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4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9" r:id="rId20"/>
    <p:sldId id="278" r:id="rId21"/>
    <p:sldId id="277" r:id="rId22"/>
    <p:sldId id="281" r:id="rId23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E6C0"/>
    <a:srgbClr val="95956D"/>
    <a:srgbClr val="86AD7F"/>
    <a:srgbClr val="4B6F44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1752D-0762-4F6A-8573-FFD868C8A653}" v="973" dt="2025-10-08T14:55:02.918"/>
    <p1510:client id="{3ECEB5CC-4BA4-41B8-BE5B-5BCD73ABCBBC}" v="3" dt="2025-10-08T13:19:44.250"/>
    <p1510:client id="{4BEEFCA1-5F39-40A2-80F0-A55BF5A69116}" v="14" dt="2025-10-08T13:18:17.512"/>
    <p1510:client id="{66C4EDB6-35E7-406C-BFCE-D0158432E653}" v="152" dt="2025-10-08T13:42:53.391"/>
    <p1510:client id="{DEF11EDA-9882-45D3-9B07-69E45BEF7369}" v="196" dt="2025-10-08T16:56:53.958"/>
    <p1510:client id="{E15CCFB5-5FA6-488A-9634-89952460CD1C}" v="1567" dt="2025-10-08T15:30:1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Code and Conquer - an eBook by Gui Freire Oliveira powered by AI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s://github.com/felipeAguiarCode/prompts-recipe-to-create-a-ebook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guilhermeefoliveira/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github.com/guilhermeefoliveira/ebook-made-by-A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FE9B378E-0140-B2EA-F0E0-5960810C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36" b="93732"/>
          <a:stretch>
            <a:fillRect/>
          </a:stretch>
        </p:blipFill>
        <p:spPr>
          <a:xfrm>
            <a:off x="-144351" y="417"/>
            <a:ext cx="9995866" cy="13119646"/>
          </a:xfrm>
          <a:prstGeom prst="rect">
            <a:avLst/>
          </a:prstGeom>
        </p:spPr>
      </p:pic>
      <p:pic>
        <p:nvPicPr>
          <p:cNvPr id="4" name="Imagem 3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9F631B7B-8A30-D811-322D-9988EDDB4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151" y="4153139"/>
            <a:ext cx="6939891" cy="6887426"/>
          </a:xfrm>
          <a:prstGeom prst="rect">
            <a:avLst/>
          </a:prstGeom>
        </p:spPr>
      </p:pic>
      <p:pic>
        <p:nvPicPr>
          <p:cNvPr id="9" name="Imagem 8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5E30E089-201A-5811-690F-3EA794DD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-144350" y="1388579"/>
            <a:ext cx="9987608" cy="2850776"/>
          </a:xfrm>
          <a:prstGeom prst="rect">
            <a:avLst/>
          </a:prstGeom>
        </p:spPr>
      </p:pic>
      <p:pic>
        <p:nvPicPr>
          <p:cNvPr id="11" name="Imagem 10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340AFE15-3A00-D9B3-5FC7-F42E0B270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2233" y="11050559"/>
            <a:ext cx="9841025" cy="2079413"/>
          </a:xfrm>
          <a:prstGeom prst="rect">
            <a:avLst/>
          </a:prstGeom>
        </p:spPr>
      </p:pic>
      <p:pic>
        <p:nvPicPr>
          <p:cNvPr id="13" name="Imagem 12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C1F1561F-00CE-8127-2EBA-2F60766A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7779785" y="10802521"/>
            <a:ext cx="2077449" cy="1447952"/>
          </a:xfrm>
          <a:prstGeom prst="rect">
            <a:avLst/>
          </a:prstGeom>
        </p:spPr>
      </p:pic>
      <p:pic>
        <p:nvPicPr>
          <p:cNvPr id="14" name="Imagem 13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C096F50C-6F5D-2DFA-3060-84849B7B4D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8213027" y="3633066"/>
            <a:ext cx="1644208" cy="1447952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F82AFC0-A2B0-1676-C2F0-7ABFC194097A}"/>
              </a:ext>
            </a:extLst>
          </p:cNvPr>
          <p:cNvSpPr/>
          <p:nvPr/>
        </p:nvSpPr>
        <p:spPr>
          <a:xfrm>
            <a:off x="-139756" y="1009675"/>
            <a:ext cx="9992514" cy="2054404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70713C-086A-AF7A-7103-24CE4224834F}"/>
              </a:ext>
            </a:extLst>
          </p:cNvPr>
          <p:cNvSpPr txBox="1"/>
          <p:nvPr/>
        </p:nvSpPr>
        <p:spPr>
          <a:xfrm>
            <a:off x="265535" y="1201897"/>
            <a:ext cx="91539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600" b="1" err="1">
                <a:solidFill>
                  <a:schemeClr val="bg1"/>
                </a:solidFill>
                <a:latin typeface="Castellar"/>
              </a:rPr>
              <a:t>Code</a:t>
            </a:r>
            <a:r>
              <a:rPr lang="pt-BR" sz="5600" b="1" dirty="0">
                <a:solidFill>
                  <a:schemeClr val="bg1"/>
                </a:solidFill>
                <a:latin typeface="Castellar"/>
              </a:rPr>
              <a:t> </a:t>
            </a:r>
            <a:r>
              <a:rPr lang="pt-BR" sz="5600" b="1" err="1">
                <a:solidFill>
                  <a:schemeClr val="bg1"/>
                </a:solidFill>
                <a:latin typeface="Castellar"/>
              </a:rPr>
              <a:t>and</a:t>
            </a:r>
            <a:r>
              <a:rPr lang="pt-BR" sz="5600" b="1" dirty="0">
                <a:solidFill>
                  <a:schemeClr val="bg1"/>
                </a:solidFill>
                <a:latin typeface="Castellar"/>
              </a:rPr>
              <a:t> </a:t>
            </a:r>
            <a:r>
              <a:rPr lang="pt-BR" sz="5600" b="1" err="1">
                <a:solidFill>
                  <a:schemeClr val="bg1"/>
                </a:solidFill>
                <a:latin typeface="Castellar"/>
              </a:rPr>
              <a:t>Conquer</a:t>
            </a:r>
            <a:endParaRPr lang="pt-BR" sz="5600" b="1">
              <a:solidFill>
                <a:schemeClr val="bg1"/>
              </a:solidFill>
              <a:latin typeface="Castellar"/>
            </a:endParaRPr>
          </a:p>
          <a:p>
            <a:pPr algn="ctr"/>
            <a:r>
              <a:rPr lang="pt-BR" sz="4000" b="1" dirty="0">
                <a:solidFill>
                  <a:schemeClr val="bg1"/>
                </a:solidFill>
                <a:latin typeface="Castellar"/>
              </a:rPr>
              <a:t>The Data Science </a:t>
            </a:r>
            <a:r>
              <a:rPr lang="pt-BR" sz="4000" b="1" dirty="0" err="1">
                <a:solidFill>
                  <a:schemeClr val="bg1"/>
                </a:solidFill>
                <a:latin typeface="Castellar"/>
              </a:rPr>
              <a:t>Uprising</a:t>
            </a:r>
            <a:endParaRPr lang="pt-BR" sz="4000" b="1">
              <a:solidFill>
                <a:schemeClr val="bg1"/>
              </a:solidFill>
              <a:latin typeface="Castellar"/>
              <a:ea typeface="Calibri"/>
              <a:cs typeface="Calibri"/>
            </a:endParaRP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78D5AC8-914C-7C26-F051-6173E3BB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-146488" y="3825440"/>
            <a:ext cx="1539277" cy="1447952"/>
          </a:xfrm>
          <a:prstGeom prst="rect">
            <a:avLst/>
          </a:prstGeom>
        </p:spPr>
      </p:pic>
      <p:pic>
        <p:nvPicPr>
          <p:cNvPr id="3" name="Imagem 2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86EE9846-01D0-270A-391B-317CAA6F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50" b="94684"/>
          <a:stretch>
            <a:fillRect/>
          </a:stretch>
        </p:blipFill>
        <p:spPr>
          <a:xfrm>
            <a:off x="-2609" y="10820009"/>
            <a:ext cx="2077449" cy="14479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013968-D6A3-9791-AD46-C7938AF9666B}"/>
              </a:ext>
            </a:extLst>
          </p:cNvPr>
          <p:cNvSpPr txBox="1"/>
          <p:nvPr/>
        </p:nvSpPr>
        <p:spPr>
          <a:xfrm>
            <a:off x="300512" y="1219385"/>
            <a:ext cx="91539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5600" b="1" dirty="0" err="1">
                <a:latin typeface="Castellar"/>
              </a:rPr>
              <a:t>Code</a:t>
            </a:r>
            <a:r>
              <a:rPr lang="pt-BR" sz="5600" b="1" dirty="0">
                <a:latin typeface="Castellar"/>
              </a:rPr>
              <a:t> </a:t>
            </a:r>
            <a:r>
              <a:rPr lang="pt-BR" sz="5600" b="1" dirty="0" err="1">
                <a:latin typeface="Castellar"/>
              </a:rPr>
              <a:t>and</a:t>
            </a:r>
            <a:r>
              <a:rPr lang="pt-BR" sz="5600" b="1" dirty="0">
                <a:latin typeface="Castellar"/>
              </a:rPr>
              <a:t> </a:t>
            </a:r>
            <a:r>
              <a:rPr lang="pt-BR" sz="5600" b="1" dirty="0" err="1">
                <a:latin typeface="Castellar"/>
              </a:rPr>
              <a:t>Conquer</a:t>
            </a:r>
            <a:endParaRPr lang="pt-BR" sz="5600" b="1" dirty="0">
              <a:latin typeface="Castellar"/>
            </a:endParaRPr>
          </a:p>
          <a:p>
            <a:pPr algn="ctr"/>
            <a:r>
              <a:rPr lang="pt-BR" sz="4000" b="1" dirty="0">
                <a:latin typeface="Castellar"/>
              </a:rPr>
              <a:t>The Data Science </a:t>
            </a:r>
            <a:r>
              <a:rPr lang="pt-BR" sz="4000" b="1" dirty="0" err="1">
                <a:latin typeface="Castellar"/>
              </a:rPr>
              <a:t>Uprising</a:t>
            </a:r>
            <a:endParaRPr lang="pt-BR" sz="4000" b="1">
              <a:latin typeface="Castellar"/>
              <a:ea typeface="Calibri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F93C40-AE33-DF3E-8F6F-548243881EE6}"/>
              </a:ext>
            </a:extLst>
          </p:cNvPr>
          <p:cNvSpPr/>
          <p:nvPr/>
        </p:nvSpPr>
        <p:spPr>
          <a:xfrm>
            <a:off x="1654620" y="12617783"/>
            <a:ext cx="6450087" cy="29540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410DEF-9D82-32D3-2237-3C97CE1611DF}"/>
              </a:ext>
            </a:extLst>
          </p:cNvPr>
          <p:cNvSpPr txBox="1"/>
          <p:nvPr/>
        </p:nvSpPr>
        <p:spPr>
          <a:xfrm>
            <a:off x="227220" y="12042112"/>
            <a:ext cx="91539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b="1" dirty="0">
                <a:latin typeface="Castellar"/>
              </a:rPr>
              <a:t>Gui freire oliveira</a:t>
            </a:r>
            <a:endParaRPr lang="pt-BR" sz="32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F58EDC-FE05-666F-3EBF-EA4451E5835E}"/>
              </a:ext>
            </a:extLst>
          </p:cNvPr>
          <p:cNvSpPr/>
          <p:nvPr/>
        </p:nvSpPr>
        <p:spPr>
          <a:xfrm>
            <a:off x="1654620" y="11738284"/>
            <a:ext cx="6450087" cy="29540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7A5C-99B1-203E-D884-212773B8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B52D556-645F-E1E9-BF68-030C8B9DC371}"/>
              </a:ext>
            </a:extLst>
          </p:cNvPr>
          <p:cNvSpPr txBox="1"/>
          <p:nvPr/>
        </p:nvSpPr>
        <p:spPr>
          <a:xfrm>
            <a:off x="1477877" y="528173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CLUSTERING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— THE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ART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DIVISION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C0D54A-42B6-5765-7DA2-E831EF322ED3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Clustering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operates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supervision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discovering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hidden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structures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unlabeled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much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like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reconnaissance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units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uncovering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enemy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formations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classic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technique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K-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Means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Clustering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widely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used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marketing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segment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customers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behavior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demographics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analyzing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age, income,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spending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habits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it divides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customer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base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distinct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clusters,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enabling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personalized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campaigns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boost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engagement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corporate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world,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clustering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has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become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foundation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customer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insight,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allowing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organizations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understand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diverse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audiences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prior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assumptions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The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power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lies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revealing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patterns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didn’t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know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existed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exploiting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strategically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099E3E1D-5A3E-2952-4FC1-94F3C0D47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F242AE4-5A0C-0B97-D61B-64A1ACBD3FE2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1123E6D1-BDEB-1085-E5F8-E636611451AC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20CEDF9E-A1DF-1DBD-87D8-28A917827795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DB4CDC83-E9D0-8D99-7B9B-0576FE8A5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415" y="8924576"/>
            <a:ext cx="6351939" cy="3136677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D51D113-22AC-C8D3-0B54-CB3D363D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626DB86-122D-EEE9-CCDB-DEBB22D1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238228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0FF1E-0CA3-E29F-5A30-34EEF95C9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8DAD0B-9C42-9CFE-B5CA-3E48246988F5}"/>
              </a:ext>
            </a:extLst>
          </p:cNvPr>
          <p:cNvSpPr txBox="1"/>
          <p:nvPr/>
        </p:nvSpPr>
        <p:spPr>
          <a:xfrm>
            <a:off x="1477877" y="528173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DECISION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TREES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— THE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TACTICAL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PLANNER</a:t>
            </a:r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AEB187-D47E-6F6B-3678-221DF4B7C6C7}"/>
              </a:ext>
            </a:extLst>
          </p:cNvPr>
          <p:cNvSpPr txBox="1"/>
          <p:nvPr/>
        </p:nvSpPr>
        <p:spPr>
          <a:xfrm>
            <a:off x="669442" y="2925555"/>
            <a:ext cx="824632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Decision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Trees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intuitive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explainable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map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out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reasoning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process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behind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Each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branch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represents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question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each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leaf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outcome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making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both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powerful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transparent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A bank,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instance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DecisionTreeClassifier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approvals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based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income,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credit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score,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debt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ratio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visually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showing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each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factor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influences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Unlike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black-box models,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trees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interpretable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making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ideal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regulated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industries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where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explainability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critical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They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order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complex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-making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turning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abstract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clear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visual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intelligence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6634AAF6-513D-AD82-EBB9-ED762FC8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51D012F-A544-5EC0-0D1A-1CA4013442E8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F555908E-6FD1-6C7B-D718-D80EB7F946CC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36CA1385-5219-2259-D5EC-4D65FF33D379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49745578-F94F-4F41-2FE1-FAAC88D1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3" y="7822657"/>
            <a:ext cx="8465181" cy="3605947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721D02E-F5D3-300A-4145-28180782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BB9C803-79D2-0E83-170E-2037B617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75435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70ED0-8BD2-3FCA-D2B6-666C5BE3F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76B6081-6F9B-EA24-55DF-BB4BF451F93E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AC2B93-CF50-9F6D-EC12-92486DB92881}"/>
              </a:ext>
            </a:extLst>
          </p:cNvPr>
          <p:cNvSpPr txBox="1"/>
          <p:nvPr/>
        </p:nvSpPr>
        <p:spPr>
          <a:xfrm>
            <a:off x="160604" y="1219385"/>
            <a:ext cx="9276401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>
                <a:latin typeface="Castellar"/>
              </a:rPr>
              <a:t>3.</a:t>
            </a:r>
            <a:endParaRPr lang="pt-BR" dirty="0" err="1"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7200" b="1" dirty="0" err="1">
                <a:latin typeface="Castellar"/>
                <a:ea typeface="+mn-lt"/>
                <a:cs typeface="+mn-lt"/>
              </a:rPr>
              <a:t>Advanced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Warfare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— Ensemble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and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Deep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Learning</a:t>
            </a:r>
            <a:endParaRPr lang="pt-BR" dirty="0"/>
          </a:p>
        </p:txBody>
      </p:sp>
      <p:sp>
        <p:nvSpPr>
          <p:cNvPr id="18" name="Meio-quadro 17">
            <a:extLst>
              <a:ext uri="{FF2B5EF4-FFF2-40B4-BE49-F238E27FC236}">
                <a16:creationId xmlns:a16="http://schemas.microsoft.com/office/drawing/2014/main" id="{48D1AA17-2809-11E5-BDC1-C11CDCD8D97F}"/>
              </a:ext>
            </a:extLst>
          </p:cNvPr>
          <p:cNvSpPr/>
          <p:nvPr/>
        </p:nvSpPr>
        <p:spPr>
          <a:xfrm rot="2700000">
            <a:off x="3440032" y="7507436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Meio-quadro 1">
            <a:extLst>
              <a:ext uri="{FF2B5EF4-FFF2-40B4-BE49-F238E27FC236}">
                <a16:creationId xmlns:a16="http://schemas.microsoft.com/office/drawing/2014/main" id="{0BA3A3FF-E335-79E2-91ED-102235E91FB4}"/>
              </a:ext>
            </a:extLst>
          </p:cNvPr>
          <p:cNvSpPr/>
          <p:nvPr/>
        </p:nvSpPr>
        <p:spPr>
          <a:xfrm rot="2700000">
            <a:off x="3440032" y="9098894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A2038D4E-0241-6B8A-4DF0-143592DCFEB6}"/>
              </a:ext>
            </a:extLst>
          </p:cNvPr>
          <p:cNvSpPr/>
          <p:nvPr/>
        </p:nvSpPr>
        <p:spPr>
          <a:xfrm rot="2700000">
            <a:off x="3440031" y="10742815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87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C5E9-7C9F-D76A-4BE1-989160FE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30BC73E-71AC-879B-9DA4-F55E36274ED2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ENSEMBLE LEARNING — STRENGTH IN UNITY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E85FD60-D80E-0053-5C88-C2754E249175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warfare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multiple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units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working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together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outperform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lone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soldier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same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logic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drives Ensemble Learning.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Techniques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like Random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Forests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Gradient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Boosting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combine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multiple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achieve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higher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accuracy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resilience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example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financial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institutions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use ensemble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detect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fraudulent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transactions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analyzing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spending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patterns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time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intervals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user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behaviors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dramatically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reducing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false positives.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Each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contributes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“vote,”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ensuring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final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balanced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robust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Ensemble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methods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embody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philosophy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collective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intelligence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when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properly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coordinated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always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outperforms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isolated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efforts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1639ED7D-8616-F562-0671-41A188AD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690EEED-D946-1A9D-428A-39ABE70AF7B8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9AC09DE5-481A-4608-AC08-A20D2761BAF7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48ACCF7B-FBC4-801D-EE36-A2D7240DF7F0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15A6CE98-ABBB-159F-11DC-728D27662A52}"/>
              </a:ext>
            </a:extLst>
          </p:cNvPr>
          <p:cNvSpPr/>
          <p:nvPr/>
        </p:nvSpPr>
        <p:spPr>
          <a:xfrm rot="2700000">
            <a:off x="268271" y="952036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5FD4A163-DD22-27A1-D945-4462E2C5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02" y="8187303"/>
            <a:ext cx="8465181" cy="3133176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D48D63E-E0C1-35DE-1879-BE96DC5D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5FFADD-5806-0377-B31E-5777E776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404486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DE12-473F-BE19-C81E-511A62B0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9E2F48-4FDD-56DF-787C-D03602A07C19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NEURAL NETWORKS — THE HEAVY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ARTILLERY</a:t>
            </a:r>
            <a:endParaRPr lang="pt-BR" dirty="0" err="1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0289FD-8044-0FBC-8973-3F68C870CA46}"/>
              </a:ext>
            </a:extLst>
          </p:cNvPr>
          <p:cNvSpPr txBox="1"/>
          <p:nvPr/>
        </p:nvSpPr>
        <p:spPr>
          <a:xfrm>
            <a:off x="669442" y="2925555"/>
            <a:ext cx="8246327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Neural Networks are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heavy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artillery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modern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science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capable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crushing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complex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non-linear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problems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traditional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can’t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handle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Inspired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human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brain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excel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image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recognition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speech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processing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natural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language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understanding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instance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deep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neural network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trained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handwritten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digits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(MNIST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dataset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)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achieve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near-human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accuracy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classification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tasks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Businesses use neural networks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power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facial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recognition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systems,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detect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defects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manufacturing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analyze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medical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imagery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frameworks like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TensorFlow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PyTorch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deploying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neural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now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faster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accessible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giving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every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scientist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chance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wield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deep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learning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power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effectively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808B73FD-AB62-5790-4708-D97F8DEC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8288180-D222-A270-9C67-77BA9CE2CFED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B9988FED-B36F-32CA-5E9B-D01C1372A146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840CB43C-9D3C-B166-C788-B6C5AF9BE494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FC2FC8E2-3596-AC9C-D5AE-EFFCFF4F77C6}"/>
              </a:ext>
            </a:extLst>
          </p:cNvPr>
          <p:cNvSpPr/>
          <p:nvPr/>
        </p:nvSpPr>
        <p:spPr>
          <a:xfrm rot="2700000">
            <a:off x="268271" y="952036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9769B498-E3ED-11D0-A045-3D725F50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1" y="8846407"/>
            <a:ext cx="8245305" cy="3122003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E788C95-4DD3-AF10-10C3-04E75D4B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14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DD83E4A-73B1-8AFC-2FCD-1BF8D660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357105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F75EC-A439-3E2F-73CE-10FFDD99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109BE9F-C322-2C0F-3FC8-569FE20517E9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C9FC70-08F7-3BD4-EDD2-93D80FC1D137}"/>
              </a:ext>
            </a:extLst>
          </p:cNvPr>
          <p:cNvSpPr txBox="1"/>
          <p:nvPr/>
        </p:nvSpPr>
        <p:spPr>
          <a:xfrm>
            <a:off x="160604" y="1096965"/>
            <a:ext cx="927640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>
                <a:latin typeface="Castellar"/>
              </a:rPr>
              <a:t>4.</a:t>
            </a:r>
            <a:endParaRPr lang="pt-BR" dirty="0" err="1"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7200" b="1" dirty="0">
                <a:latin typeface="Castellar"/>
                <a:ea typeface="+mn-lt"/>
                <a:cs typeface="+mn-lt"/>
              </a:rPr>
              <a:t>The Data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General’s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Wisdom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</a:t>
            </a:r>
            <a:endParaRPr lang="pt-BR" sz="7200" b="1" dirty="0">
              <a:latin typeface="Castellar"/>
            </a:endParaRPr>
          </a:p>
        </p:txBody>
      </p:sp>
      <p:sp>
        <p:nvSpPr>
          <p:cNvPr id="18" name="Meio-quadro 17">
            <a:extLst>
              <a:ext uri="{FF2B5EF4-FFF2-40B4-BE49-F238E27FC236}">
                <a16:creationId xmlns:a16="http://schemas.microsoft.com/office/drawing/2014/main" id="{228D1812-FC99-DC77-C5E1-F078BC547473}"/>
              </a:ext>
            </a:extLst>
          </p:cNvPr>
          <p:cNvSpPr/>
          <p:nvPr/>
        </p:nvSpPr>
        <p:spPr>
          <a:xfrm rot="2700000">
            <a:off x="3440032" y="6318216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Meio-quadro 1">
            <a:extLst>
              <a:ext uri="{FF2B5EF4-FFF2-40B4-BE49-F238E27FC236}">
                <a16:creationId xmlns:a16="http://schemas.microsoft.com/office/drawing/2014/main" id="{A5AD1256-8FB0-4DA3-E7AB-5A7C1659089B}"/>
              </a:ext>
            </a:extLst>
          </p:cNvPr>
          <p:cNvSpPr/>
          <p:nvPr/>
        </p:nvSpPr>
        <p:spPr>
          <a:xfrm rot="2700000">
            <a:off x="3440032" y="7909674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219F7F1C-5E61-F23A-752B-79712DE8C158}"/>
              </a:ext>
            </a:extLst>
          </p:cNvPr>
          <p:cNvSpPr/>
          <p:nvPr/>
        </p:nvSpPr>
        <p:spPr>
          <a:xfrm rot="2700000">
            <a:off x="3440031" y="9553595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Meio-quadro 3">
            <a:extLst>
              <a:ext uri="{FF2B5EF4-FFF2-40B4-BE49-F238E27FC236}">
                <a16:creationId xmlns:a16="http://schemas.microsoft.com/office/drawing/2014/main" id="{F1AD28A3-3C60-F358-1E37-E9BAF35267CE}"/>
              </a:ext>
            </a:extLst>
          </p:cNvPr>
          <p:cNvSpPr/>
          <p:nvPr/>
        </p:nvSpPr>
        <p:spPr>
          <a:xfrm rot="2700000">
            <a:off x="3440031" y="11197516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17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9CA3-7856-4E73-6ECD-D1104A38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C6B2D52-BF5E-8BE8-B33B-CAAE17CC3C65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CLEAN DATA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WINS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BATTLES</a:t>
            </a:r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F0566E-9FBD-6AF7-1B12-7574EA057F21}"/>
              </a:ext>
            </a:extLst>
          </p:cNvPr>
          <p:cNvSpPr txBox="1"/>
          <p:nvPr/>
        </p:nvSpPr>
        <p:spPr>
          <a:xfrm>
            <a:off x="669442" y="2925555"/>
            <a:ext cx="8246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The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first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rule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science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warfare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: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never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fight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dirty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data.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Inconsistent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missing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misformatted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sabotage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even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best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algorithms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Pandas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offers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full arsenal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cleaning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tools —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Consolas"/>
                <a:ea typeface="+mn-lt"/>
                <a:cs typeface="+mn-lt"/>
              </a:rPr>
              <a:t>dropna</a:t>
            </a:r>
            <a:r>
              <a:rPr lang="pt-BR" sz="2400" dirty="0">
                <a:latin typeface="Consolas"/>
                <a:ea typeface="+mn-lt"/>
                <a:cs typeface="+mn-lt"/>
              </a:rPr>
              <a:t>()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removing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incomplete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records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Consolas"/>
                <a:ea typeface="+mn-lt"/>
                <a:cs typeface="+mn-lt"/>
              </a:rPr>
              <a:t>fillna</a:t>
            </a:r>
            <a:r>
              <a:rPr lang="pt-BR" sz="2400" dirty="0">
                <a:latin typeface="Consolas"/>
                <a:ea typeface="+mn-lt"/>
                <a:cs typeface="+mn-lt"/>
              </a:rPr>
              <a:t>()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intelligent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replacements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Standardizing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formats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removing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duplicates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normalizing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numeric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scales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ensures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fairness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accuracy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modeling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As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saying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goes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80%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scientist’s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time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spent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preparing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—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because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no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victory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possible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without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well-trained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army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case,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army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dataset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itself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B269D73E-1754-9D2A-DCD1-9583A626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640D886-B62E-3A87-DCDA-7A9C3AC63B68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D0CF9B55-159D-0614-7349-A327BBA64E1F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3243941A-8534-D5B7-0F58-19F93C8EAA42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E76400D5-841D-7176-FD27-695554EE6ECE}"/>
              </a:ext>
            </a:extLst>
          </p:cNvPr>
          <p:cNvSpPr/>
          <p:nvPr/>
        </p:nvSpPr>
        <p:spPr>
          <a:xfrm rot="2700000">
            <a:off x="268271" y="952036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54632C09-E171-D4F7-7D0C-F2CA2957AF09}"/>
              </a:ext>
            </a:extLst>
          </p:cNvPr>
          <p:cNvSpPr/>
          <p:nvPr/>
        </p:nvSpPr>
        <p:spPr>
          <a:xfrm rot="2700000">
            <a:off x="268271" y="1283785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BC527CE9-A7F5-ABFB-1B84-A5505AF3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16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50AA18-DEC0-01BF-C59D-D66FAEEC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422514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DF21F-9823-1431-3DA9-22AA7B0BD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C48475E-8F82-0CA8-6F88-52DCF44C4676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TRAIN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SMART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,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NOT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HARD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208FB8-12B5-C510-325A-C57193A20447}"/>
              </a:ext>
            </a:extLst>
          </p:cNvPr>
          <p:cNvSpPr txBox="1"/>
          <p:nvPr/>
        </p:nvSpPr>
        <p:spPr>
          <a:xfrm>
            <a:off x="669442" y="2925555"/>
            <a:ext cx="8246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Efficient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training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about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quality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quantity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Always split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training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testing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sets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prevent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overfitting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trap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perform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well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practice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fail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field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Cross-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validation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hyperparameter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tuning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through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GridSearchCV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essential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tactics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robust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generalization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Feature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scaling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selection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also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enhance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accuracy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focusing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learning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relevant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signals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essence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disciplined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training pipeline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like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military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drill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repetitive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structured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built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reliability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under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pressure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  <a:p>
            <a:pPr algn="just"/>
            <a:endParaRPr lang="pt-BR" sz="2400" dirty="0">
              <a:latin typeface="Bookman Old Style"/>
            </a:endParaRPr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CEE5B795-4F32-E08D-A1A2-B7B9B774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66934B0-D12E-B80F-6CFA-4AFBE94B5423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197E57B2-5D74-0663-F3AD-D3FFB754253B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3B33CD7F-EEC4-1E9C-3B52-E4AE2158FA7A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5A2B1679-15A8-4EDC-B650-1E8B3FAD4B70}"/>
              </a:ext>
            </a:extLst>
          </p:cNvPr>
          <p:cNvSpPr/>
          <p:nvPr/>
        </p:nvSpPr>
        <p:spPr>
          <a:xfrm rot="2700000">
            <a:off x="268271" y="952036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501D5073-E548-6402-FC73-BE4EB8F8D991}"/>
              </a:ext>
            </a:extLst>
          </p:cNvPr>
          <p:cNvSpPr/>
          <p:nvPr/>
        </p:nvSpPr>
        <p:spPr>
          <a:xfrm rot="2700000">
            <a:off x="268271" y="1283785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E6FABAE3-F4E4-6BD1-BF7A-6B7C7889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17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B0AE39-C0AC-194B-2778-630FBA6C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97879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3F055-748D-97EE-1493-B6E0C6E2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E0EF9F7-7215-794A-78F6-214F3081F729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MONITOR THE BATTLEFIELD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D2E12B-2E2D-5CEF-B687-AF221287ED5E}"/>
              </a:ext>
            </a:extLst>
          </p:cNvPr>
          <p:cNvSpPr txBox="1"/>
          <p:nvPr/>
        </p:nvSpPr>
        <p:spPr>
          <a:xfrm>
            <a:off x="669442" y="2925555"/>
            <a:ext cx="8246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Deployment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it’s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beginning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continuous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vigilance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drift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over time as real-world data evolves,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causing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accuracy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decay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Monitoring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key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metrics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retraining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fresh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ensures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sustained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performance.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Visualization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dashboards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built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Power BI,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Streamlit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Plotly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help track shifts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communicate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insights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stakeholders.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True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mastery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science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isn’t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about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creating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single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perfect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maintaining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ecosystem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adaptive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evolving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intelligence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keeps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winning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after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deployment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654DD71E-0C8C-8112-BFE5-E291FB807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06D398D-7E8F-B2A1-2827-A9AC66FFE239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EDC9C4CE-64CD-B61B-2ADA-2F9F97475DA2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3C05317E-3573-6247-E3AE-48A7341EAA63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Meio-quadro 4">
            <a:extLst>
              <a:ext uri="{FF2B5EF4-FFF2-40B4-BE49-F238E27FC236}">
                <a16:creationId xmlns:a16="http://schemas.microsoft.com/office/drawing/2014/main" id="{8BF51F42-802E-E49B-67C5-B97ECCDE2C46}"/>
              </a:ext>
            </a:extLst>
          </p:cNvPr>
          <p:cNvSpPr/>
          <p:nvPr/>
        </p:nvSpPr>
        <p:spPr>
          <a:xfrm rot="2700000">
            <a:off x="268271" y="952036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Meio-quadro 5">
            <a:extLst>
              <a:ext uri="{FF2B5EF4-FFF2-40B4-BE49-F238E27FC236}">
                <a16:creationId xmlns:a16="http://schemas.microsoft.com/office/drawing/2014/main" id="{47F4174C-92A3-C72E-2F75-E665E35AD2A6}"/>
              </a:ext>
            </a:extLst>
          </p:cNvPr>
          <p:cNvSpPr/>
          <p:nvPr/>
        </p:nvSpPr>
        <p:spPr>
          <a:xfrm rot="2700000">
            <a:off x="268271" y="1283785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C8FB3870-C0D3-84EB-7E42-5D46F66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8D0A8B-405A-82ED-D433-CCB85392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2277344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75F1-F53F-62CF-2E25-E21AD65F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650A8AB-3DA0-C2E3-3C5A-1C989C54C7BD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C2F034-05FF-FE92-DF87-59B9C1E4C306}"/>
              </a:ext>
            </a:extLst>
          </p:cNvPr>
          <p:cNvSpPr txBox="1"/>
          <p:nvPr/>
        </p:nvSpPr>
        <p:spPr>
          <a:xfrm>
            <a:off x="160604" y="2560333"/>
            <a:ext cx="927640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>
                <a:latin typeface="Castellar"/>
              </a:rPr>
              <a:t>5.</a:t>
            </a:r>
          </a:p>
          <a:p>
            <a:pPr algn="ctr"/>
            <a:r>
              <a:rPr lang="pt-BR" sz="8800" b="1" err="1">
                <a:latin typeface="Castellar"/>
              </a:rPr>
              <a:t>Conclusion</a:t>
            </a:r>
            <a:endParaRPr lang="pt-BR" sz="8800" b="1">
              <a:latin typeface="Castellar"/>
            </a:endParaRPr>
          </a:p>
        </p:txBody>
      </p:sp>
      <p:sp>
        <p:nvSpPr>
          <p:cNvPr id="3" name="Estrela: 5 Pontas 2">
            <a:extLst>
              <a:ext uri="{FF2B5EF4-FFF2-40B4-BE49-F238E27FC236}">
                <a16:creationId xmlns:a16="http://schemas.microsoft.com/office/drawing/2014/main" id="{595AD67B-924D-F643-01B3-B480FB36C137}"/>
              </a:ext>
            </a:extLst>
          </p:cNvPr>
          <p:cNvSpPr/>
          <p:nvPr/>
        </p:nvSpPr>
        <p:spPr>
          <a:xfrm>
            <a:off x="2961229" y="6393805"/>
            <a:ext cx="3654447" cy="3667059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0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1013-B564-A923-FFC3-A795DC7D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46DEE47-C6BA-1039-6B70-2ECD570908FF}"/>
              </a:ext>
            </a:extLst>
          </p:cNvPr>
          <p:cNvSpPr txBox="1"/>
          <p:nvPr/>
        </p:nvSpPr>
        <p:spPr>
          <a:xfrm>
            <a:off x="1302245" y="801377"/>
            <a:ext cx="825707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A WORD OF CAUTION BEFORE YOU START</a:t>
            </a:r>
            <a:endParaRPr lang="pt-BR" sz="4000" b="1" dirty="0">
              <a:latin typeface="Bookman Old Style"/>
            </a:endParaRP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A9BB6-58DD-50BF-460D-69D1D71D0DE4}"/>
              </a:ext>
            </a:extLst>
          </p:cNvPr>
          <p:cNvSpPr txBox="1"/>
          <p:nvPr/>
        </p:nvSpPr>
        <p:spPr>
          <a:xfrm>
            <a:off x="223162" y="4452676"/>
            <a:ext cx="9163515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i="1" dirty="0">
                <a:latin typeface="Bookman Old Style"/>
                <a:ea typeface="+mn-lt"/>
                <a:cs typeface="+mn-lt"/>
              </a:rPr>
              <a:t>The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content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eBook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was generated by ChatGPT without direct human curation. As such, some information may be imprecise or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inaccurate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eBook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intended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serve as formal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educational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material,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but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rather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as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inspiration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— a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demonstration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how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artificial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intelligence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enhance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creativity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assist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generating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new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ideas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content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Readers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encouraged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verify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all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technical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details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independently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use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work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as a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starting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point for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exploration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as a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definitive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i="1" dirty="0" err="1">
                <a:latin typeface="Bookman Old Style"/>
                <a:ea typeface="+mn-lt"/>
                <a:cs typeface="+mn-lt"/>
              </a:rPr>
              <a:t>guide</a:t>
            </a:r>
            <a:r>
              <a:rPr lang="pt-BR" sz="2400" i="1" dirty="0">
                <a:latin typeface="Bookman Old Style"/>
                <a:ea typeface="+mn-lt"/>
                <a:cs typeface="+mn-lt"/>
              </a:rPr>
              <a:t>.</a:t>
            </a:r>
            <a:endParaRPr lang="pt-BR" i="1" dirty="0"/>
          </a:p>
          <a:p>
            <a:pPr algn="l"/>
            <a:endParaRPr lang="pt-BR" sz="3200" dirty="0">
              <a:latin typeface="Bookman Old Style"/>
            </a:endParaRPr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3D076FDC-4796-3786-28BE-F0B5D754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898482C-B574-56FF-591D-F4BA57E361B3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778EAF76-E844-52C2-5BDE-68D765D5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02" t="12040" r="5686" b="10368"/>
          <a:stretch>
            <a:fillRect/>
          </a:stretch>
        </p:blipFill>
        <p:spPr>
          <a:xfrm>
            <a:off x="7727796" y="793130"/>
            <a:ext cx="1354043" cy="114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23A9-E7ED-57F8-97F3-DB173837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E96320-8F55-B20E-12E5-37AB84D1583B}"/>
              </a:ext>
            </a:extLst>
          </p:cNvPr>
          <p:cNvSpPr txBox="1"/>
          <p:nvPr/>
        </p:nvSpPr>
        <p:spPr>
          <a:xfrm>
            <a:off x="1477877" y="508658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CONCLUSION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: VICTORY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THROUGH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INSIGHT</a:t>
            </a:r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F03432-E7B6-B3F3-03A4-23BD40E75990}"/>
              </a:ext>
            </a:extLst>
          </p:cNvPr>
          <p:cNvSpPr txBox="1"/>
          <p:nvPr/>
        </p:nvSpPr>
        <p:spPr>
          <a:xfrm>
            <a:off x="669442" y="2925555"/>
            <a:ext cx="82463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code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conquer is to transform complexity into clarity, uncertainty into strategy, and raw data into intelligence. The uprising of data science is not about machines replacing humans — it’s about humans empowered by machines to make sharper, faster, and fairer decisions. The tools you’ve learned — pandas, scikit-learn, and Python’s ecosystem — are not just technologies but instruments of transformation. Every dataset hides a story waiting to be discovered. And as you continue your journey, remember: in this new era,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those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who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command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command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future.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348BEEAB-35A0-B2DF-74EA-AC057E8E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C588E9E-6435-F43B-AA50-1E30C88D1179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96FB9DDC-EF61-6313-4577-E72AB23838F1}"/>
              </a:ext>
            </a:extLst>
          </p:cNvPr>
          <p:cNvSpPr/>
          <p:nvPr/>
        </p:nvSpPr>
        <p:spPr>
          <a:xfrm>
            <a:off x="47762" y="500654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389201-6F2F-57FC-AEFA-7B66713A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CDEC0-0D44-E430-C9B0-26AD62820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262688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FA3E-AE08-FBA0-BDF3-C679CC111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8E3842F-FC33-1CC5-BC5C-E7C4314ED639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EB9A73E-69B6-732E-0189-2CC19A8426CF}"/>
              </a:ext>
            </a:extLst>
          </p:cNvPr>
          <p:cNvSpPr txBox="1"/>
          <p:nvPr/>
        </p:nvSpPr>
        <p:spPr>
          <a:xfrm>
            <a:off x="6101" y="4767504"/>
            <a:ext cx="96074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b="1" err="1">
                <a:latin typeface="Castellar"/>
              </a:rPr>
              <a:t>Acknowledgments</a:t>
            </a:r>
            <a:endParaRPr lang="pt-BR" sz="6000" err="1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E921F8AE-EB4F-216E-EA64-53C76AE15338}"/>
              </a:ext>
            </a:extLst>
          </p:cNvPr>
          <p:cNvSpPr/>
          <p:nvPr/>
        </p:nvSpPr>
        <p:spPr>
          <a:xfrm>
            <a:off x="266377" y="6524133"/>
            <a:ext cx="1819341" cy="1831953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strela: 5 Pontas 16">
            <a:extLst>
              <a:ext uri="{FF2B5EF4-FFF2-40B4-BE49-F238E27FC236}">
                <a16:creationId xmlns:a16="http://schemas.microsoft.com/office/drawing/2014/main" id="{CD4BBA0B-C340-B694-AF14-6725181F16D4}"/>
              </a:ext>
            </a:extLst>
          </p:cNvPr>
          <p:cNvSpPr/>
          <p:nvPr/>
        </p:nvSpPr>
        <p:spPr>
          <a:xfrm>
            <a:off x="2076258" y="6524133"/>
            <a:ext cx="1819341" cy="1831953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trela: 5 Pontas 18">
            <a:extLst>
              <a:ext uri="{FF2B5EF4-FFF2-40B4-BE49-F238E27FC236}">
                <a16:creationId xmlns:a16="http://schemas.microsoft.com/office/drawing/2014/main" id="{2A8A3DDB-1B3D-B304-01A4-32DD4EDFF368}"/>
              </a:ext>
            </a:extLst>
          </p:cNvPr>
          <p:cNvSpPr/>
          <p:nvPr/>
        </p:nvSpPr>
        <p:spPr>
          <a:xfrm>
            <a:off x="3886140" y="6524133"/>
            <a:ext cx="1819341" cy="1831953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strela: 5 Pontas 19">
            <a:extLst>
              <a:ext uri="{FF2B5EF4-FFF2-40B4-BE49-F238E27FC236}">
                <a16:creationId xmlns:a16="http://schemas.microsoft.com/office/drawing/2014/main" id="{5D6FD1A1-DB81-50D9-FDBA-72607BE0975E}"/>
              </a:ext>
            </a:extLst>
          </p:cNvPr>
          <p:cNvSpPr/>
          <p:nvPr/>
        </p:nvSpPr>
        <p:spPr>
          <a:xfrm>
            <a:off x="5696021" y="6524133"/>
            <a:ext cx="1819341" cy="1831953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strela: 5 Pontas 20">
            <a:extLst>
              <a:ext uri="{FF2B5EF4-FFF2-40B4-BE49-F238E27FC236}">
                <a16:creationId xmlns:a16="http://schemas.microsoft.com/office/drawing/2014/main" id="{31EAAC61-8AE9-3C98-3DF4-4886E0339A0E}"/>
              </a:ext>
            </a:extLst>
          </p:cNvPr>
          <p:cNvSpPr/>
          <p:nvPr/>
        </p:nvSpPr>
        <p:spPr>
          <a:xfrm>
            <a:off x="7505902" y="6524133"/>
            <a:ext cx="1819341" cy="1831953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2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E39E-7972-E24C-FF0D-2089D870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C87280B2-A857-57F2-9C79-719E538D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2936" b="93732"/>
          <a:stretch>
            <a:fillRect/>
          </a:stretch>
        </p:blipFill>
        <p:spPr>
          <a:xfrm>
            <a:off x="-144351" y="417"/>
            <a:ext cx="9995866" cy="131196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C6FA972-87FF-5F46-316A-82F0F6D759FE}"/>
              </a:ext>
            </a:extLst>
          </p:cNvPr>
          <p:cNvSpPr txBox="1"/>
          <p:nvPr/>
        </p:nvSpPr>
        <p:spPr>
          <a:xfrm>
            <a:off x="462577" y="1479814"/>
            <a:ext cx="8489505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THANK YOU FOR REACHING THE END!</a:t>
            </a:r>
          </a:p>
          <a:p>
            <a:endParaRPr lang="pt-BR" sz="4000" b="1" dirty="0">
              <a:latin typeface="Bookman Old Style"/>
            </a:endParaRPr>
          </a:p>
          <a:p>
            <a:r>
              <a:rPr lang="pt-BR" sz="4000" b="1" dirty="0">
                <a:latin typeface="Bookman Old Style"/>
              </a:rPr>
              <a:t>YOU ARE NOW A </a:t>
            </a:r>
            <a:r>
              <a:rPr lang="pt-BR" sz="4000" b="1" i="1" dirty="0">
                <a:latin typeface="Bookman Old Style"/>
              </a:rPr>
              <a:t>FIVE STARS GENERAL </a:t>
            </a:r>
            <a:r>
              <a:rPr lang="pt-BR" sz="2400" b="1" i="1" dirty="0">
                <a:latin typeface="Bookman Old Style"/>
              </a:rPr>
              <a:t>(YES WE DO HAVE THE FIFTH STAR IN THE WAR AGAINST DATA!)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DD07C5-896C-E451-E389-588038FAD60A}"/>
              </a:ext>
            </a:extLst>
          </p:cNvPr>
          <p:cNvSpPr txBox="1"/>
          <p:nvPr/>
        </p:nvSpPr>
        <p:spPr>
          <a:xfrm>
            <a:off x="448725" y="5861094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THIS EBOOK WAS CREATED BY AI AND DESIGNED BY HUMAN (ME!) AS A PROJECT FOR THE COURSE ON FUNDMANETALS OF GENERATIVE AI BY DIO/UNIVERSIA. </a:t>
            </a:r>
            <a:endParaRPr lang="pt-BR" dirty="0"/>
          </a:p>
          <a:p>
            <a:pPr algn="just"/>
            <a:endParaRPr lang="pt-BR" sz="24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THE TEXT IS CREATED USING CHATGPT AND COVER IMAGE USING MICROSOFT COPILOT.</a:t>
            </a:r>
            <a:endParaRPr lang="pt-BR"/>
          </a:p>
          <a:p>
            <a:pPr algn="just"/>
            <a:endParaRPr lang="pt-BR" sz="2400" dirty="0">
              <a:latin typeface="Bookman Old Style"/>
              <a:ea typeface="+mn-lt"/>
              <a:cs typeface="+mn-lt"/>
            </a:endParaRPr>
          </a:p>
          <a:p>
            <a:pPr algn="just"/>
            <a:endParaRPr lang="pt-BR" sz="2400" dirty="0">
              <a:latin typeface="Bookman Old Style"/>
              <a:ea typeface="+mn-lt"/>
              <a:cs typeface="+mn-lt"/>
            </a:endParaRPr>
          </a:p>
          <a:p>
            <a:pPr algn="just"/>
            <a:endParaRPr lang="pt-BR" sz="2400" dirty="0">
              <a:latin typeface="Bookman Old Style"/>
              <a:ea typeface="+mn-lt"/>
              <a:cs typeface="+mn-lt"/>
            </a:endParaRPr>
          </a:p>
          <a:p>
            <a:pPr algn="just"/>
            <a:r>
              <a:rPr lang="pt-BR" sz="2400" dirty="0">
                <a:latin typeface="Bookman Old Style"/>
                <a:hlinkClick r:id="rId3"/>
              </a:rPr>
              <a:t>ORIGINAL GITHUB REPOSITORY OF THE COURSE</a:t>
            </a:r>
            <a:endParaRPr lang="pt-BR" sz="2400" dirty="0">
              <a:latin typeface="Bookman Old Style"/>
            </a:endParaRPr>
          </a:p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</a:p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THE STEP-BY-STEP TO CREATE THIS EBOOK IS OUTLINED ON MY </a:t>
            </a:r>
            <a:r>
              <a:rPr lang="pt-BR" sz="2400" dirty="0">
                <a:latin typeface="Bookman Old Style"/>
                <a:ea typeface="+mn-lt"/>
                <a:cs typeface="+mn-lt"/>
                <a:hlinkClick r:id="rId4"/>
              </a:rPr>
              <a:t>GITHUB REPOSITORY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7F56EA-394F-F626-4BA0-9A14362DB0D0}"/>
              </a:ext>
            </a:extLst>
          </p:cNvPr>
          <p:cNvSpPr/>
          <p:nvPr/>
        </p:nvSpPr>
        <p:spPr>
          <a:xfrm>
            <a:off x="-154350" y="-4659"/>
            <a:ext cx="5016842" cy="1423933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F9AFE6C9-B54A-2B31-F286-6857A23C4832}"/>
              </a:ext>
            </a:extLst>
          </p:cNvPr>
          <p:cNvSpPr/>
          <p:nvPr/>
        </p:nvSpPr>
        <p:spPr>
          <a:xfrm>
            <a:off x="3619" y="257865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1635DBF9-397F-BC2D-3815-58AF65A147D0}"/>
              </a:ext>
            </a:extLst>
          </p:cNvPr>
          <p:cNvSpPr/>
          <p:nvPr/>
        </p:nvSpPr>
        <p:spPr>
          <a:xfrm>
            <a:off x="908559" y="257865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C32EAB57-F5A3-D5D7-4077-10FDB9F3D9ED}"/>
              </a:ext>
            </a:extLst>
          </p:cNvPr>
          <p:cNvSpPr/>
          <p:nvPr/>
        </p:nvSpPr>
        <p:spPr>
          <a:xfrm>
            <a:off x="1813500" y="257865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trela: 5 Pontas 10">
            <a:extLst>
              <a:ext uri="{FF2B5EF4-FFF2-40B4-BE49-F238E27FC236}">
                <a16:creationId xmlns:a16="http://schemas.microsoft.com/office/drawing/2014/main" id="{8661B607-5680-33EC-AB99-718FA956A072}"/>
              </a:ext>
            </a:extLst>
          </p:cNvPr>
          <p:cNvSpPr/>
          <p:nvPr/>
        </p:nvSpPr>
        <p:spPr>
          <a:xfrm>
            <a:off x="2718441" y="257865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trela: 5 Pontas 11">
            <a:extLst>
              <a:ext uri="{FF2B5EF4-FFF2-40B4-BE49-F238E27FC236}">
                <a16:creationId xmlns:a16="http://schemas.microsoft.com/office/drawing/2014/main" id="{A6C60BDE-F150-477D-0521-6B5281DE11EA}"/>
              </a:ext>
            </a:extLst>
          </p:cNvPr>
          <p:cNvSpPr/>
          <p:nvPr/>
        </p:nvSpPr>
        <p:spPr>
          <a:xfrm>
            <a:off x="3623382" y="257865"/>
            <a:ext cx="901788" cy="914400"/>
          </a:xfrm>
          <a:prstGeom prst="star5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B038389-BFC6-C96C-9B81-6E0210657908}"/>
              </a:ext>
            </a:extLst>
          </p:cNvPr>
          <p:cNvSpPr/>
          <p:nvPr/>
        </p:nvSpPr>
        <p:spPr>
          <a:xfrm>
            <a:off x="-154503" y="11124149"/>
            <a:ext cx="9998491" cy="19864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 descr="Github White Icon SVG Vector &amp; PNG Free Download | UXWing">
            <a:extLst>
              <a:ext uri="{FF2B5EF4-FFF2-40B4-BE49-F238E27FC236}">
                <a16:creationId xmlns:a16="http://schemas.microsoft.com/office/drawing/2014/main" id="{812481FB-D942-77AD-8073-293E8B649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228" y="8538605"/>
            <a:ext cx="867105" cy="92070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671C17-1A87-D588-0B0C-7A4D19005FFA}"/>
              </a:ext>
            </a:extLst>
          </p:cNvPr>
          <p:cNvSpPr txBox="1"/>
          <p:nvPr/>
        </p:nvSpPr>
        <p:spPr>
          <a:xfrm>
            <a:off x="2793834" y="11345873"/>
            <a:ext cx="65471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latin typeface="Bookman Old Style"/>
              </a:rPr>
              <a:t>GUILHERME (GUI) FREIRE OLIVEIRA</a:t>
            </a:r>
          </a:p>
          <a:p>
            <a:r>
              <a:rPr lang="pt-BR" sz="2400" b="1" dirty="0">
                <a:latin typeface="Bookman Old Style"/>
              </a:rPr>
              <a:t>Data </a:t>
            </a:r>
            <a:r>
              <a:rPr lang="pt-BR" sz="2400" b="1" dirty="0" err="1">
                <a:latin typeface="Bookman Old Style"/>
              </a:rPr>
              <a:t>Scientist</a:t>
            </a:r>
            <a:r>
              <a:rPr lang="pt-BR" sz="2400" b="1" dirty="0">
                <a:latin typeface="Bookman Old Style"/>
              </a:rPr>
              <a:t> | </a:t>
            </a:r>
            <a:r>
              <a:rPr lang="pt-BR" sz="2400" b="1" dirty="0" err="1">
                <a:latin typeface="Bookman Old Style"/>
              </a:rPr>
              <a:t>Computatioal</a:t>
            </a:r>
            <a:r>
              <a:rPr lang="pt-BR" sz="2400" b="1" dirty="0">
                <a:latin typeface="Bookman Old Style"/>
              </a:rPr>
              <a:t> </a:t>
            </a:r>
            <a:r>
              <a:rPr lang="pt-BR" sz="2400" b="1" dirty="0" err="1">
                <a:latin typeface="Bookman Old Style"/>
              </a:rPr>
              <a:t>Physicist</a:t>
            </a:r>
          </a:p>
          <a:p>
            <a:r>
              <a:rPr lang="pt-BR" sz="2400" b="1" dirty="0">
                <a:latin typeface="Bookman Old Style"/>
              </a:rPr>
              <a:t>BJJ </a:t>
            </a:r>
            <a:r>
              <a:rPr lang="pt-BR" sz="2400" b="1" dirty="0" err="1">
                <a:latin typeface="Bookman Old Style"/>
              </a:rPr>
              <a:t>purple</a:t>
            </a:r>
            <a:r>
              <a:rPr lang="pt-BR" sz="2400" b="1" dirty="0">
                <a:latin typeface="Bookman Old Style"/>
              </a:rPr>
              <a:t> </a:t>
            </a:r>
            <a:r>
              <a:rPr lang="pt-BR" sz="2400" b="1" dirty="0" err="1">
                <a:latin typeface="Bookman Old Style"/>
              </a:rPr>
              <a:t>belt</a:t>
            </a:r>
            <a:r>
              <a:rPr lang="pt-BR" sz="2400" b="1" dirty="0">
                <a:latin typeface="Bookman Old Style"/>
              </a:rPr>
              <a:t> </a:t>
            </a:r>
            <a:endParaRPr lang="pt-BR" sz="2400" b="1">
              <a:latin typeface="Bookman Old Style"/>
            </a:endParaRPr>
          </a:p>
          <a:p>
            <a:r>
              <a:rPr lang="pt-BR" sz="2400" b="1" dirty="0">
                <a:latin typeface="Bookman Old Style"/>
                <a:hlinkClick r:id="rId6"/>
              </a:rPr>
              <a:t>My Linkedin Profile</a:t>
            </a:r>
            <a:endParaRPr lang="pt-BR" sz="2400" b="1" dirty="0">
              <a:latin typeface="Bookman Old Style"/>
            </a:endParaRPr>
          </a:p>
        </p:txBody>
      </p:sp>
      <p:pic>
        <p:nvPicPr>
          <p:cNvPr id="19" name="Imagem 18" descr="Linkedin - ícones de mídia social grátis">
            <a:extLst>
              <a:ext uri="{FF2B5EF4-FFF2-40B4-BE49-F238E27FC236}">
                <a16:creationId xmlns:a16="http://schemas.microsoft.com/office/drawing/2014/main" id="{6453EDD6-C33B-F413-4CB5-79A26F40A8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2185" y="12477277"/>
            <a:ext cx="345881" cy="351018"/>
          </a:xfrm>
          <a:prstGeom prst="rect">
            <a:avLst/>
          </a:prstGeom>
        </p:spPr>
      </p:pic>
      <p:pic>
        <p:nvPicPr>
          <p:cNvPr id="21" name="Imagem 20" descr="Homem sorrindo com terno&#10;&#10;O conteúdo gerado por IA pode estar incorreto.">
            <a:extLst>
              <a:ext uri="{FF2B5EF4-FFF2-40B4-BE49-F238E27FC236}">
                <a16:creationId xmlns:a16="http://schemas.microsoft.com/office/drawing/2014/main" id="{CB5C018B-454A-84A9-7179-6577BA928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4885" y="11250071"/>
            <a:ext cx="1371599" cy="16589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1263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1D509-7FC4-998D-0097-A7ED3B15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10A23B3-39A8-C2BD-367B-7F50E9F77553}"/>
              </a:ext>
            </a:extLst>
          </p:cNvPr>
          <p:cNvSpPr txBox="1"/>
          <p:nvPr/>
        </p:nvSpPr>
        <p:spPr>
          <a:xfrm>
            <a:off x="1341274" y="801377"/>
            <a:ext cx="825707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ENTER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BATTLEFIELD</a:t>
            </a:r>
            <a:endParaRPr lang="pt-BR" dirty="0" err="1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A411883-0FDF-733A-BEA1-735C49A93288}"/>
              </a:ext>
            </a:extLst>
          </p:cNvPr>
          <p:cNvSpPr txBox="1"/>
          <p:nvPr/>
        </p:nvSpPr>
        <p:spPr>
          <a:xfrm>
            <a:off x="201090" y="3062157"/>
            <a:ext cx="9163515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err="1">
                <a:latin typeface="Bookman Old Style"/>
                <a:ea typeface="+mn-lt"/>
                <a:cs typeface="+mn-lt"/>
              </a:rPr>
              <a:t>We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live in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era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where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fuels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every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strategic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business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forecasts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personalized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healthcare. In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digital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battlefield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scientists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new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tacticians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wielding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algorithms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code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turn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chaos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clarity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uprising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just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about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mathematics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programming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;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it’s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about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harnessing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synergy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between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intuition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machine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precision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mastering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Python, pandas,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scikit-learn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gain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command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most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effective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weapons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warfare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tools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let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extract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patterns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predict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outcomes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automate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insights. The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following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chapters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prepare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conquest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cleaning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trenches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raw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deploying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machine learning models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that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real-world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battles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sz="2400" dirty="0"/>
          </a:p>
          <a:p>
            <a:pPr algn="l"/>
            <a:endParaRPr lang="pt-BR" sz="3200" dirty="0">
              <a:latin typeface="Bookman Old Style"/>
            </a:endParaRPr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774762DC-9E8C-17FC-3EC3-1EA0BB22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0755E6C-20F4-0076-A436-D9317DDD762A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31C1AC-A0F0-898A-5391-4B1EFE14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7B871D-87E3-79AF-2557-67FD6C56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3925744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2A49-DC53-9DA6-C0A7-97622595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CBC26F2-9716-E1D9-7887-9D58B69B58FB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C695EE-342C-47FE-7B46-5DBC394BDC1F}"/>
              </a:ext>
            </a:extLst>
          </p:cNvPr>
          <p:cNvSpPr txBox="1"/>
          <p:nvPr/>
        </p:nvSpPr>
        <p:spPr>
          <a:xfrm>
            <a:off x="160604" y="1219385"/>
            <a:ext cx="9276401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>
                <a:latin typeface="Castellar"/>
              </a:rPr>
              <a:t>1.</a:t>
            </a:r>
          </a:p>
          <a:p>
            <a:pPr algn="ctr"/>
            <a:r>
              <a:rPr lang="pt-BR" sz="7200" b="1" dirty="0">
                <a:latin typeface="Castellar"/>
                <a:ea typeface="+mn-lt"/>
                <a:cs typeface="+mn-lt"/>
              </a:rPr>
              <a:t>The Arsenal: Core Tools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of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Data Science</a:t>
            </a:r>
            <a:endParaRPr lang="pt-BR" sz="7200" dirty="0"/>
          </a:p>
        </p:txBody>
      </p:sp>
      <p:sp>
        <p:nvSpPr>
          <p:cNvPr id="18" name="Meio-quadro 17">
            <a:extLst>
              <a:ext uri="{FF2B5EF4-FFF2-40B4-BE49-F238E27FC236}">
                <a16:creationId xmlns:a16="http://schemas.microsoft.com/office/drawing/2014/main" id="{FCA07EC7-476A-03D1-D9BB-7999367E6A80}"/>
              </a:ext>
            </a:extLst>
          </p:cNvPr>
          <p:cNvSpPr/>
          <p:nvPr/>
        </p:nvSpPr>
        <p:spPr>
          <a:xfrm rot="2700000">
            <a:off x="3440031" y="6440637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5E9F-3E4B-094D-6237-56F1F24F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8C0E28-1994-5724-6379-420C9B230FFE}"/>
              </a:ext>
            </a:extLst>
          </p:cNvPr>
          <p:cNvSpPr txBox="1"/>
          <p:nvPr/>
        </p:nvSpPr>
        <p:spPr>
          <a:xfrm>
            <a:off x="1673023" y="645261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latin typeface="Bookman Old Style"/>
                <a:ea typeface="+mn-lt"/>
                <a:cs typeface="+mn-lt"/>
              </a:rPr>
              <a:t>PANDAS — THE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TACTICAL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COMMANDER</a:t>
            </a:r>
            <a:endParaRPr lang="pt-BR" dirty="0" err="1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B43CBA-997A-EC4E-924B-9B668ED0958A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>
                <a:latin typeface="Bookman Old Style"/>
                <a:ea typeface="+mn-lt"/>
                <a:cs typeface="+mn-lt"/>
              </a:rPr>
              <a:t>Pandas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backbone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science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operation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it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structures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cleans,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transforms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analyzable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form.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pandas,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vast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tables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raw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information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become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navigable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through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DataFrames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enabling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inspect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filter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summarize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effortlessly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For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example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in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retail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analytics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pandas helps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identify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best-selling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product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categories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seasonal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buying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patterns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aggregating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grouping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sales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data. 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simple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command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like </a:t>
            </a:r>
            <a:r>
              <a:rPr lang="pt-BR" sz="2400" err="1">
                <a:latin typeface="Consolas"/>
              </a:rPr>
              <a:t>df.groupby</a:t>
            </a:r>
            <a:r>
              <a:rPr lang="pt-BR" sz="2400" dirty="0">
                <a:latin typeface="Consolas"/>
              </a:rPr>
              <a:t>('</a:t>
            </a:r>
            <a:r>
              <a:rPr lang="pt-BR" sz="2400" err="1">
                <a:latin typeface="Consolas"/>
              </a:rPr>
              <a:t>Category</a:t>
            </a:r>
            <a:r>
              <a:rPr lang="pt-BR" sz="2400" dirty="0">
                <a:latin typeface="Consolas"/>
              </a:rPr>
              <a:t>')['</a:t>
            </a:r>
            <a:r>
              <a:rPr lang="pt-BR" sz="2400" err="1">
                <a:latin typeface="Consolas"/>
              </a:rPr>
              <a:t>Amount</a:t>
            </a:r>
            <a:r>
              <a:rPr lang="pt-BR" sz="2400" dirty="0">
                <a:latin typeface="Consolas"/>
              </a:rPr>
              <a:t>'].sum()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reveal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where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most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revenue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originates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guiding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strategic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marketing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inventory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decisions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It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not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just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library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;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it’s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commander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giving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control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over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battlefield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err="1">
                <a:latin typeface="Bookman Old Style"/>
                <a:ea typeface="+mn-lt"/>
                <a:cs typeface="+mn-lt"/>
              </a:rPr>
              <a:t>numbers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sz="2400" dirty="0">
              <a:latin typeface="Bookman Old Style"/>
            </a:endParaRPr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A4AE7836-7CB1-9DBF-A923-E04CFE28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18624FA-0014-C715-3587-77CBC3F3839B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1ACC7023-95EE-EB50-4C50-1C599FBC2DCB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6E0BC0D1-1915-1712-A345-9BA8C64A5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28" y="8027801"/>
            <a:ext cx="7854417" cy="4527124"/>
          </a:xfrm>
          <a:prstGeom prst="rect">
            <a:avLst/>
          </a:prstGeom>
        </p:spPr>
      </p:pic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F3786CCB-E81B-132F-102E-9A5DEC8E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3A69CFF-DA2E-746F-2D32-1BE8FE43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226155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C4B36-1886-5BBB-1ABC-2681141EC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62DCFE0-1768-B6D8-4C6E-9410DF3EB799}"/>
              </a:ext>
            </a:extLst>
          </p:cNvPr>
          <p:cNvSpPr txBox="1"/>
          <p:nvPr/>
        </p:nvSpPr>
        <p:spPr>
          <a:xfrm>
            <a:off x="1673023" y="645261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SCIKIT-LEARN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— THE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MACHINE’S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MIND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4EC1A3-60C3-C3AD-5427-001103DFC04E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Scikit-learn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where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intelligence takes form — it equips you to train, test, and deploy predictive models using structured data. Whether you’re classifying customer churn or predicting stock prices, scikit-learn provides efficient implementations of algorithms from decision trees to neural networks. For instance, a telecom company can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Random Forest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Classifier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customer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churn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analyzing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user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age,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tenure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purchase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history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allowing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proactively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retain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at-risk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clients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Beyond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modeling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scikit-learn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standardizes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workflows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consistent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APIs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preprocessing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feature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selection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evaluation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turning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raw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operational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intelligence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with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elegance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precision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C389BE46-222E-F98C-5DD5-D11E1BB1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998F457-DB30-C5C0-0867-EFEA7FDE63FD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7B933F05-D2FB-2A69-4A47-67881F2C2E72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A70DB776-1A29-8CC0-7B70-8BD10F86C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950" y="8846224"/>
            <a:ext cx="5533516" cy="3146799"/>
          </a:xfrm>
          <a:prstGeom prst="rect">
            <a:avLst/>
          </a:prstGeom>
        </p:spPr>
      </p:pic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963750E-55FC-8C4B-B566-5E0DA171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950618-1249-E69F-A81A-6B3CD045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77941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6854-0708-7D21-A2CB-326807AE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3615DD5-7095-5A2A-A68D-F3D917A1B333}"/>
              </a:ext>
            </a:extLst>
          </p:cNvPr>
          <p:cNvSpPr/>
          <p:nvPr/>
        </p:nvSpPr>
        <p:spPr>
          <a:xfrm>
            <a:off x="152" y="-4659"/>
            <a:ext cx="9625256" cy="12809846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D3B7D4-2B1C-B38A-8029-072F0F202DBF}"/>
              </a:ext>
            </a:extLst>
          </p:cNvPr>
          <p:cNvSpPr txBox="1"/>
          <p:nvPr/>
        </p:nvSpPr>
        <p:spPr>
          <a:xfrm>
            <a:off x="160604" y="1219385"/>
            <a:ext cx="9276401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8800" b="1" dirty="0">
                <a:latin typeface="Castellar"/>
              </a:rPr>
              <a:t>2.</a:t>
            </a:r>
            <a:endParaRPr lang="pt-BR" dirty="0" err="1"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7200" b="1" dirty="0" err="1">
                <a:latin typeface="Castellar"/>
                <a:ea typeface="+mn-lt"/>
                <a:cs typeface="+mn-lt"/>
              </a:rPr>
              <a:t>Strategic</a:t>
            </a:r>
            <a:r>
              <a:rPr lang="pt-BR" sz="7200" b="1" dirty="0">
                <a:latin typeface="Castellar"/>
                <a:ea typeface="+mn-lt"/>
                <a:cs typeface="+mn-lt"/>
              </a:rPr>
              <a:t>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Offensives</a:t>
            </a:r>
            <a:r>
              <a:rPr lang="pt-BR" sz="7200" b="1" dirty="0">
                <a:latin typeface="Castellar"/>
                <a:ea typeface="+mn-lt"/>
                <a:cs typeface="+mn-lt"/>
              </a:rPr>
              <a:t>: Machine Learning in </a:t>
            </a:r>
            <a:r>
              <a:rPr lang="pt-BR" sz="7200" b="1" dirty="0" err="1">
                <a:latin typeface="Castellar"/>
                <a:ea typeface="+mn-lt"/>
                <a:cs typeface="+mn-lt"/>
              </a:rPr>
              <a:t>Action</a:t>
            </a:r>
            <a:endParaRPr lang="pt-BR"/>
          </a:p>
        </p:txBody>
      </p:sp>
      <p:sp>
        <p:nvSpPr>
          <p:cNvPr id="18" name="Meio-quadro 17">
            <a:extLst>
              <a:ext uri="{FF2B5EF4-FFF2-40B4-BE49-F238E27FC236}">
                <a16:creationId xmlns:a16="http://schemas.microsoft.com/office/drawing/2014/main" id="{911811C9-DD31-A311-0158-F1E2A575EC52}"/>
              </a:ext>
            </a:extLst>
          </p:cNvPr>
          <p:cNvSpPr/>
          <p:nvPr/>
        </p:nvSpPr>
        <p:spPr>
          <a:xfrm rot="2700000">
            <a:off x="3440032" y="8591725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Meio-quadro 1">
            <a:extLst>
              <a:ext uri="{FF2B5EF4-FFF2-40B4-BE49-F238E27FC236}">
                <a16:creationId xmlns:a16="http://schemas.microsoft.com/office/drawing/2014/main" id="{B99B3556-D75B-1050-B4F2-706A53E4A1D0}"/>
              </a:ext>
            </a:extLst>
          </p:cNvPr>
          <p:cNvSpPr/>
          <p:nvPr/>
        </p:nvSpPr>
        <p:spPr>
          <a:xfrm rot="2700000">
            <a:off x="3440032" y="10200670"/>
            <a:ext cx="2743200" cy="2743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8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93924-BA04-8CA5-1061-29D5894D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FA2D06-6C78-80DE-3616-F16481CF0A6E}"/>
              </a:ext>
            </a:extLst>
          </p:cNvPr>
          <p:cNvSpPr txBox="1"/>
          <p:nvPr/>
        </p:nvSpPr>
        <p:spPr>
          <a:xfrm>
            <a:off x="1633994" y="196424"/>
            <a:ext cx="6988628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REGRESSION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PREDICTING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FUTURE</a:t>
            </a:r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F1AEA4-8030-10FE-EA85-4B69E6469FD3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Regression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are the predictive snipers of data science, allowing you to estimate continuous outcomes such as prices, demand, or performance.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Linear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Regression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scikit-learn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you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relationships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between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variables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instance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house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prices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based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rooms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area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distance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center.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exactly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real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estate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companies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determine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optimal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pricing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strategies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understanding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features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influence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value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Regression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analysis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doesn’t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just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it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quantifies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impact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helping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decision-makers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how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 single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variable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shift (like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location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square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footage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)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alter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outcomes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competitive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housing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market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D91EE840-90B0-8E84-D30E-CDFA85A8A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A0CCF26-466C-00AD-D488-90D13470B707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3EBE4E74-F757-6D0D-FDFC-7F43F6702E11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D57AC203-33BE-11E7-59B4-068BA21B7656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D7CA3D66-9F61-7E8C-7381-840E728D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748" y="8559707"/>
            <a:ext cx="5179274" cy="3084638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A964CEE-6C4D-479A-D6F0-57B0157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786490-CCD2-D216-2A62-02EF5CD9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4174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5B0FA-B18E-67B8-580D-E06C3025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7C667B9-0085-FE59-591D-F1F7760741F9}"/>
              </a:ext>
            </a:extLst>
          </p:cNvPr>
          <p:cNvSpPr txBox="1"/>
          <p:nvPr/>
        </p:nvSpPr>
        <p:spPr>
          <a:xfrm>
            <a:off x="1477877" y="528173"/>
            <a:ext cx="698862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 err="1">
                <a:latin typeface="Bookman Old Style"/>
                <a:ea typeface="+mn-lt"/>
                <a:cs typeface="+mn-lt"/>
              </a:rPr>
              <a:t>CLASSIFICATION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DECIDING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THE</a:t>
            </a:r>
            <a:r>
              <a:rPr lang="pt-BR" sz="4000" b="1" dirty="0">
                <a:latin typeface="Bookman Old Style"/>
                <a:ea typeface="+mn-lt"/>
                <a:cs typeface="+mn-lt"/>
              </a:rPr>
              <a:t> </a:t>
            </a:r>
            <a:r>
              <a:rPr lang="pt-BR" sz="4000" b="1" dirty="0" err="1">
                <a:latin typeface="Bookman Old Style"/>
                <a:ea typeface="+mn-lt"/>
                <a:cs typeface="+mn-lt"/>
              </a:rPr>
              <a:t>WINNER</a:t>
            </a:r>
            <a:endParaRPr lang="pt-BR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C9B840-11E9-A224-7626-3F25E89E4E84}"/>
              </a:ext>
            </a:extLst>
          </p:cNvPr>
          <p:cNvSpPr txBox="1"/>
          <p:nvPr/>
        </p:nvSpPr>
        <p:spPr>
          <a:xfrm>
            <a:off x="669442" y="2925555"/>
            <a:ext cx="824632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400" dirty="0" err="1">
                <a:latin typeface="Bookman Old Style"/>
                <a:ea typeface="+mn-lt"/>
                <a:cs typeface="+mn-lt"/>
              </a:rPr>
              <a:t>Classification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algorithms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decisive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strategists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they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separate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one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another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enabling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spam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filters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fraud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detection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medical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diagnostics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example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a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Naive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Bayes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Classifier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analyze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email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content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distinguish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spam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legitimate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messages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learning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word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frequencies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patterns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labeled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datasets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form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of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supervised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learning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vital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wherever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binary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multiclass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outcomes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exist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such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as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predicting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loan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approvals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or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disease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presence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Through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efficient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preprocessing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and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feature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engineering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,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classification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models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transform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seemingly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random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information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into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actionable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insight —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an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essential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move in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every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data-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driven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battle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 for </a:t>
            </a:r>
            <a:r>
              <a:rPr lang="pt-BR" sz="2400" dirty="0" err="1">
                <a:latin typeface="Bookman Old Style"/>
                <a:ea typeface="+mn-lt"/>
                <a:cs typeface="+mn-lt"/>
              </a:rPr>
              <a:t>clarity</a:t>
            </a:r>
            <a:r>
              <a:rPr lang="pt-BR" sz="2400" dirty="0">
                <a:latin typeface="Bookman Old Style"/>
                <a:ea typeface="+mn-lt"/>
                <a:cs typeface="+mn-lt"/>
              </a:rPr>
              <a:t>.</a:t>
            </a:r>
            <a:endParaRPr lang="pt-BR" dirty="0"/>
          </a:p>
        </p:txBody>
      </p:sp>
      <p:pic>
        <p:nvPicPr>
          <p:cNvPr id="7" name="Imagem 6" descr="Uma imagem contendo Padrão do plano de fundo&#10;&#10;O conteúdo gerado por IA pode estar incorreto.">
            <a:extLst>
              <a:ext uri="{FF2B5EF4-FFF2-40B4-BE49-F238E27FC236}">
                <a16:creationId xmlns:a16="http://schemas.microsoft.com/office/drawing/2014/main" id="{5B27D6F4-C7AA-25D3-F6A1-D77405F1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130" b="35593"/>
          <a:stretch>
            <a:fillRect/>
          </a:stretch>
        </p:blipFill>
        <p:spPr>
          <a:xfrm>
            <a:off x="0" y="2250466"/>
            <a:ext cx="9601219" cy="31462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403A90D-BA56-2D1A-7BCF-7B42330E54C3}"/>
              </a:ext>
            </a:extLst>
          </p:cNvPr>
          <p:cNvSpPr/>
          <p:nvPr/>
        </p:nvSpPr>
        <p:spPr>
          <a:xfrm>
            <a:off x="152" y="-4659"/>
            <a:ext cx="999788" cy="2174371"/>
          </a:xfrm>
          <a:prstGeom prst="rect">
            <a:avLst/>
          </a:prstGeom>
          <a:solidFill>
            <a:srgbClr val="9595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Meio-quadro 10">
            <a:extLst>
              <a:ext uri="{FF2B5EF4-FFF2-40B4-BE49-F238E27FC236}">
                <a16:creationId xmlns:a16="http://schemas.microsoft.com/office/drawing/2014/main" id="{73506F74-DBC2-7CF2-164A-1A8A0974E2CC}"/>
              </a:ext>
            </a:extLst>
          </p:cNvPr>
          <p:cNvSpPr/>
          <p:nvPr/>
        </p:nvSpPr>
        <p:spPr>
          <a:xfrm rot="2700000">
            <a:off x="270298" y="285980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Meio-quadro 2">
            <a:extLst>
              <a:ext uri="{FF2B5EF4-FFF2-40B4-BE49-F238E27FC236}">
                <a16:creationId xmlns:a16="http://schemas.microsoft.com/office/drawing/2014/main" id="{4970F468-347D-DFA3-26DA-77CF1B3101AA}"/>
              </a:ext>
            </a:extLst>
          </p:cNvPr>
          <p:cNvSpPr/>
          <p:nvPr/>
        </p:nvSpPr>
        <p:spPr>
          <a:xfrm rot="2700000">
            <a:off x="270298" y="617728"/>
            <a:ext cx="457200" cy="457200"/>
          </a:xfrm>
          <a:prstGeom prst="halfFrame">
            <a:avLst/>
          </a:prstGeom>
          <a:solidFill>
            <a:srgbClr val="F2E6C0"/>
          </a:solidFill>
          <a:ln>
            <a:noFill/>
          </a:ln>
          <a:effectLst>
            <a:outerShdw blurRad="63500" dist="38100" dir="270000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E8606571-43D2-7A9B-F3BD-7D84EFF0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49" y="8547321"/>
            <a:ext cx="6620675" cy="3341502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3734689-5379-2F97-0A04-69AFAA05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5AEF2D-D972-E21A-DC99-6C803937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Code and Conquer - an eBook by Gui Freire Oliveira powered by AI</a:t>
            </a:r>
          </a:p>
        </p:txBody>
      </p:sp>
    </p:spTree>
    <p:extLst>
      <p:ext uri="{BB962C8B-B14F-4D97-AF65-F5344CB8AC3E}">
        <p14:creationId xmlns:p14="http://schemas.microsoft.com/office/powerpoint/2010/main" val="2456172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Papel A3 (297 x 420 mm)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621</cp:revision>
  <dcterms:created xsi:type="dcterms:W3CDTF">2025-10-08T12:21:14Z</dcterms:created>
  <dcterms:modified xsi:type="dcterms:W3CDTF">2025-10-08T16:58:34Z</dcterms:modified>
</cp:coreProperties>
</file>