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2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2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48ae4ebc5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48ae4ebc5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1494f451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1494f451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1494f451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1494f451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1494f451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1494f451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1494f451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1494f451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1494f451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1494f451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1dac2538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1dac2538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https://drive.google.com/file/d/1JkC2ss_yOPtSjkJ7lTkBicGrCAOs3Y4s/view?usp=sharing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1494f4511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1494f4511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882ceeb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882ceeb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https://drive.google.com/file/d/1JkC2ss_yOPtSjkJ7lTkBicGrCAOs3Y4s/view?usp=sharing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1494f451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1494f451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1494f451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1494f451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1494f4511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1494f4511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2ea6614a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2ea6614a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353ccf21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353ccf21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1494f45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1494f45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1494f451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1494f451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353ccf2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353ccf2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1494f451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1494f451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1494f4511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1494f451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1494f451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1494f451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1494f451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1494f451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6" name="Google Shape;6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Google Shape;7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7" name="Google Shape;9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6" name="Google Shape;11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KBZsLSZOgKgQS4nzktYdHiPV6geqk5CI/view" TargetMode="External"/><Relationship Id="rId5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460950" y="1027454"/>
            <a:ext cx="8222100" cy="21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/>
              <a:t>BILL: DESENVOLVIMENTO E VALIDAÇÃO DE UMA APLICAÇÃO MÓVEL PARA GERENCIAMENTO FINANCEIRO PESSOAL</a:t>
            </a:r>
            <a:endParaRPr b="1" sz="3300"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460950" y="3453200"/>
            <a:ext cx="8222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Discente: Guilherme Henrique Ferreira Assis</a:t>
            </a:r>
            <a:br>
              <a:rPr lang="pt-BR"/>
            </a:br>
            <a:r>
              <a:rPr lang="pt-BR"/>
              <a:t>Discente: João Vitor de Oliveira Rodrigues</a:t>
            </a:r>
            <a:br>
              <a:rPr lang="pt-BR"/>
            </a:br>
            <a:r>
              <a:rPr lang="pt-BR"/>
              <a:t>Orientador:</a:t>
            </a:r>
            <a:r>
              <a:rPr lang="pt-BR"/>
              <a:t> Prof. Me. Geraldo Henrique Neto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0063"/>
            <a:ext cx="1800000" cy="180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7" name="Google Shape;18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2000" y="1550063"/>
            <a:ext cx="1800000" cy="17999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8" name="Google Shape;18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6100" y="3277700"/>
            <a:ext cx="3511800" cy="1755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9" name="Google Shape;18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2300" y="1491750"/>
            <a:ext cx="1440000" cy="216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Foi utilizado o </a:t>
            </a:r>
            <a:r>
              <a:rPr i="1" lang="pt-BR"/>
              <a:t>SDK </a:t>
            </a:r>
            <a:r>
              <a:rPr lang="pt-BR"/>
              <a:t>Flutter para desenvolvimento do aplicativo móvel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PostgreSQL para realizar o armazenamento das informações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BR"/>
              <a:t>API</a:t>
            </a:r>
            <a:r>
              <a:rPr lang="pt-BR"/>
              <a:t> desenvolvida utilizando NodeJS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BR"/>
              <a:t>API</a:t>
            </a:r>
            <a:r>
              <a:rPr lang="pt-BR"/>
              <a:t> e banco de dados foram hospedados no Heroku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7"/>
          <p:cNvPicPr preferRelativeResize="0"/>
          <p:nvPr/>
        </p:nvPicPr>
        <p:blipFill rotWithShape="1">
          <a:blip r:embed="rId3">
            <a:alphaModFix/>
          </a:blip>
          <a:srcRect b="0" l="699" r="709" t="0"/>
          <a:stretch/>
        </p:blipFill>
        <p:spPr>
          <a:xfrm>
            <a:off x="2160000" y="1008000"/>
            <a:ext cx="2012450" cy="3998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6" name="Google Shape;206;p37"/>
          <p:cNvPicPr preferRelativeResize="0"/>
          <p:nvPr/>
        </p:nvPicPr>
        <p:blipFill rotWithShape="1">
          <a:blip r:embed="rId4">
            <a:alphaModFix/>
          </a:blip>
          <a:srcRect b="0" l="680" r="680" t="0"/>
          <a:stretch/>
        </p:blipFill>
        <p:spPr>
          <a:xfrm>
            <a:off x="5040000" y="1009051"/>
            <a:ext cx="2012450" cy="402109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7" name="Google Shape;20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451" y="3592951"/>
            <a:ext cx="1548000" cy="15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8"/>
          <p:cNvPicPr preferRelativeResize="0"/>
          <p:nvPr/>
        </p:nvPicPr>
        <p:blipFill rotWithShape="1">
          <a:blip r:embed="rId3">
            <a:alphaModFix/>
          </a:blip>
          <a:srcRect b="0" l="426" r="426" t="0"/>
          <a:stretch/>
        </p:blipFill>
        <p:spPr>
          <a:xfrm>
            <a:off x="2160000" y="1008000"/>
            <a:ext cx="1999800" cy="399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4" name="Google Shape;214;p38"/>
          <p:cNvPicPr preferRelativeResize="0"/>
          <p:nvPr/>
        </p:nvPicPr>
        <p:blipFill rotWithShape="1">
          <a:blip r:embed="rId4">
            <a:alphaModFix/>
          </a:blip>
          <a:srcRect b="19" l="0" r="0" t="29"/>
          <a:stretch/>
        </p:blipFill>
        <p:spPr>
          <a:xfrm>
            <a:off x="5040000" y="1008000"/>
            <a:ext cx="1999800" cy="399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5" name="Google Shape;21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6000" y="3595500"/>
            <a:ext cx="1548000" cy="15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APLICATIVO</a:t>
            </a:r>
            <a:endParaRPr/>
          </a:p>
        </p:txBody>
      </p:sp>
      <p:pic>
        <p:nvPicPr>
          <p:cNvPr id="222" name="Google Shape;2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000" y="3595500"/>
            <a:ext cx="1548000" cy="15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9" title="video-app-curt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6450" y="1017800"/>
            <a:ext cx="1811107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490250" y="526350"/>
            <a:ext cx="5829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VALIDAÇÃO DO </a:t>
            </a:r>
            <a:r>
              <a:rPr i="1" lang="pt-BR"/>
              <a:t>MVP</a:t>
            </a:r>
            <a:endParaRPr i="1"/>
          </a:p>
        </p:txBody>
      </p:sp>
      <p:pic>
        <p:nvPicPr>
          <p:cNvPr id="234" name="Google Shape;234;p41"/>
          <p:cNvPicPr preferRelativeResize="0"/>
          <p:nvPr/>
        </p:nvPicPr>
        <p:blipFill rotWithShape="1">
          <a:blip r:embed="rId3">
            <a:alphaModFix/>
          </a:blip>
          <a:srcRect b="5372" l="18347" r="896" t="12220"/>
          <a:stretch/>
        </p:blipFill>
        <p:spPr>
          <a:xfrm>
            <a:off x="1003050" y="1322425"/>
            <a:ext cx="7137901" cy="31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311700" y="1229875"/>
            <a:ext cx="6683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Aplicativo desenvolvido para as plataformas Android e iOS</a:t>
            </a:r>
            <a:br>
              <a:rPr lang="pt-BR"/>
            </a:b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Construção da plataforma de gerenciamento financeiro utilizando conhecimentos do obtidos ao decorrer do curso</a:t>
            </a:r>
            <a:br>
              <a:rPr lang="pt-BR"/>
            </a:b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Levantamento de novas funcionalidades e melhorias para implementações futuras</a:t>
            </a:r>
            <a:endParaRPr/>
          </a:p>
        </p:txBody>
      </p:sp>
      <p:pic>
        <p:nvPicPr>
          <p:cNvPr id="241" name="Google Shape;24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4800" y="1229875"/>
            <a:ext cx="374400" cy="3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4800" y="2029550"/>
            <a:ext cx="374400" cy="3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4800" y="2829225"/>
            <a:ext cx="374400" cy="3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49" name="Google Shape;249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300"/>
              <a:buChar char="●"/>
            </a:pPr>
            <a:r>
              <a:rPr lang="pt-BR" sz="1300">
                <a:solidFill>
                  <a:srgbClr val="151515"/>
                </a:solidFill>
                <a:highlight>
                  <a:srgbClr val="FFFFFF"/>
                </a:highlight>
              </a:rPr>
              <a:t>ASSIS, Guilherme Henrique; RODRIGUES, João Vitor. </a:t>
            </a:r>
            <a:r>
              <a:rPr b="1" lang="pt-BR" sz="1300">
                <a:solidFill>
                  <a:srgbClr val="151515"/>
                </a:solidFill>
                <a:highlight>
                  <a:srgbClr val="FFFFFF"/>
                </a:highlight>
              </a:rPr>
              <a:t>Repositório contendo documentação, código-fonte e pesquisas realizadas para o projeto.</a:t>
            </a:r>
            <a:r>
              <a:rPr lang="pt-BR" sz="1300">
                <a:solidFill>
                  <a:srgbClr val="151515"/>
                </a:solidFill>
                <a:highlight>
                  <a:srgbClr val="FFFFFF"/>
                </a:highlight>
              </a:rPr>
              <a:t> Disponível em: &lt;https://github.com/guilhermehrq/bill&gt;. Acesso em: 26 ago. 2020.</a:t>
            </a:r>
            <a:endParaRPr sz="1300">
              <a:solidFill>
                <a:srgbClr val="151515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51515"/>
              </a:solidFill>
              <a:highlight>
                <a:srgbClr val="FFFFFF"/>
              </a:highlight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300"/>
              <a:buChar char="●"/>
            </a:pPr>
            <a:r>
              <a:rPr lang="pt-BR" sz="1300">
                <a:solidFill>
                  <a:srgbClr val="151515"/>
                </a:solidFill>
                <a:highlight>
                  <a:srgbClr val="FFFFFF"/>
                </a:highlight>
              </a:rPr>
              <a:t>SOLDI, Dimas. </a:t>
            </a:r>
            <a:r>
              <a:rPr b="1" lang="pt-BR" sz="1300">
                <a:solidFill>
                  <a:srgbClr val="000000"/>
                </a:solidFill>
                <a:highlight>
                  <a:srgbClr val="FFFFFF"/>
                </a:highlight>
              </a:rPr>
              <a:t>Apenas 25% dos jovens de 18 a 30 anos fazem controle financeiro. </a:t>
            </a:r>
            <a: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  <a:t>2019. Disponível em: &lt;https://agenciabrasil.ebc.com.br/economia/noticia/2019-10/apenas-25-dos-jovens-de-18-30-anos-fazem-controle-financeiro&gt; Acesso em: 26 ago. 2020.</a:t>
            </a:r>
            <a:b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300"/>
              <a:buChar char="●"/>
            </a:pPr>
            <a:r>
              <a:rPr lang="pt-BR" sz="1300">
                <a:solidFill>
                  <a:srgbClr val="151515"/>
                </a:solidFill>
                <a:highlight>
                  <a:schemeClr val="lt1"/>
                </a:highlight>
              </a:rPr>
              <a:t>ABDALA, VITOR. </a:t>
            </a:r>
            <a:r>
              <a:rPr b="1" lang="pt-BR" sz="1300">
                <a:solidFill>
                  <a:srgbClr val="000000"/>
                </a:solidFill>
                <a:highlight>
                  <a:schemeClr val="lt1"/>
                </a:highlight>
              </a:rPr>
              <a:t>Endividamento e inadimplência de famílias crescem em junho, diz CNC. </a:t>
            </a:r>
            <a:r>
              <a:rPr lang="pt-BR" sz="1300">
                <a:solidFill>
                  <a:srgbClr val="000000"/>
                </a:solidFill>
                <a:highlight>
                  <a:schemeClr val="lt1"/>
                </a:highlight>
              </a:rPr>
              <a:t>2020. Disponível em: &lt;</a:t>
            </a:r>
            <a: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  <a:t>https://agenciabrasil.ebc.com.br/economia/noticia/2020-06/endividamento-e-inadimplencia-de-familias-crescem-em-junho-diz-cnc#:~:text=Segundo%20dados%20da%20Confedera%C3%A7%C3%A3o%20Nacional,de%20junho%20do%20ano%20passado.</a:t>
            </a:r>
            <a:r>
              <a:rPr lang="pt-BR" sz="1300">
                <a:solidFill>
                  <a:srgbClr val="000000"/>
                </a:solidFill>
                <a:highlight>
                  <a:schemeClr val="lt1"/>
                </a:highlight>
              </a:rPr>
              <a:t>&gt; Acesso em: 26 ago. 2020.</a:t>
            </a:r>
            <a:br>
              <a:rPr lang="pt-BR" sz="1300">
                <a:solidFill>
                  <a:srgbClr val="000000"/>
                </a:solidFill>
                <a:highlight>
                  <a:srgbClr val="FFFFFF"/>
                </a:highlight>
              </a:rPr>
            </a:br>
            <a:br>
              <a:rPr lang="pt-BR" sz="1300">
                <a:solidFill>
                  <a:srgbClr val="151515"/>
                </a:solidFill>
                <a:highlight>
                  <a:srgbClr val="FFFFFF"/>
                </a:highlight>
              </a:rPr>
            </a:br>
            <a:endParaRPr sz="1300">
              <a:solidFill>
                <a:srgbClr val="15151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55" name="Google Shape;255;p4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300"/>
              <a:buChar char="●"/>
            </a:pPr>
            <a:r>
              <a:rPr lang="pt-BR" sz="1300">
                <a:solidFill>
                  <a:srgbClr val="151515"/>
                </a:solidFill>
                <a:highlight>
                  <a:schemeClr val="lt1"/>
                </a:highlight>
              </a:rPr>
              <a:t>FLUTTER. Disponível em: &lt;https://flutter.dev&gt;. Acesso em: 15 set. 2020.</a:t>
            </a:r>
            <a:br>
              <a:rPr lang="pt-BR" sz="1300">
                <a:solidFill>
                  <a:srgbClr val="151515"/>
                </a:solidFill>
                <a:highlight>
                  <a:schemeClr val="lt1"/>
                </a:highlight>
              </a:rPr>
            </a:br>
            <a:endParaRPr sz="1300">
              <a:solidFill>
                <a:srgbClr val="151515"/>
              </a:solidFill>
              <a:highlight>
                <a:schemeClr val="lt1"/>
              </a:highlight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300"/>
              <a:buChar char="●"/>
            </a:pPr>
            <a:r>
              <a:rPr lang="pt-BR" sz="1300">
                <a:solidFill>
                  <a:srgbClr val="151515"/>
                </a:solidFill>
                <a:highlight>
                  <a:schemeClr val="lt1"/>
                </a:highlight>
              </a:rPr>
              <a:t>POSTGRESQL. Disponível em: &lt;https://postgresql.org&gt;. Acesso em: 15 set. 2020.</a:t>
            </a:r>
            <a:br>
              <a:rPr lang="pt-BR" sz="1300">
                <a:solidFill>
                  <a:srgbClr val="151515"/>
                </a:solidFill>
                <a:highlight>
                  <a:schemeClr val="lt1"/>
                </a:highlight>
              </a:rPr>
            </a:br>
            <a:endParaRPr sz="1300">
              <a:solidFill>
                <a:srgbClr val="151515"/>
              </a:solidFill>
              <a:highlight>
                <a:schemeClr val="lt1"/>
              </a:highlight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300"/>
              <a:buChar char="●"/>
            </a:pPr>
            <a:r>
              <a:rPr lang="pt-BR" sz="1300">
                <a:solidFill>
                  <a:srgbClr val="151515"/>
                </a:solidFill>
                <a:highlight>
                  <a:schemeClr val="lt1"/>
                </a:highlight>
              </a:rPr>
              <a:t>NODEJS. Disponível em: &lt;https://nodejs.org&gt;. Acesso em: 15 set. 2020.</a:t>
            </a:r>
            <a:br>
              <a:rPr lang="pt-BR" sz="1300">
                <a:solidFill>
                  <a:srgbClr val="151515"/>
                </a:solidFill>
                <a:highlight>
                  <a:schemeClr val="lt1"/>
                </a:highlight>
              </a:rPr>
            </a:br>
            <a:endParaRPr sz="1300">
              <a:solidFill>
                <a:srgbClr val="151515"/>
              </a:solidFill>
              <a:highlight>
                <a:schemeClr val="lt1"/>
              </a:highlight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300"/>
              <a:buChar char="●"/>
            </a:pPr>
            <a:r>
              <a:rPr lang="pt-BR" sz="1300">
                <a:solidFill>
                  <a:srgbClr val="151515"/>
                </a:solidFill>
                <a:highlight>
                  <a:schemeClr val="lt1"/>
                </a:highlight>
              </a:rPr>
              <a:t>HEROKU. Disponível em: &lt;https://heroku.com&gt;. Acesso em: 15 set. 2020.</a:t>
            </a:r>
            <a:br>
              <a:rPr lang="pt-BR" sz="1300">
                <a:solidFill>
                  <a:srgbClr val="151515"/>
                </a:solidFill>
                <a:highlight>
                  <a:srgbClr val="FFFFFF"/>
                </a:highlight>
              </a:rPr>
            </a:br>
            <a:endParaRPr sz="1300">
              <a:solidFill>
                <a:srgbClr val="15151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type="ctrTitle"/>
          </p:nvPr>
        </p:nvSpPr>
        <p:spPr>
          <a:xfrm>
            <a:off x="460950" y="1027454"/>
            <a:ext cx="8222100" cy="21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/>
              <a:t>BILL: DESENVOLVIMENTO E VALIDAÇÃO DE UMA APLICAÇÃO MÓVEL PARA GERENCIAMENTO FINANCEIRO PESSOAL</a:t>
            </a:r>
            <a:endParaRPr b="1" sz="3300"/>
          </a:p>
        </p:txBody>
      </p:sp>
      <p:sp>
        <p:nvSpPr>
          <p:cNvPr id="261" name="Google Shape;261;p45"/>
          <p:cNvSpPr txBox="1"/>
          <p:nvPr>
            <p:ph idx="1" type="subTitle"/>
          </p:nvPr>
        </p:nvSpPr>
        <p:spPr>
          <a:xfrm>
            <a:off x="460950" y="3453200"/>
            <a:ext cx="8222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Discente: Guilherme Henrique Ferreira Assis</a:t>
            </a:r>
            <a:br>
              <a:rPr lang="pt-BR"/>
            </a:br>
            <a:r>
              <a:rPr lang="pt-BR"/>
              <a:t>Discente: João Vitor de Oliveira Rodrigues</a:t>
            </a:r>
            <a:br>
              <a:rPr lang="pt-BR"/>
            </a:br>
            <a:r>
              <a:rPr lang="pt-BR"/>
              <a:t>Orientador: Prof. Me. Geraldo Henrique Neto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JUSTIFICATIVA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Falta de controle financeiro (SOLDI, 2020)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Métodos</a:t>
            </a:r>
            <a:r>
              <a:rPr lang="pt-BR"/>
              <a:t> complexos ou ineficazes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Planilhas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Papéis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Aplicativos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Endividamento e outros problemas relacionados a finanças (ABDALA, 2020)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Foi feita uma pesquisa para validação da ideia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Desenvolver um aplicativo que facilite o </a:t>
            </a:r>
            <a:r>
              <a:rPr lang="pt-BR"/>
              <a:t>gerenciamento</a:t>
            </a:r>
            <a:r>
              <a:rPr lang="pt-BR"/>
              <a:t> financeiro pessoal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Utilizar dados da vida financeira do usuário para </a:t>
            </a:r>
            <a:r>
              <a:rPr lang="pt-BR"/>
              <a:t>demonstrá</a:t>
            </a:r>
            <a:r>
              <a:rPr lang="pt-BR"/>
              <a:t>-las e ajudar na tomada de decisões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Levar artigos, </a:t>
            </a:r>
            <a:r>
              <a:rPr lang="pt-BR"/>
              <a:t>notícias</a:t>
            </a:r>
            <a:r>
              <a:rPr lang="pt-BR"/>
              <a:t> e dicas para contribuir com a educação financeira do usuário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Demonstrar conhecimentos </a:t>
            </a:r>
            <a:r>
              <a:rPr lang="pt-BR"/>
              <a:t>adquiridos</a:t>
            </a:r>
            <a:r>
              <a:rPr lang="pt-BR"/>
              <a:t> ao longo do curso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REFERENCIAL TEÓRICO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229875"/>
            <a:ext cx="3623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Controle financeiro e Tecnologia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Denise Taino (2018)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Dimas Soldi (2020)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Ever Flow (2017)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S.O.S (2019)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Toro Blog (2018)</a:t>
            </a:r>
            <a:br>
              <a:rPr lang="pt-BR" sz="1200"/>
            </a:b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Desenvolvimento </a:t>
            </a:r>
            <a:r>
              <a:rPr i="1" lang="pt-BR" sz="1400"/>
              <a:t>mobile</a:t>
            </a:r>
            <a:r>
              <a:rPr lang="pt-BR" sz="1400"/>
              <a:t> com Flutter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Frank </a:t>
            </a:r>
            <a:r>
              <a:rPr lang="pt-BR" sz="1200"/>
              <a:t>Zammetti (2019)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Paulo </a:t>
            </a:r>
            <a:r>
              <a:rPr lang="pt-BR" sz="1200"/>
              <a:t>Henrique (2018)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4103550" y="1229875"/>
            <a:ext cx="3792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APIs e o NodeJS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NodeBR (2016)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Mazen Asef (2019)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Pedro Teixeira (2012)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Red Hat (s.d)</a:t>
            </a:r>
            <a:br>
              <a:rPr lang="pt-BR" sz="1200"/>
            </a:b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PostgreSQL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Neil Matthew e  Richard Stones (2005)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PostgreSQL (s.d)</a:t>
            </a:r>
            <a:endParaRPr sz="12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29"/>
          <p:cNvCxnSpPr/>
          <p:nvPr/>
        </p:nvCxnSpPr>
        <p:spPr>
          <a:xfrm>
            <a:off x="4015863" y="1210675"/>
            <a:ext cx="6600" cy="3377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CANVAS</a:t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 rotWithShape="1">
          <a:blip r:embed="rId3">
            <a:alphaModFix/>
          </a:blip>
          <a:srcRect b="15447" l="0" r="0" t="0"/>
          <a:stretch/>
        </p:blipFill>
        <p:spPr>
          <a:xfrm>
            <a:off x="1827801" y="1017800"/>
            <a:ext cx="5488375" cy="3773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490250" y="526350"/>
            <a:ext cx="5829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DOCUMENTAÇÕES</a:t>
            </a:r>
            <a:endParaRPr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850" y="1047625"/>
            <a:ext cx="4358305" cy="39915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4" name="Google Shape;17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000" y="3595500"/>
            <a:ext cx="1548001" cy="154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BPMN</a:t>
            </a:r>
            <a:endParaRPr/>
          </a:p>
        </p:txBody>
      </p:sp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427" y="1017802"/>
            <a:ext cx="3253145" cy="40057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