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3"/>
  </p:notesMasterIdLst>
  <p:handoutMasterIdLst>
    <p:handoutMasterId r:id="rId14"/>
  </p:handoutMasterIdLst>
  <p:sldIdLst>
    <p:sldId id="374" r:id="rId2"/>
    <p:sldId id="389" r:id="rId3"/>
    <p:sldId id="390" r:id="rId4"/>
    <p:sldId id="391" r:id="rId5"/>
    <p:sldId id="392" r:id="rId6"/>
    <p:sldId id="415" r:id="rId7"/>
    <p:sldId id="410" r:id="rId8"/>
    <p:sldId id="411" r:id="rId9"/>
    <p:sldId id="412" r:id="rId10"/>
    <p:sldId id="413" r:id="rId11"/>
    <p:sldId id="41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75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8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76" y="114"/>
      </p:cViewPr>
      <p:guideLst>
        <p:guide orient="horz" pos="4156"/>
        <p:guide pos="75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73D99-D067-41B2-AE6C-277A67A29C02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FB31F-E394-47A9-91B6-386705BA44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3141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AB6CA-B409-437D-9273-FF0DF7C26A26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D40C0-9213-40D2-B064-FB4123F285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824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18764" y="886665"/>
            <a:ext cx="3500718" cy="3322264"/>
          </a:xfrm>
          <a:prstGeom prst="ellipse">
            <a:avLst/>
          </a:prstGeom>
          <a:noFill/>
          <a:ln w="12700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18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hidden">
          <a:xfrm>
            <a:off x="0" y="1890713"/>
            <a:ext cx="12192000" cy="14557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8" name="Freeform 10"/>
          <p:cNvSpPr>
            <a:spLocks noChangeArrowheads="1"/>
          </p:cNvSpPr>
          <p:nvPr/>
        </p:nvSpPr>
        <p:spPr bwMode="auto">
          <a:xfrm>
            <a:off x="517195" y="1804686"/>
            <a:ext cx="271794" cy="1627826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9" name="Freeform 11"/>
          <p:cNvSpPr>
            <a:spLocks noChangeArrowheads="1"/>
          </p:cNvSpPr>
          <p:nvPr/>
        </p:nvSpPr>
        <p:spPr bwMode="auto">
          <a:xfrm>
            <a:off x="11565236" y="1848368"/>
            <a:ext cx="311430" cy="154046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3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03084" y="3432512"/>
            <a:ext cx="7305891" cy="282037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17194" y="1771485"/>
            <a:ext cx="11359471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-10160" y="5971335"/>
            <a:ext cx="3619525" cy="91800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120000"/>
              </a:lnSpc>
            </a:pPr>
            <a:r>
              <a:rPr lang="pt-BR" sz="1800" b="1" dirty="0">
                <a:solidFill>
                  <a:schemeClr val="bg1"/>
                </a:solidFill>
              </a:rPr>
              <a:t>Guilherme Henrique de Souza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1400" u="none" dirty="0">
                <a:solidFill>
                  <a:schemeClr val="bg1"/>
                </a:solidFill>
              </a:rPr>
              <a:t>guilherme.souza@etec.sp.gov.br 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u="none" dirty="0">
                <a:solidFill>
                  <a:schemeClr val="bg1"/>
                </a:solidFill>
              </a:rPr>
              <a:t>guilherme.souza183@fatec.sp.gov.br </a:t>
            </a:r>
          </a:p>
        </p:txBody>
      </p:sp>
    </p:spTree>
    <p:extLst>
      <p:ext uri="{BB962C8B-B14F-4D97-AF65-F5344CB8AC3E}">
        <p14:creationId xmlns:p14="http://schemas.microsoft.com/office/powerpoint/2010/main" val="4047914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uvi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3" name="Picture 2" descr="Dúvidas – Flash Car">
            <a:extLst>
              <a:ext uri="{FF2B5EF4-FFF2-40B4-BE49-F238E27FC236}">
                <a16:creationId xmlns:a16="http://schemas.microsoft.com/office/drawing/2014/main" id="{CD29A7E1-5788-1355-7CD9-22C6A42307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6819" y="1652612"/>
            <a:ext cx="4919638" cy="49196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92059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28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34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sub-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AC06848-F217-EFCC-38E2-6419F09CC3B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36526" y="1652613"/>
            <a:ext cx="11960224" cy="653707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2253B16-5DF3-D472-BE1B-209B4E71B91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36526" y="2306320"/>
            <a:ext cx="11960224" cy="4265929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7101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sub-conteúdo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AC06848-F217-EFCC-38E2-6419F09CC3B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36526" y="1652613"/>
            <a:ext cx="11960224" cy="676701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2253B16-5DF3-D472-BE1B-209B4E71B91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36526" y="2329314"/>
            <a:ext cx="10130218" cy="2385763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39A430-28FF-A27F-7C4E-5B3066DBEE82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36526" y="4876945"/>
            <a:ext cx="10130218" cy="1695303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2620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2 sub-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AC06848-F217-EFCC-38E2-6419F09CC3B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36526" y="1652613"/>
            <a:ext cx="11960224" cy="602907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2253B16-5DF3-D472-BE1B-209B4E71B91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36526" y="2255520"/>
            <a:ext cx="5799053" cy="4316729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B5B77C-FEB9-FC0A-C357-5BF9F710EBC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56422" y="2255520"/>
            <a:ext cx="5840327" cy="4316729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6954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2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2253B16-5DF3-D472-BE1B-209B4E71B91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36526" y="1652613"/>
            <a:ext cx="5840327" cy="4919636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B5B77C-FEB9-FC0A-C357-5BF9F710EBC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56422" y="1652613"/>
            <a:ext cx="5840327" cy="4919636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2724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85711" y="1584961"/>
            <a:ext cx="5619789" cy="589914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dirty="0"/>
              <a:t>Editar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86503" y="1584961"/>
            <a:ext cx="5619789" cy="5899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dirty="0"/>
              <a:t>Editar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9008BB4-1479-6179-B86A-A0D3B777F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26" y="285751"/>
            <a:ext cx="11674475" cy="12239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0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c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85711" y="1714487"/>
            <a:ext cx="5619789" cy="460387"/>
          </a:xfrm>
          <a:ln>
            <a:solidFill>
              <a:schemeClr val="accent3">
                <a:lumMod val="50000"/>
              </a:schemeClr>
            </a:solidFill>
          </a:ln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86503" y="1714487"/>
            <a:ext cx="5619789" cy="460387"/>
          </a:xfrm>
          <a:ln>
            <a:solidFill>
              <a:schemeClr val="accent3">
                <a:lumMod val="50000"/>
              </a:schemeClr>
            </a:solidFill>
          </a:ln>
        </p:spPr>
        <p:txBody>
          <a:bodyPr anchor="b"/>
          <a:lstStyle>
            <a:lvl1pPr marL="0" indent="0">
              <a:buNone/>
              <a:defRPr sz="32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sz="half" idx="10"/>
          </p:nvPr>
        </p:nvSpPr>
        <p:spPr>
          <a:xfrm>
            <a:off x="285710" y="2214554"/>
            <a:ext cx="5619789" cy="4357718"/>
          </a:xfrm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86503" y="2214554"/>
            <a:ext cx="5619789" cy="4357718"/>
          </a:xfrm>
          <a:ln>
            <a:solidFill>
              <a:schemeClr val="accent3">
                <a:lumMod val="50000"/>
              </a:schemeClr>
            </a:solidFill>
          </a:ln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26B7887-D346-DE7A-6462-2970886C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26" y="285751"/>
            <a:ext cx="11674475" cy="12239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368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45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0" y="1377950"/>
            <a:ext cx="12192000" cy="12223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endParaRPr lang="pt-BR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6526" y="285751"/>
            <a:ext cx="116744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6" y="1652612"/>
            <a:ext cx="11960225" cy="491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7113" name="Freeform 9"/>
          <p:cNvSpPr>
            <a:spLocks noChangeArrowheads="1"/>
          </p:cNvSpPr>
          <p:nvPr/>
        </p:nvSpPr>
        <p:spPr bwMode="auto">
          <a:xfrm>
            <a:off x="136526" y="442914"/>
            <a:ext cx="2032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47114" name="Freeform 10"/>
          <p:cNvSpPr>
            <a:spLocks noChangeArrowheads="1"/>
          </p:cNvSpPr>
          <p:nvPr/>
        </p:nvSpPr>
        <p:spPr bwMode="auto">
          <a:xfrm>
            <a:off x="11893551" y="269875"/>
            <a:ext cx="2032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3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pt-BR" sz="180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642848"/>
            <a:ext cx="12192000" cy="215156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sz="1000" b="1" dirty="0">
                <a:solidFill>
                  <a:schemeClr val="bg1"/>
                </a:solidFill>
                <a:latin typeface="Times New Roman" pitchFamily="18" charset="0"/>
              </a:rPr>
              <a:t>Professor: Guilherme Henrique de Souza (guilherme.souza@etec.sp.gov.br ou guilherme.souza183@fatec.sp.gov.br )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1"/>
            <a:ext cx="4800000" cy="142852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pt-BR" sz="1000" b="1" dirty="0">
                <a:solidFill>
                  <a:schemeClr val="bg2"/>
                </a:solidFill>
              </a:rPr>
              <a:t>Titulo da aula</a:t>
            </a:r>
            <a:endParaRPr lang="pt-BR" sz="1000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65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8" r:id="rId3"/>
    <p:sldLayoutId id="2147483681" r:id="rId4"/>
    <p:sldLayoutId id="2147483679" r:id="rId5"/>
    <p:sldLayoutId id="2147483680" r:id="rId6"/>
    <p:sldLayoutId id="2147483674" r:id="rId7"/>
    <p:sldLayoutId id="2147483677" r:id="rId8"/>
    <p:sldLayoutId id="2147483675" r:id="rId9"/>
    <p:sldLayoutId id="2147483682" r:id="rId10"/>
    <p:sldLayoutId id="214748367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63" indent="-44766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8978" indent="-439728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781" indent="-403215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21" indent="-38575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048" indent="-387341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237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425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614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803" indent="-387341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19735-AB25-44DE-AAE4-959E33325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06 – Exercícios sobre Rotas e Estados (</a:t>
            </a:r>
            <a:r>
              <a:rPr lang="pt-BR" dirty="0" err="1"/>
              <a:t>useState</a:t>
            </a:r>
            <a:r>
              <a:rPr lang="pt-BR" dirty="0"/>
              <a:t>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9DCCA6-F949-415F-8423-ABBA00265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638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28CF59E2-1CF3-4914-83E0-CFFAE5B9F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2800" dirty="0"/>
                  <a:t>Faça uma página HTML com JS para calcular o montante de juros simples. Deverá ser solicitado ao usuário a seguinte entrada de dados através de uma caixa de texto (</a:t>
                </a:r>
                <a:r>
                  <a:rPr lang="pt-BR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  <a:r>
                  <a:rPr lang="pt-BR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</a:t>
                </a:r>
                <a:r>
                  <a:rPr lang="pt-BR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pt-BR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text</a:t>
                </a:r>
                <a:r>
                  <a:rPr lang="pt-BR" sz="2800" dirty="0"/>
                  <a:t>): </a:t>
                </a:r>
              </a:p>
              <a:p>
                <a:pPr lvl="1"/>
                <a:r>
                  <a:rPr lang="pt-BR" sz="2400" dirty="0">
                    <a:solidFill>
                      <a:srgbClr val="FF0000"/>
                    </a:solidFill>
                  </a:rPr>
                  <a:t>O principal (valor inicial), </a:t>
                </a:r>
              </a:p>
              <a:p>
                <a:pPr lvl="1"/>
                <a:r>
                  <a:rPr lang="pt-BR" sz="2400" dirty="0">
                    <a:solidFill>
                      <a:srgbClr val="FF0000"/>
                    </a:solidFill>
                  </a:rPr>
                  <a:t>A taxa de juros (em porcentagem) </a:t>
                </a:r>
              </a:p>
              <a:p>
                <a:pPr lvl="1"/>
                <a:r>
                  <a:rPr lang="pt-BR" sz="2400" dirty="0">
                    <a:solidFill>
                      <a:srgbClr val="FF0000"/>
                    </a:solidFill>
                  </a:rPr>
                  <a:t>O tempo (em anos)</a:t>
                </a:r>
              </a:p>
              <a:p>
                <a:pPr lvl="1"/>
                <a:endParaRPr lang="pt-BR" sz="2400" dirty="0"/>
              </a:p>
              <a:p>
                <a:r>
                  <a:rPr lang="pt-BR" sz="2800" dirty="0"/>
                  <a:t>A pagina deverá calcular e exibir o montante usando a fórmula: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𝑀𝑜𝑛𝑡𝑎𝑛𝑡𝑒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𝑃𝑟𝑖𝑛𝑐𝑖𝑝𝑎𝑙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ctrlP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d>
                          <m:dPr>
                            <m:ctrlPr>
                              <a:rPr lang="pt-B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𝑡𝑎𝑥𝑎</m:t>
                            </m:r>
                            <m:r>
                              <a:rPr lang="pt-B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𝑗𝑢𝑟𝑜𝑠</m:t>
                            </m:r>
                            <m:r>
                              <a:rPr lang="pt-B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×</m:t>
                            </m:r>
                            <m:r>
                              <a:rPr lang="pt-B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𝑡𝑒𝑚𝑝𝑜</m:t>
                            </m:r>
                          </m:e>
                        </m:d>
                      </m:e>
                    </m:d>
                  </m:oMath>
                </a14:m>
                <a:endParaRPr lang="pt-BR" sz="24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pt-BR" sz="2400" dirty="0"/>
                  <a:t>A pagina deverá exibir o valor do montante</a:t>
                </a:r>
              </a:p>
            </p:txBody>
          </p:sp>
        </mc:Choice>
        <mc:Fallback xmlns="">
          <p:sp>
            <p:nvSp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28CF59E2-1CF3-4914-83E0-CFFAE5B9F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8" t="-372" r="-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03148F83-0780-4D1E-89A9-4A3BB343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9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0238BC7-C44F-424E-A2E0-02D288D3F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525" y="2330450"/>
            <a:ext cx="53149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72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28CF59E2-1CF3-4914-83E0-CFFAE5B9F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526" y="1652612"/>
                <a:ext cx="11960225" cy="4919638"/>
              </a:xfrm>
            </p:spPr>
            <p:txBody>
              <a:bodyPr/>
              <a:lstStyle/>
              <a:p>
                <a:r>
                  <a:rPr lang="pt-BR" sz="2800" dirty="0"/>
                  <a:t>Faça uma página HTML com JS para calcular o salario ao final do </a:t>
                </a:r>
                <a:r>
                  <a:rPr lang="pt-BR" sz="2800" dirty="0" err="1"/>
                  <a:t>mes</a:t>
                </a:r>
                <a:r>
                  <a:rPr lang="pt-BR" sz="2800" dirty="0"/>
                  <a:t>. Deverá ser solicitado ao usuário a seguinte entrada de dados através de uma caixa de texto (</a:t>
                </a:r>
                <a:r>
                  <a:rPr lang="pt-BR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  <a:r>
                  <a:rPr lang="pt-BR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</a:t>
                </a:r>
                <a:r>
                  <a:rPr lang="pt-BR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pt-BR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text</a:t>
                </a:r>
                <a:r>
                  <a:rPr lang="pt-BR" sz="2800" dirty="0"/>
                  <a:t>): </a:t>
                </a:r>
              </a:p>
              <a:p>
                <a:pPr lvl="1"/>
                <a:r>
                  <a:rPr lang="pt-BR" sz="2400" dirty="0">
                    <a:solidFill>
                      <a:srgbClr val="FF0000"/>
                    </a:solidFill>
                  </a:rPr>
                  <a:t>O valor da hora</a:t>
                </a:r>
              </a:p>
              <a:p>
                <a:pPr lvl="1"/>
                <a:r>
                  <a:rPr lang="pt-BR" sz="2400" dirty="0">
                    <a:solidFill>
                      <a:srgbClr val="FF0000"/>
                    </a:solidFill>
                  </a:rPr>
                  <a:t>A quantidade de horas trabalhadas por dia</a:t>
                </a:r>
              </a:p>
              <a:p>
                <a:pPr marL="449250" lvl="1" indent="0">
                  <a:buNone/>
                </a:pPr>
                <a:endParaRPr lang="pt-BR" sz="2400" dirty="0"/>
              </a:p>
              <a:p>
                <a:r>
                  <a:rPr lang="pt-BR" sz="2800" dirty="0"/>
                  <a:t>A pagina deverá calcular o valor do salário ao final do mês, lembrando que o mês possui 30 dias: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𝑆𝑎𝑙𝑎𝑟𝑖𝑜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𝑉𝑎𝑙𝑜𝑟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𝑄𝑡𝑑𝑒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𝐻𝑜𝑟𝑎𝑠</m:t>
                    </m:r>
                    <m:r>
                      <a:rPr lang="pt-B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∗30</m:t>
                    </m:r>
                  </m:oMath>
                </a14:m>
                <a:endParaRPr lang="pt-BR" sz="24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pt-BR" sz="2400" dirty="0"/>
                  <a:t>A pagina deverá exibir o valor do salario</a:t>
                </a:r>
              </a:p>
            </p:txBody>
          </p:sp>
        </mc:Choice>
        <mc:Fallback xmlns="">
          <p:sp>
            <p:nvSpPr>
              <p:cNvPr id="2" name="Espaço Reservado para Conteúdo 1">
                <a:extLst>
                  <a:ext uri="{FF2B5EF4-FFF2-40B4-BE49-F238E27FC236}">
                    <a16:creationId xmlns:a16="http://schemas.microsoft.com/office/drawing/2014/main" id="{28CF59E2-1CF3-4914-83E0-CFFAE5B9F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526" y="1652612"/>
                <a:ext cx="11960225" cy="4919638"/>
              </a:xfrm>
              <a:blipFill>
                <a:blip r:embed="rId2"/>
                <a:stretch>
                  <a:fillRect l="-408" t="-372" r="-16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2">
            <a:extLst>
              <a:ext uri="{FF2B5EF4-FFF2-40B4-BE49-F238E27FC236}">
                <a16:creationId xmlns:a16="http://schemas.microsoft.com/office/drawing/2014/main" id="{03148F83-0780-4D1E-89A9-4A3BB343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10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8EC8CC-6CED-44F5-B983-AB8A5B183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525" y="2305049"/>
            <a:ext cx="53149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1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5F088B-F076-A892-F0AB-EF033DB06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26" y="1652612"/>
            <a:ext cx="5426075" cy="4919638"/>
          </a:xfrm>
        </p:spPr>
        <p:txBody>
          <a:bodyPr/>
          <a:lstStyle/>
          <a:p>
            <a:r>
              <a:rPr lang="pt-BR" sz="2800" dirty="0"/>
              <a:t>Faça uma página HTML com JS que através de uma caixa de texto (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800" dirty="0"/>
              <a:t>) receba: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Um numero qualquer</a:t>
            </a:r>
          </a:p>
          <a:p>
            <a:pPr lvl="1"/>
            <a:endParaRPr lang="pt-BR" sz="2400" dirty="0"/>
          </a:p>
          <a:p>
            <a:r>
              <a:rPr lang="pt-BR" sz="2800" dirty="0"/>
              <a:t>A pagina deverá exibir: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quadrado do numero digitado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cubo do numero digitado</a:t>
            </a:r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C8D63B0-FB1F-F21D-8F11-CA6FAAFA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2C3CE8-6903-2F90-C093-9B78662645C8}"/>
              </a:ext>
            </a:extLst>
          </p:cNvPr>
          <p:cNvSpPr/>
          <p:nvPr/>
        </p:nvSpPr>
        <p:spPr bwMode="auto">
          <a:xfrm rot="1158108">
            <a:off x="8381124" y="298383"/>
            <a:ext cx="3484345" cy="1742173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ial" charset="0"/>
              </a:rPr>
              <a:t>O exercício é o mesmo das primeiras aulas mas agora será implementado dentro do </a:t>
            </a:r>
            <a:r>
              <a:rPr lang="pt-BR" sz="1600" dirty="0" err="1">
                <a:solidFill>
                  <a:schemeClr val="tx1"/>
                </a:solidFill>
                <a:latin typeface="Arial" charset="0"/>
              </a:rPr>
              <a:t>React</a:t>
            </a:r>
            <a:r>
              <a:rPr lang="pt-BR" sz="1600" dirty="0">
                <a:solidFill>
                  <a:schemeClr val="tx1"/>
                </a:solidFill>
                <a:latin typeface="Arial" charset="0"/>
              </a:rPr>
              <a:t> utilizando </a:t>
            </a:r>
            <a:r>
              <a:rPr lang="pt-BR" sz="1600" dirty="0" err="1">
                <a:solidFill>
                  <a:schemeClr val="tx1"/>
                </a:solidFill>
                <a:latin typeface="Arial" charset="0"/>
              </a:rPr>
              <a:t>useState</a:t>
            </a:r>
            <a:endParaRPr lang="pt-BR" sz="16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0776C42-253B-44E9-BAA2-123E25C75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262" y="2994554"/>
            <a:ext cx="47910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8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4A860CA-6EB9-FCE6-B31A-2733778F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2">
                <a:extLst>
                  <a:ext uri="{FF2B5EF4-FFF2-40B4-BE49-F238E27FC236}">
                    <a16:creationId xmlns:a16="http://schemas.microsoft.com/office/drawing/2014/main" id="{9ACC8577-ABD3-BB99-4EE1-0B3B462CD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526" y="1652612"/>
                <a:ext cx="5108917" cy="4919638"/>
              </a:xfrm>
            </p:spPr>
            <p:txBody>
              <a:bodyPr/>
              <a:lstStyle/>
              <a:p>
                <a:r>
                  <a:rPr lang="pt-BR" sz="2800" dirty="0"/>
                  <a:t>Faça uma página HTML com JS que através de uma caixa de texto (</a:t>
                </a:r>
                <a:r>
                  <a:rPr lang="pt-BR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  <a:r>
                  <a:rPr lang="pt-BR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</a:t>
                </a:r>
                <a:r>
                  <a:rPr lang="pt-BR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pt-BR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text</a:t>
                </a:r>
                <a:r>
                  <a:rPr lang="pt-BR" sz="2800" dirty="0"/>
                  <a:t>) receba:</a:t>
                </a:r>
              </a:p>
              <a:p>
                <a:pPr lvl="1"/>
                <a:r>
                  <a:rPr lang="pt-BR" sz="2400" dirty="0"/>
                  <a:t>A temperatura em graus Fahrenheit</a:t>
                </a:r>
              </a:p>
              <a:p>
                <a:pPr lvl="1"/>
                <a:endParaRPr lang="pt-BR" sz="2400" dirty="0"/>
              </a:p>
              <a:p>
                <a:r>
                  <a:rPr lang="pt-BR" sz="2800" dirty="0"/>
                  <a:t>A página deverá calcular exibir:</a:t>
                </a:r>
              </a:p>
              <a:p>
                <a:pPr lvl="1"/>
                <a:r>
                  <a:rPr lang="pt-BR" sz="2400" dirty="0"/>
                  <a:t>A temperatura em Celsius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𝑻𝒆𝒎𝒑𝒆𝒓𝒂𝒕𝒖𝒓𝒂</m:t>
                    </m:r>
                    <m:r>
                      <a:rPr lang="pt-BR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𝑪𝒆𝒍𝒔𝒊𝒖𝒔</m:t>
                    </m:r>
                    <m:r>
                      <a:rPr lang="pt-BR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𝑭𝒂𝒉</m:t>
                            </m:r>
                            <m:r>
                              <a:rPr lang="pt-BR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pt-BR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e>
                        </m:d>
                        <m:r>
                          <a:rPr lang="pt-B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pt-B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Espaço Reservado para Conteúdo 2">
                <a:extLst>
                  <a:ext uri="{FF2B5EF4-FFF2-40B4-BE49-F238E27FC236}">
                    <a16:creationId xmlns:a16="http://schemas.microsoft.com/office/drawing/2014/main" id="{9ACC8577-ABD3-BB99-4EE1-0B3B462CD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526" y="1652612"/>
                <a:ext cx="5108917" cy="4919638"/>
              </a:xfrm>
              <a:blipFill>
                <a:blip r:embed="rId3"/>
                <a:stretch>
                  <a:fillRect l="-993" t="-515" r="-3722" b="-7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05E92A33-207F-7E54-2893-1675873C7D2C}"/>
              </a:ext>
            </a:extLst>
          </p:cNvPr>
          <p:cNvSpPr/>
          <p:nvPr/>
        </p:nvSpPr>
        <p:spPr bwMode="auto">
          <a:xfrm rot="1158108">
            <a:off x="8381124" y="298383"/>
            <a:ext cx="3484345" cy="1742173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ial" charset="0"/>
              </a:rPr>
              <a:t>O exercício é o mesmo das primeiras aulas mas agora será implementado dentro do </a:t>
            </a:r>
            <a:r>
              <a:rPr lang="pt-BR" sz="1600" dirty="0" err="1">
                <a:solidFill>
                  <a:schemeClr val="tx1"/>
                </a:solidFill>
                <a:latin typeface="Arial" charset="0"/>
              </a:rPr>
              <a:t>React</a:t>
            </a:r>
            <a:r>
              <a:rPr lang="pt-BR" sz="1600" dirty="0">
                <a:solidFill>
                  <a:schemeClr val="tx1"/>
                </a:solidFill>
                <a:latin typeface="Arial" charset="0"/>
              </a:rPr>
              <a:t> utilizando </a:t>
            </a:r>
            <a:r>
              <a:rPr lang="pt-BR" sz="1600" dirty="0" err="1">
                <a:solidFill>
                  <a:schemeClr val="tx1"/>
                </a:solidFill>
                <a:latin typeface="Arial" charset="0"/>
              </a:rPr>
              <a:t>useState</a:t>
            </a:r>
            <a:endParaRPr lang="pt-BR" sz="16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E81362-EA1E-4499-9623-DBA04CFEA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400" y="3248024"/>
            <a:ext cx="47910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2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BF765A-8CF1-4E51-3941-487B0B87C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27" y="1652612"/>
            <a:ext cx="5959474" cy="4919638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Faça uma página HTML com JS que através de uma caixa de texto </a:t>
            </a:r>
            <a:br>
              <a:rPr lang="pt-BR" dirty="0"/>
            </a:br>
            <a:r>
              <a:rPr lang="pt-BR" dirty="0"/>
              <a:t>(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dirty="0"/>
              <a:t>) receba os valores:</a:t>
            </a:r>
          </a:p>
          <a:p>
            <a:pPr marL="898515" lvl="1" indent="-457200"/>
            <a:r>
              <a:rPr lang="pt-BR" sz="3100" dirty="0"/>
              <a:t>O </a:t>
            </a:r>
            <a:r>
              <a:rPr lang="pt-BR" sz="3100" dirty="0">
                <a:solidFill>
                  <a:srgbClr val="FF0000"/>
                </a:solidFill>
              </a:rPr>
              <a:t>valor</a:t>
            </a:r>
            <a:r>
              <a:rPr lang="pt-BR" sz="3100" dirty="0"/>
              <a:t> da prestação em atraso</a:t>
            </a:r>
          </a:p>
          <a:p>
            <a:pPr marL="898515" lvl="1" indent="-457200"/>
            <a:r>
              <a:rPr lang="pt-BR" sz="3100" dirty="0"/>
              <a:t>A </a:t>
            </a:r>
            <a:r>
              <a:rPr lang="pt-BR" sz="3100" dirty="0">
                <a:solidFill>
                  <a:srgbClr val="FF0000"/>
                </a:solidFill>
              </a:rPr>
              <a:t>taxa</a:t>
            </a:r>
            <a:r>
              <a:rPr lang="pt-BR" sz="3100" dirty="0"/>
              <a:t> de juros (em porcentagem)</a:t>
            </a:r>
          </a:p>
          <a:p>
            <a:pPr marL="898515" lvl="1" indent="-457200"/>
            <a:r>
              <a:rPr lang="pt-BR" sz="3100" dirty="0"/>
              <a:t>O </a:t>
            </a:r>
            <a:r>
              <a:rPr lang="pt-BR" sz="3100" dirty="0">
                <a:solidFill>
                  <a:srgbClr val="FF0000"/>
                </a:solidFill>
              </a:rPr>
              <a:t>tempo</a:t>
            </a:r>
            <a:r>
              <a:rPr lang="pt-BR" sz="3100" dirty="0"/>
              <a:t> de dias de atraso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/>
              <a:t>Para realizar o cálculo do </a:t>
            </a:r>
            <a:r>
              <a:rPr lang="pt-BR" u="sng" dirty="0">
                <a:solidFill>
                  <a:srgbClr val="FF0000"/>
                </a:solidFill>
              </a:rPr>
              <a:t>valor da parcela</a:t>
            </a:r>
            <a:br>
              <a:rPr lang="pt-BR" u="sng" dirty="0">
                <a:solidFill>
                  <a:srgbClr val="FF0000"/>
                </a:solidFill>
              </a:rPr>
            </a:br>
            <a:r>
              <a:rPr lang="pt-BR" dirty="0"/>
              <a:t>utilize a formula a seguir: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  <a:p>
            <a:r>
              <a:rPr lang="pt-BR" dirty="0"/>
              <a:t>A pagina deverá exibir o</a:t>
            </a:r>
            <a:r>
              <a:rPr lang="pt-BR" u="sng" dirty="0">
                <a:solidFill>
                  <a:srgbClr val="0070C0"/>
                </a:solidFill>
              </a:rPr>
              <a:t> valor parcela</a:t>
            </a:r>
            <a:br>
              <a:rPr lang="pt-BR" u="sng" dirty="0">
                <a:solidFill>
                  <a:srgbClr val="0070C0"/>
                </a:solidFill>
              </a:rPr>
            </a:br>
            <a:r>
              <a:rPr lang="pt-BR" u="sng" dirty="0">
                <a:solidFill>
                  <a:srgbClr val="0070C0"/>
                </a:solidFill>
              </a:rPr>
              <a:t>atualizado</a:t>
            </a: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C7B81D-F919-999D-2218-BD412861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C1ED647-18B8-10EE-6A0C-EFBAE7985092}"/>
                  </a:ext>
                </a:extLst>
              </p:cNvPr>
              <p:cNvSpPr txBox="1"/>
              <p:nvPr/>
            </p:nvSpPr>
            <p:spPr>
              <a:xfrm>
                <a:off x="452377" y="4856541"/>
                <a:ext cx="5188027" cy="5582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𝒗𝒂𝒍𝒐𝒓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𝒑𝒂𝒓𝒄𝒆𝒍𝒂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𝑣𝑎𝑙𝑜𝑟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𝑣𝑎𝑙𝑜𝑟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𝑡𝑎𝑥𝑎</m:t>
                                      </m:r>
                                    </m:e>
                                    <m:sup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100</m:t>
                                  </m:r>
                                </m:den>
                              </m:f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𝑡𝑒𝑚𝑝𝑜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C1ED647-18B8-10EE-6A0C-EFBAE7985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77" y="4856541"/>
                <a:ext cx="5188027" cy="558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BC31B88-D7AA-E9DC-4344-196C39A1F77B}"/>
              </a:ext>
            </a:extLst>
          </p:cNvPr>
          <p:cNvSpPr/>
          <p:nvPr/>
        </p:nvSpPr>
        <p:spPr bwMode="auto">
          <a:xfrm rot="1158108">
            <a:off x="8381124" y="298383"/>
            <a:ext cx="3484345" cy="1742173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ial" charset="0"/>
              </a:rPr>
              <a:t>O exercício é o mesmo das primeiras aulas mas agora será implementado dentro do </a:t>
            </a:r>
            <a:r>
              <a:rPr lang="pt-BR" sz="1600" dirty="0" err="1">
                <a:solidFill>
                  <a:schemeClr val="tx1"/>
                </a:solidFill>
                <a:latin typeface="Arial" charset="0"/>
              </a:rPr>
              <a:t>React</a:t>
            </a:r>
            <a:r>
              <a:rPr lang="pt-BR" sz="1600" dirty="0">
                <a:solidFill>
                  <a:schemeClr val="tx1"/>
                </a:solidFill>
                <a:latin typeface="Arial" charset="0"/>
              </a:rPr>
              <a:t> utilizando </a:t>
            </a:r>
            <a:r>
              <a:rPr lang="pt-BR" sz="1600" dirty="0" err="1">
                <a:solidFill>
                  <a:schemeClr val="tx1"/>
                </a:solidFill>
                <a:latin typeface="Arial" charset="0"/>
              </a:rPr>
              <a:t>useState</a:t>
            </a:r>
            <a:endParaRPr lang="pt-BR" sz="16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B76B5D4-6CFE-4105-AF2C-740506B6E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525" y="2330450"/>
            <a:ext cx="53149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3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792020-86E4-626D-7ECC-B0662484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27" y="1652612"/>
            <a:ext cx="5670548" cy="4919638"/>
          </a:xfrm>
        </p:spPr>
        <p:txBody>
          <a:bodyPr/>
          <a:lstStyle/>
          <a:p>
            <a:r>
              <a:rPr lang="pt-BR" sz="2800" dirty="0"/>
              <a:t>Faça uma página HTML com JS que através de uma caixa de texto (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800" dirty="0"/>
              <a:t>) receba: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</a:t>
            </a:r>
            <a:r>
              <a:rPr lang="pt-BR" sz="2400" u="sng" dirty="0">
                <a:solidFill>
                  <a:srgbClr val="FF0000"/>
                </a:solidFill>
              </a:rPr>
              <a:t>valor da base </a:t>
            </a:r>
            <a:r>
              <a:rPr lang="pt-BR" sz="2400" dirty="0">
                <a:solidFill>
                  <a:srgbClr val="FF0000"/>
                </a:solidFill>
              </a:rPr>
              <a:t>de um triangulo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</a:t>
            </a:r>
            <a:r>
              <a:rPr lang="pt-BR" sz="2400" u="sng" dirty="0">
                <a:solidFill>
                  <a:srgbClr val="FF0000"/>
                </a:solidFill>
              </a:rPr>
              <a:t>valor da altura </a:t>
            </a:r>
            <a:r>
              <a:rPr lang="pt-BR" sz="2400" dirty="0">
                <a:solidFill>
                  <a:srgbClr val="FF0000"/>
                </a:solidFill>
              </a:rPr>
              <a:t>de um triangulo</a:t>
            </a:r>
          </a:p>
          <a:p>
            <a:pPr lvl="1"/>
            <a:endParaRPr lang="pt-BR" sz="2400" dirty="0"/>
          </a:p>
          <a:p>
            <a:r>
              <a:rPr lang="pt-BR" sz="2800" dirty="0"/>
              <a:t>A pagina deverá exibir: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A área do triangulo</a:t>
            </a:r>
            <a:endParaRPr lang="pt-BR" sz="24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40161A0-6470-AB6D-9C13-5CD0A66C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3CC859-0A46-8CBA-93D6-D0856090B9DB}"/>
              </a:ext>
            </a:extLst>
          </p:cNvPr>
          <p:cNvSpPr/>
          <p:nvPr/>
        </p:nvSpPr>
        <p:spPr bwMode="auto">
          <a:xfrm rot="1158108">
            <a:off x="8381124" y="298383"/>
            <a:ext cx="3484345" cy="1742173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1600" dirty="0">
                <a:solidFill>
                  <a:schemeClr val="tx1"/>
                </a:solidFill>
                <a:latin typeface="Arial" charset="0"/>
              </a:rPr>
              <a:t>O exercício é o mesmo das primeiras aulas mas agora será implementado dentro do </a:t>
            </a:r>
            <a:r>
              <a:rPr lang="pt-BR" sz="1600" dirty="0" err="1">
                <a:solidFill>
                  <a:schemeClr val="tx1"/>
                </a:solidFill>
                <a:latin typeface="Arial" charset="0"/>
              </a:rPr>
              <a:t>React</a:t>
            </a:r>
            <a:r>
              <a:rPr lang="pt-BR" sz="1600" dirty="0">
                <a:solidFill>
                  <a:schemeClr val="tx1"/>
                </a:solidFill>
                <a:latin typeface="Arial" charset="0"/>
              </a:rPr>
              <a:t> utilizando </a:t>
            </a:r>
            <a:r>
              <a:rPr lang="pt-BR" sz="1600" dirty="0" err="1">
                <a:solidFill>
                  <a:schemeClr val="tx1"/>
                </a:solidFill>
                <a:latin typeface="Arial" charset="0"/>
              </a:rPr>
              <a:t>useState</a:t>
            </a:r>
            <a:endParaRPr lang="pt-BR" sz="16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1D1450-62BA-4031-800E-D66B84EC0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525" y="2330450"/>
            <a:ext cx="53149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0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08C89-834D-4ED8-9021-D6835F9D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8B9326-1CF1-43B8-BFAA-358159BE11D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pt-BR" sz="2800" dirty="0"/>
              <a:t>Faça uma página HTML com JS que através de uma caixa de texto (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800" dirty="0"/>
              <a:t>) receba: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</a:t>
            </a:r>
            <a:r>
              <a:rPr lang="pt-BR" sz="2400" u="sng" dirty="0">
                <a:solidFill>
                  <a:srgbClr val="FF0000"/>
                </a:solidFill>
              </a:rPr>
              <a:t>valor</a:t>
            </a:r>
            <a:r>
              <a:rPr lang="pt-BR" sz="2400" dirty="0">
                <a:solidFill>
                  <a:srgbClr val="FF0000"/>
                </a:solidFill>
              </a:rPr>
              <a:t> do lado de um quadrado</a:t>
            </a:r>
          </a:p>
          <a:p>
            <a:pPr lvl="1"/>
            <a:endParaRPr lang="pt-BR" sz="2400" dirty="0"/>
          </a:p>
          <a:p>
            <a:r>
              <a:rPr lang="pt-BR" sz="2800" dirty="0"/>
              <a:t>A pagina deverá exibir: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A área do quadrado</a:t>
            </a:r>
            <a:endParaRPr lang="pt-BR" sz="2400" dirty="0"/>
          </a:p>
          <a:p>
            <a:endParaRPr lang="pt-BR" sz="2400" dirty="0"/>
          </a:p>
        </p:txBody>
      </p:sp>
      <p:pic>
        <p:nvPicPr>
          <p:cNvPr id="6" name="Picture 2" descr="Área do quadrado: fórmula, como calcular - Mundo Educação">
            <a:extLst>
              <a:ext uri="{FF2B5EF4-FFF2-40B4-BE49-F238E27FC236}">
                <a16:creationId xmlns:a16="http://schemas.microsoft.com/office/drawing/2014/main" id="{0E6054A5-4694-41B4-B33B-4A1AADA10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102" y="5129187"/>
            <a:ext cx="1722965" cy="114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6143707-E1AE-46CF-96EE-FA942DA7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525" y="2330450"/>
            <a:ext cx="53149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2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8CF59E2-1CF3-4914-83E0-CFFAE5B9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Faça uma página HTML com JS que através de uma caixa de texto (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800" dirty="0"/>
              <a:t>) receba 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A quantidade de um produto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preço de um produto</a:t>
            </a:r>
          </a:p>
          <a:p>
            <a:pPr lvl="1"/>
            <a:endParaRPr lang="pt-BR" sz="2400" dirty="0"/>
          </a:p>
          <a:p>
            <a:r>
              <a:rPr lang="pt-BR" sz="2800" dirty="0"/>
              <a:t>A pagina deverá calcular e exibir: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subtotal (quantidade x preço)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desconto de 10% sobre o subtotal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valor final a pagar (subtotal – desconto)</a:t>
            </a:r>
            <a:endParaRPr lang="pt-BR" sz="2400" dirty="0"/>
          </a:p>
          <a:p>
            <a:pPr lvl="1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3148F83-0780-4D1E-89A9-4A3BB343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6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5C881D-4572-43EE-AAD3-43623C594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525" y="2330450"/>
            <a:ext cx="53149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6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8CF59E2-1CF3-4914-83E0-CFFAE5B9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Faça uma página HTML com JS que através de uma caixa de texto (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800" dirty="0"/>
              <a:t>) receba 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3 notas de um aluno</a:t>
            </a:r>
          </a:p>
          <a:p>
            <a:pPr lvl="1"/>
            <a:endParaRPr lang="pt-BR" sz="2400" dirty="0"/>
          </a:p>
          <a:p>
            <a:r>
              <a:rPr lang="pt-BR" sz="2800" dirty="0"/>
              <a:t>A pagina deverá calcular e exibir: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A média aritmética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3148F83-0780-4D1E-89A9-4A3BB343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7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776847F-5531-406C-9A78-D2B6591B9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525" y="2330450"/>
            <a:ext cx="53149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2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8CF59E2-1CF3-4914-83E0-CFFAE5B9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Faça uma página HTML com JS para calcular o IMC (Índice de Massa Corporal) de uma pessoa. Deverá ser solicitado ao usuário a seguinte entrada de dados através de uma caixa de texto (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800" dirty="0"/>
              <a:t>):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O peso (em kg)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A altura (em metros)</a:t>
            </a:r>
          </a:p>
          <a:p>
            <a:pPr lvl="1"/>
            <a:endParaRPr lang="pt-BR" sz="2400" dirty="0"/>
          </a:p>
          <a:p>
            <a:r>
              <a:rPr lang="pt-BR" sz="2800" dirty="0"/>
              <a:t>A pagina deverá então calcular o IMC usando a fórmula: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IMC = peso / (altura * altura) </a:t>
            </a:r>
          </a:p>
          <a:p>
            <a:pPr lvl="1"/>
            <a:r>
              <a:rPr lang="pt-BR" sz="2400" dirty="0"/>
              <a:t>A pagina deverá exibir o valor do IMC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3148F83-0780-4D1E-89A9-4A3BB343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8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F65F88-8B73-47E6-A6F4-D83E83149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525" y="2330450"/>
            <a:ext cx="53149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70316"/>
      </p:ext>
    </p:extLst>
  </p:cSld>
  <p:clrMapOvr>
    <a:masterClrMapping/>
  </p:clrMapOvr>
</p:sld>
</file>

<file path=ppt/theme/theme1.xml><?xml version="1.0" encoding="utf-8"?>
<a:theme xmlns:a="http://schemas.openxmlformats.org/drawingml/2006/main" name="CEETPS_green">
  <a:themeElements>
    <a:clrScheme name="Guilher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F497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Eix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38100">
          <a:solidFill>
            <a:srgbClr val="FF0000"/>
          </a:solidFill>
          <a:headEnd type="none" w="med" len="med"/>
          <a:tailEnd type="triangle" w="med" len="med"/>
        </a:ln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algn="ctr">
          <a:defRPr dirty="0">
            <a:solidFill>
              <a:schemeClr val="tx1"/>
            </a:solidFill>
            <a:latin typeface="Arial" charset="0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 bwMode="auto">
        <a:solidFill>
          <a:schemeClr val="accent1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Eixo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ixo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ixo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Aula - Verde 2024" id="{76480A6D-9A3A-F740-B113-1257B93E07D5}" vid="{4F215061-641A-4546-BCC8-40A612A8C2E2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Aula - Verde 2024</Template>
  <TotalTime>223</TotalTime>
  <Words>680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Times New Roman</vt:lpstr>
      <vt:lpstr>Wingdings</vt:lpstr>
      <vt:lpstr>CEETPS_green</vt:lpstr>
      <vt:lpstr>Aula 06 – Exercícios sobre Rotas e Estados (useState)</vt:lpstr>
      <vt:lpstr>Exercício 1 </vt:lpstr>
      <vt:lpstr>Exercício 2</vt:lpstr>
      <vt:lpstr>Exercício 3</vt:lpstr>
      <vt:lpstr>Exercício 4</vt:lpstr>
      <vt:lpstr>Exercício 5</vt:lpstr>
      <vt:lpstr>Exercício 6</vt:lpstr>
      <vt:lpstr>Exercício 7</vt:lpstr>
      <vt:lpstr>Exercício 8</vt:lpstr>
      <vt:lpstr>Exercício 9</vt:lpstr>
      <vt:lpstr>Exercício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Lab 01</dc:creator>
  <cp:lastModifiedBy>Lab 01</cp:lastModifiedBy>
  <cp:revision>23</cp:revision>
  <cp:lastPrinted>2025-04-23T21:34:06Z</cp:lastPrinted>
  <dcterms:created xsi:type="dcterms:W3CDTF">2025-04-11T14:27:04Z</dcterms:created>
  <dcterms:modified xsi:type="dcterms:W3CDTF">2025-09-09T17:02:15Z</dcterms:modified>
</cp:coreProperties>
</file>