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51"/>
  </p:notes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Narrow" charset="1" panose="020B0506020202020B04"/>
      <p:regular r:id="rId10"/>
    </p:embeddedFont>
    <p:embeddedFont>
      <p:font typeface="Archivo Narrow Bold" charset="1" panose="020B0806020202020B04"/>
      <p:regular r:id="rId11"/>
    </p:embeddedFont>
    <p:embeddedFont>
      <p:font typeface="Archivo Narrow Italics" charset="1" panose="020B0506020202090B04"/>
      <p:regular r:id="rId12"/>
    </p:embeddedFont>
    <p:embeddedFont>
      <p:font typeface="Archivo Narrow Bold Italics" charset="1" panose="020B0806020202090B04"/>
      <p:regular r:id="rId13"/>
    </p:embeddedFont>
    <p:embeddedFont>
      <p:font typeface="Arial Nova" charset="1" panose="020B0504020202020204"/>
      <p:regular r:id="rId14"/>
    </p:embeddedFont>
    <p:embeddedFont>
      <p:font typeface="Arial Nova Bold" charset="1" panose="020B0804020202020204"/>
      <p:regular r:id="rId15"/>
    </p:embeddedFont>
    <p:embeddedFont>
      <p:font typeface="Arial Nova Italics" charset="1" panose="020B0504020202090204"/>
      <p:regular r:id="rId16"/>
    </p:embeddedFont>
    <p:embeddedFont>
      <p:font typeface="Arial Nova Bold Italics" charset="1" panose="020B0804020202090204"/>
      <p:regular r:id="rId17"/>
    </p:embeddedFont>
    <p:embeddedFont>
      <p:font typeface="Arial Nova Light" charset="1" panose="020B0304020202020204"/>
      <p:regular r:id="rId18"/>
    </p:embeddedFont>
    <p:embeddedFont>
      <p:font typeface="Arial Nova Light Italics" charset="1" panose="020B0304020202090204"/>
      <p:regular r:id="rId19"/>
    </p:embeddedFont>
    <p:embeddedFont>
      <p:font typeface="Arial" charset="1" panose="020B0502020202020204"/>
      <p:regular r:id="rId20"/>
    </p:embeddedFont>
    <p:embeddedFont>
      <p:font typeface="Arial Bold" charset="1" panose="020B0802020202020204"/>
      <p:regular r:id="rId21"/>
    </p:embeddedFont>
    <p:embeddedFont>
      <p:font typeface="Arial Italics" charset="1" panose="020B0502020202090204"/>
      <p:regular r:id="rId22"/>
    </p:embeddedFont>
    <p:embeddedFont>
      <p:font typeface="Arial Bold Italics" charset="1" panose="020B0802020202090204"/>
      <p:regular r:id="rId23"/>
    </p:embeddedFont>
    <p:embeddedFont>
      <p:font typeface="Cabin" charset="1" panose="00000500000000000000"/>
      <p:regular r:id="rId24"/>
    </p:embeddedFont>
    <p:embeddedFont>
      <p:font typeface="Cabin Bold" charset="1" panose="00000800000000000000"/>
      <p:regular r:id="rId25"/>
    </p:embeddedFont>
    <p:embeddedFont>
      <p:font typeface="Cabin Italics" charset="1" panose="00000500000000000000"/>
      <p:regular r:id="rId26"/>
    </p:embeddedFont>
    <p:embeddedFont>
      <p:font typeface="Cabin Bold Italics" charset="1" panose="00000800000000000000"/>
      <p:regular r:id="rId27"/>
    </p:embeddedFont>
    <p:embeddedFont>
      <p:font typeface="Cabin Medium" charset="1" panose="00000600000000000000"/>
      <p:regular r:id="rId28"/>
    </p:embeddedFont>
    <p:embeddedFont>
      <p:font typeface="Cabin Medium Italics" charset="1" panose="00000600000000000000"/>
      <p:regular r:id="rId29"/>
    </p:embeddedFont>
    <p:embeddedFont>
      <p:font typeface="Cabin Semi-Bold" charset="1" panose="00000700000000000000"/>
      <p:regular r:id="rId30"/>
    </p:embeddedFont>
    <p:embeddedFont>
      <p:font typeface="Cabin Semi-Bold Italics" charset="1" panose="000007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Bold" charset="1" panose="020B0806030504020204"/>
      <p:regular r:id="rId33"/>
    </p:embeddedFont>
    <p:embeddedFont>
      <p:font typeface="Open Sans Italics" charset="1" panose="020B0606030504020204"/>
      <p:regular r:id="rId34"/>
    </p:embeddedFont>
    <p:embeddedFont>
      <p:font typeface="Open Sans Bold Italics" charset="1" panose="020B0806030504020204"/>
      <p:regular r:id="rId35"/>
    </p:embeddedFont>
    <p:embeddedFont>
      <p:font typeface="Open Sans Light" charset="1" panose="020B0306030504020204"/>
      <p:regular r:id="rId36"/>
    </p:embeddedFont>
    <p:embeddedFont>
      <p:font typeface="Open Sans Light Italics" charset="1" panose="020B0306030504020204"/>
      <p:regular r:id="rId37"/>
    </p:embeddedFont>
    <p:embeddedFont>
      <p:font typeface="Open Sans Ultra-Bold" charset="1" panose="00000000000000000000"/>
      <p:regular r:id="rId38"/>
    </p:embeddedFont>
    <p:embeddedFont>
      <p:font typeface="Open Sans Ultra-Bold Italics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51" Target="notesMasters/notesMaster1.xml" Type="http://schemas.openxmlformats.org/officeDocument/2006/relationships/notesMaster"/><Relationship Id="rId52" Target="theme/theme2.xml" Type="http://schemas.openxmlformats.org/officeDocument/2006/relationships/theme"/><Relationship Id="rId53" Target="notesSlides/notesSlide1.xml" Type="http://schemas.openxmlformats.org/officeDocument/2006/relationships/notesSlide"/><Relationship Id="rId54" Target="notesSlides/notesSlide2.xml" Type="http://schemas.openxmlformats.org/officeDocument/2006/relationships/notesSlide"/><Relationship Id="rId55" Target="notesSlides/notesSlide3.xml" Type="http://schemas.openxmlformats.org/officeDocument/2006/relationships/notesSlide"/><Relationship Id="rId56" Target="notesSlides/notesSlide4.xml" Type="http://schemas.openxmlformats.org/officeDocument/2006/relationships/notesSlide"/><Relationship Id="rId57" Target="notesSlides/notesSlide5.xml" Type="http://schemas.openxmlformats.org/officeDocument/2006/relationships/notesSlide"/><Relationship Id="rId58" Target="notesSlides/notesSlide6.xml" Type="http://schemas.openxmlformats.org/officeDocument/2006/relationships/notesSlide"/><Relationship Id="rId59" Target="notesSlides/notesSlide7.xml" Type="http://schemas.openxmlformats.org/officeDocument/2006/relationships/notesSlide"/><Relationship Id="rId6" Target="fonts/font6.fntdata" Type="http://schemas.openxmlformats.org/officeDocument/2006/relationships/font"/><Relationship Id="rId60" Target="notesSlides/notesSlide8.xml" Type="http://schemas.openxmlformats.org/officeDocument/2006/relationships/notesSlide"/><Relationship Id="rId61" Target="notesSlides/notesSlide9.xml" Type="http://schemas.openxmlformats.org/officeDocument/2006/relationships/notes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https://github.com/guilhermek32/Huffman-ED-AB2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6.jpeg" Type="http://schemas.openxmlformats.org/officeDocument/2006/relationships/image"/><Relationship Id="rId6" Target="../media/VAF_9lljZDM.mp4" Type="http://schemas.openxmlformats.org/officeDocument/2006/relationships/video"/><Relationship Id="rId7" Target="../media/VAF_9lljZDM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27" y="2771538"/>
            <a:ext cx="925674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Archivo Narrow Bold"/>
              </a:rPr>
              <a:t>Árvore Trie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9813" y="4161480"/>
            <a:ext cx="539397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al Nova Bold"/>
              </a:rPr>
              <a:t>Equipe:</a:t>
            </a:r>
          </a:p>
          <a:p>
            <a:pPr algn="ctr">
              <a:lnSpc>
                <a:spcPts val="2520"/>
              </a:lnSpc>
            </a:pPr>
          </a:p>
          <a:p>
            <a:pPr algn="ctr" marL="453500" indent="-226750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 Nova Bold"/>
              </a:rPr>
              <a:t>Antonio Guilherme</a:t>
            </a:r>
          </a:p>
          <a:p>
            <a:pPr algn="ctr" marL="453500" indent="-226750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 Nova Bold"/>
              </a:rPr>
              <a:t>Felipe Lira</a:t>
            </a:r>
          </a:p>
          <a:p>
            <a:pPr algn="ctr" marL="437304" indent="-218652" lvl="1">
              <a:lnSpc>
                <a:spcPts val="2430"/>
              </a:lnSpc>
              <a:buFont typeface="Arial"/>
              <a:buChar char="•"/>
            </a:pPr>
            <a:r>
              <a:rPr lang="en-US" sz="2025">
                <a:solidFill>
                  <a:srgbClr val="000000"/>
                </a:solidFill>
                <a:latin typeface="Arial Nova Bold"/>
              </a:rPr>
              <a:t>Kauã Lessa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368762" y="213154"/>
            <a:ext cx="3016075" cy="2129759"/>
            <a:chOff x="0" y="0"/>
            <a:chExt cx="4021434" cy="28396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033268" y="477736"/>
              <a:ext cx="1988165" cy="1884208"/>
            </a:xfrm>
            <a:custGeom>
              <a:avLst/>
              <a:gdLst/>
              <a:ahLst/>
              <a:cxnLst/>
              <a:rect r="r" b="b" t="t" l="l"/>
              <a:pathLst>
                <a:path h="1884208" w="1988165">
                  <a:moveTo>
                    <a:pt x="0" y="0"/>
                  </a:moveTo>
                  <a:lnTo>
                    <a:pt x="1988166" y="0"/>
                  </a:lnTo>
                  <a:lnTo>
                    <a:pt x="1988166" y="1884208"/>
                  </a:lnTo>
                  <a:lnTo>
                    <a:pt x="0" y="188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6480" cy="2839679"/>
            </a:xfrm>
            <a:custGeom>
              <a:avLst/>
              <a:gdLst/>
              <a:ahLst/>
              <a:cxnLst/>
              <a:rect r="r" b="b" t="t" l="l"/>
              <a:pathLst>
                <a:path h="2839679" w="1656480">
                  <a:moveTo>
                    <a:pt x="0" y="0"/>
                  </a:moveTo>
                  <a:lnTo>
                    <a:pt x="1656480" y="0"/>
                  </a:lnTo>
                  <a:lnTo>
                    <a:pt x="1656480" y="2839679"/>
                  </a:lnTo>
                  <a:lnTo>
                    <a:pt x="0" y="2839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67140" y="6358511"/>
            <a:ext cx="6219320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8" u="sng">
                <a:solidFill>
                  <a:srgbClr val="000000"/>
                </a:solidFill>
                <a:latin typeface="Cabin Bold"/>
                <a:hlinkClick r:id="rId6" tooltip="https://github.com/guilhermek32/Huffman-ED-AB2"/>
              </a:rPr>
              <a:t>GitHub:</a:t>
            </a:r>
          </a:p>
          <a:p>
            <a:pPr algn="l">
              <a:lnSpc>
                <a:spcPts val="2520"/>
              </a:lnSpc>
            </a:pPr>
            <a:r>
              <a:rPr lang="en-US" sz="2100" spc="19" u="sng">
                <a:solidFill>
                  <a:srgbClr val="000000"/>
                </a:solidFill>
                <a:latin typeface="Cabin Bold"/>
              </a:rPr>
              <a:t>https://github.com/guilhermek32/Huffman-ED-AB2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1439" y="441403"/>
            <a:ext cx="88131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Arial Bold"/>
              </a:rPr>
              <a:t>De volta à Motivação…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9410" y="1324032"/>
            <a:ext cx="8714780" cy="505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    Enquanto escrevia um conto sobre uma expedição na flor...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"floresta", o autocompletador sugeriu instantaneamente, poupando-a de tentar lembrar a grafia correta.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    </a:t>
            </a:r>
            <a:r>
              <a:rPr lang="en-US" sz="2199">
                <a:solidFill>
                  <a:srgbClr val="000000"/>
                </a:solidFill>
                <a:latin typeface="Open Sans"/>
              </a:rPr>
              <a:t>Em outra cena, seu personagem se deparou com uma cri... "criatura", e ela não precisou digiar letra por letra.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Até mesmo palavras mais rebuscadas como "esc..." eram imediatamente completadas para "escarpado" com um simples toque.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    O que antes era motivo de lentidão e frustração, se tornou um excelente auxílio à criatividade, tudo graças à eficiência espaço-temporal proporcionada pela estrutura de dados Trie no autocompletador. Joana não conseguia mais imaginar escrever sem essa poderosa ferramenta.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356" y="446130"/>
            <a:ext cx="869512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75" spc="28">
                <a:solidFill>
                  <a:srgbClr val="000000"/>
                </a:solidFill>
                <a:latin typeface="Arial Bold"/>
              </a:rPr>
              <a:t>Motivação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9410" y="1324032"/>
            <a:ext cx="8714780" cy="427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Joana era uma escritora em início de carreira. Ela adorava deixar sua criatividade fluir livremente com a caneta, mas quando precisava digitar seus textos no computador, sentia-se frequentemente frustrada. Suas mãos não conseguiam acompanhar a velocidade de seus pensamentos e ela perdia muito tempo tentando digitar palavras mais complicadas.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Certo dia, um amigo lhe recomendou usar um autocompletador baseado em Trie. No começo, Joana foi cética, pois não queria perder sua liberdade criativa para uma máquina. </a:t>
            </a:r>
          </a:p>
          <a:p>
            <a:pPr>
              <a:lnSpc>
                <a:spcPts val="307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0604" y="3271316"/>
            <a:ext cx="8583887" cy="3391165"/>
          </a:xfrm>
          <a:custGeom>
            <a:avLst/>
            <a:gdLst/>
            <a:ahLst/>
            <a:cxnLst/>
            <a:rect r="r" b="b" t="t" l="l"/>
            <a:pathLst>
              <a:path h="3391165" w="8583887">
                <a:moveTo>
                  <a:pt x="0" y="0"/>
                </a:moveTo>
                <a:lnTo>
                  <a:pt x="8583886" y="0"/>
                </a:lnTo>
                <a:lnTo>
                  <a:pt x="8583886" y="3391165"/>
                </a:lnTo>
                <a:lnTo>
                  <a:pt x="0" y="3391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54795" y="300201"/>
            <a:ext cx="3494869" cy="3271197"/>
          </a:xfrm>
          <a:custGeom>
            <a:avLst/>
            <a:gdLst/>
            <a:ahLst/>
            <a:cxnLst/>
            <a:rect r="r" b="b" t="t" l="l"/>
            <a:pathLst>
              <a:path h="3271197" w="3494869">
                <a:moveTo>
                  <a:pt x="0" y="0"/>
                </a:moveTo>
                <a:lnTo>
                  <a:pt x="3494868" y="0"/>
                </a:lnTo>
                <a:lnTo>
                  <a:pt x="3494868" y="3271197"/>
                </a:lnTo>
                <a:lnTo>
                  <a:pt x="0" y="32711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439" y="441367"/>
            <a:ext cx="881305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Arial Bold"/>
              </a:rPr>
              <a:t>Árvore Trie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1439" y="441403"/>
            <a:ext cx="88131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Arial Bold"/>
              </a:rPr>
              <a:t>Definições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1439" y="1210008"/>
            <a:ext cx="9022080" cy="561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– O nó armazena o final de uma palavra com um inteiro eFolha e não armazena a palavra. Só conseguimos a palavra através do caminho feito na árvore.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– A altura da árvore é igual ao comprimento da chave mais longa.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– Cada nó possui um Array de ponteiros com o tamanho igual ao alfabeto utilizado</a:t>
            </a:r>
            <a:r>
              <a:rPr lang="en-US" sz="2199" spc="19">
                <a:solidFill>
                  <a:srgbClr val="000000"/>
                </a:solidFill>
                <a:latin typeface="Open Sans"/>
              </a:rPr>
              <a:t>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928" y="1278830"/>
            <a:ext cx="9022080" cy="4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– O tempo de execução das operações não depende do número</a:t>
            </a: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de elementos da árvore.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– Complexidade é O(A.K), onde A é o tamanho do alfabeto e K é</a:t>
            </a: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o tamanho da chave.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– A utilização de uma Trie só compensa se o acesso aos</a:t>
            </a: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componentes individuais das chaves for bastante rápido.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 spc="19">
                <a:solidFill>
                  <a:srgbClr val="000000"/>
                </a:solidFill>
                <a:latin typeface="Open Sans"/>
              </a:rPr>
              <a:t>– Quanto maior a estrutura, mais eficiente será o uso do espaço.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44928" y="441007"/>
            <a:ext cx="869512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75" spc="28">
                <a:solidFill>
                  <a:srgbClr val="000000"/>
                </a:solidFill>
                <a:latin typeface="Arial Bold"/>
              </a:rPr>
              <a:t>Complexidade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1439" y="441403"/>
            <a:ext cx="88131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Arial Bold"/>
              </a:rPr>
              <a:t>ADT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792" y="1888039"/>
            <a:ext cx="7336466" cy="228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2"/>
              </a:lnSpc>
            </a:pPr>
            <a:r>
              <a:rPr lang="en-US" sz="2700" spc="24">
                <a:solidFill>
                  <a:srgbClr val="000000"/>
                </a:solidFill>
                <a:latin typeface="Cabin"/>
              </a:rPr>
              <a:t>// Estrutura de Dados Trie</a:t>
            </a:r>
          </a:p>
          <a:p>
            <a:pPr>
              <a:lnSpc>
                <a:spcPts val="2592"/>
              </a:lnSpc>
            </a:pPr>
            <a:r>
              <a:rPr lang="en-US" sz="2700" spc="24">
                <a:solidFill>
                  <a:srgbClr val="000000"/>
                </a:solidFill>
                <a:latin typeface="Cabin"/>
              </a:rPr>
              <a:t>struct Trie</a:t>
            </a:r>
          </a:p>
          <a:p>
            <a:pPr>
              <a:lnSpc>
                <a:spcPts val="2592"/>
              </a:lnSpc>
            </a:pPr>
            <a:r>
              <a:rPr lang="en-US" sz="2700" spc="24">
                <a:solidFill>
                  <a:srgbClr val="000000"/>
                </a:solidFill>
                <a:latin typeface="Cabin"/>
              </a:rPr>
              <a:t>{</a:t>
            </a:r>
          </a:p>
          <a:p>
            <a:pPr>
              <a:lnSpc>
                <a:spcPts val="2592"/>
              </a:lnSpc>
            </a:pPr>
            <a:r>
              <a:rPr lang="en-US" sz="2700" spc="24">
                <a:solidFill>
                  <a:srgbClr val="000000"/>
                </a:solidFill>
                <a:latin typeface="Cabin"/>
              </a:rPr>
              <a:t> int eFolha;</a:t>
            </a:r>
          </a:p>
          <a:p>
            <a:pPr>
              <a:lnSpc>
                <a:spcPts val="2592"/>
              </a:lnSpc>
            </a:pPr>
            <a:r>
              <a:rPr lang="en-US" sz="2700" spc="24">
                <a:solidFill>
                  <a:srgbClr val="000000"/>
                </a:solidFill>
                <a:latin typeface="Cabin"/>
              </a:rPr>
              <a:t> struct Trie* caractere[CHAR_SIZE];</a:t>
            </a:r>
          </a:p>
          <a:p>
            <a:pPr>
              <a:lnSpc>
                <a:spcPts val="2592"/>
              </a:lnSpc>
            </a:pPr>
            <a:r>
              <a:rPr lang="en-US" sz="2700" spc="24">
                <a:solidFill>
                  <a:srgbClr val="000000"/>
                </a:solidFill>
                <a:latin typeface="Cabin"/>
              </a:rPr>
              <a:t>};</a:t>
            </a:r>
          </a:p>
          <a:p>
            <a:pPr algn="l">
              <a:lnSpc>
                <a:spcPts val="259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1439" y="441367"/>
            <a:ext cx="881305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Arial Bold"/>
              </a:rPr>
              <a:t>Código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9769" y="1012867"/>
            <a:ext cx="7289142" cy="590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void inserir(struct Trie *cabeca, char* str)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{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// comece a partir do nó raiz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struct Trie* atual = cabeca;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while (*str)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{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// crie um novo nó se o caminho não existir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if (atual-&gt;caractere[*str - 'a'] == NULL) {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    atual-&gt;caractere[*str - 'a'] = NovoNo();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}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// vá para o próximo nó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atual = atual-&gt;caractere[*str - 'a'];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// passe para o próximo caractere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    str++;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}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// marque o nó atual como uma folha</a:t>
            </a:r>
          </a:p>
          <a:p>
            <a:pPr>
              <a:lnSpc>
                <a:spcPts val="2285"/>
              </a:lnSpc>
            </a:pPr>
            <a:r>
              <a:rPr lang="en-US" sz="2380" spc="21">
                <a:solidFill>
                  <a:srgbClr val="000000"/>
                </a:solidFill>
                <a:latin typeface="Cabin"/>
              </a:rPr>
              <a:t>    atual-&gt;eFolha = 1;</a:t>
            </a:r>
          </a:p>
          <a:p>
            <a:pPr algn="l">
              <a:lnSpc>
                <a:spcPts val="1517"/>
              </a:lnSpc>
            </a:pPr>
            <a:r>
              <a:rPr lang="en-US" sz="1580" spc="14">
                <a:solidFill>
                  <a:srgbClr val="000000"/>
                </a:solidFill>
                <a:latin typeface="Cabin"/>
              </a:rPr>
              <a:t>}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72006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1439" y="441367"/>
            <a:ext cx="881305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Arial Bold"/>
              </a:rPr>
              <a:t>Código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4080" y="1033083"/>
            <a:ext cx="7445352" cy="573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int buscar(struct Trie* cabeca, char* str)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{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if (cabeca == NULL) {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    return 0;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}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struct Trie* atual = cabeca;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while (*str)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{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    atual = atual-&gt;caractere[*str - 'a'];</a:t>
            </a:r>
          </a:p>
          <a:p>
            <a:pPr>
              <a:lnSpc>
                <a:spcPts val="2266"/>
              </a:lnSpc>
            </a:pP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    // se a string é inválida (atingiu o fim de um caminho                na Trie)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    if (atual == NULL) {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        return 0;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    }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    str++;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}</a:t>
            </a:r>
          </a:p>
          <a:p>
            <a:pPr>
              <a:lnSpc>
                <a:spcPts val="2266"/>
              </a:lnSpc>
            </a:pPr>
            <a:r>
              <a:rPr lang="en-US" sz="2360" spc="21">
                <a:solidFill>
                  <a:srgbClr val="000000"/>
                </a:solidFill>
                <a:latin typeface="Cabin"/>
              </a:rPr>
              <a:t>    return atual-&gt;eFolha;</a:t>
            </a:r>
          </a:p>
          <a:p>
            <a:pPr algn="l">
              <a:lnSpc>
                <a:spcPts val="2266"/>
              </a:lnSpc>
            </a:pPr>
            <a:r>
              <a:rPr lang="en-US" sz="2360" spc="22">
                <a:solidFill>
                  <a:srgbClr val="000000"/>
                </a:solidFill>
                <a:latin typeface="Cabin"/>
              </a:rPr>
              <a:t>}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8544" y="6662481"/>
            <a:ext cx="324759" cy="556728"/>
          </a:xfrm>
          <a:custGeom>
            <a:avLst/>
            <a:gdLst/>
            <a:ahLst/>
            <a:cxnLst/>
            <a:rect r="r" b="b" t="t" l="l"/>
            <a:pathLst>
              <a:path h="556728" w="324759">
                <a:moveTo>
                  <a:pt x="0" y="0"/>
                </a:moveTo>
                <a:lnTo>
                  <a:pt x="324759" y="0"/>
                </a:lnTo>
                <a:lnTo>
                  <a:pt x="324759" y="556728"/>
                </a:lnTo>
                <a:lnTo>
                  <a:pt x="0" y="5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144" y="6751990"/>
            <a:ext cx="397181" cy="377711"/>
          </a:xfrm>
          <a:custGeom>
            <a:avLst/>
            <a:gdLst/>
            <a:ahLst/>
            <a:cxnLst/>
            <a:rect r="r" b="b" t="t" l="l"/>
            <a:pathLst>
              <a:path h="377711" w="397181">
                <a:moveTo>
                  <a:pt x="0" y="0"/>
                </a:moveTo>
                <a:lnTo>
                  <a:pt x="397181" y="0"/>
                </a:lnTo>
                <a:lnTo>
                  <a:pt x="397181" y="377711"/>
                </a:lnTo>
                <a:lnTo>
                  <a:pt x="0" y="37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17036" t="7167" r="17003" b="12912"/>
          <a:stretch>
            <a:fillRect/>
          </a:stretch>
        </p:blipFill>
        <p:spPr>
          <a:xfrm flipH="false" flipV="false" rot="0">
            <a:off x="1016155" y="1026387"/>
            <a:ext cx="7721290" cy="526242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71439" y="441403"/>
            <a:ext cx="88131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Arial Bold"/>
              </a:rPr>
              <a:t>Animação</a:t>
            </a:r>
          </a:p>
        </p:txBody>
      </p:sp>
    </p:spTree>
  </p:cSld>
  <p:clrMapOvr>
    <a:masterClrMapping/>
  </p:clrMapOvr>
  <p:transition spd="fast">
    <p:fade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DAF-sIt7RM4</dc:identifier>
  <dcterms:modified xsi:type="dcterms:W3CDTF">2011-08-01T06:04:30Z</dcterms:modified>
  <cp:revision>1</cp:revision>
  <dc:title>ArvoreTry.pptx</dc:title>
</cp:coreProperties>
</file>