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F15F3C2E-92FA-4065-B5B2-C207BE6B6B9C}">
          <p14:sldIdLst>
            <p14:sldId id="256"/>
            <p14:sldId id="258"/>
            <p14:sldId id="259"/>
            <p14:sldId id="260"/>
            <p14:sldId id="261"/>
            <p14:sldId id="262"/>
          </p14:sldIdLst>
        </p14:section>
        <p14:section name="Constraints" id="{C64CDE6C-225D-4618-8F97-BEC7D7A4F4B4}">
          <p14:sldIdLst>
            <p14:sldId id="263"/>
          </p14:sldIdLst>
        </p14:section>
        <p14:section name="Results" id="{DDE870EA-5EED-45BE-A37D-89ABC4D549D8}">
          <p14:sldIdLst>
            <p14:sldId id="264"/>
          </p14:sldIdLst>
        </p14:section>
        <p14:section name="Additional Information" id="{479BAB19-48EA-4369-B0DC-328650BF8B1F}">
          <p14:sldIdLst>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pt-B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10661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8C6B887-E270-4800-B7EA-9B6093DA87E4}" type="datetimeFigureOut">
              <a:rPr lang="pt-BR" smtClean="0"/>
              <a:t>07/06/2019</a:t>
            </a:fld>
            <a:endParaRPr lang="pt-BR"/>
          </a:p>
        </p:txBody>
      </p:sp>
      <p:sp>
        <p:nvSpPr>
          <p:cNvPr id="6" name="Footer Placeholder 5"/>
          <p:cNvSpPr>
            <a:spLocks noGrp="1"/>
          </p:cNvSpPr>
          <p:nvPr>
            <p:ph type="ftr" sz="quarter" idx="11"/>
          </p:nvPr>
        </p:nvSpPr>
        <p:spPr/>
        <p:txBody>
          <a:bodyPr/>
          <a:lstStyle/>
          <a:p>
            <a:endParaRPr lang="pt-B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54371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148896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362939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1302517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C6B887-E270-4800-B7EA-9B6093DA87E4}" type="datetimeFigureOut">
              <a:rPr lang="pt-BR" smtClean="0"/>
              <a:t>07/06/2019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1104207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C6B887-E270-4800-B7EA-9B6093DA87E4}" type="datetimeFigureOut">
              <a:rPr lang="pt-BR" smtClean="0"/>
              <a:t>07/06/2019</a:t>
            </a:fld>
            <a:endParaRPr lang="pt-BR"/>
          </a:p>
        </p:txBody>
      </p:sp>
      <p:sp>
        <p:nvSpPr>
          <p:cNvPr id="8" name="Footer Placeholder 7"/>
          <p:cNvSpPr>
            <a:spLocks noGrp="1"/>
          </p:cNvSpPr>
          <p:nvPr>
            <p:ph type="ftr" sz="quarter" idx="11"/>
          </p:nvPr>
        </p:nvSpPr>
        <p:spPr>
          <a:xfrm>
            <a:off x="561111" y="6391838"/>
            <a:ext cx="3644282" cy="304801"/>
          </a:xfrm>
        </p:spPr>
        <p:txBody>
          <a:bodyPr/>
          <a:lstStyle/>
          <a:p>
            <a:endParaRPr lang="pt-BR"/>
          </a:p>
        </p:txBody>
      </p:sp>
      <p:sp>
        <p:nvSpPr>
          <p:cNvPr id="9" name="Slide Number Placeholder 8"/>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41197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3244708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30940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31124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8C6B887-E270-4800-B7EA-9B6093DA87E4}" type="datetimeFigureOut">
              <a:rPr lang="pt-BR" smtClean="0"/>
              <a:t>07/06/2019</a:t>
            </a:fld>
            <a:endParaRPr lang="pt-BR"/>
          </a:p>
        </p:txBody>
      </p:sp>
      <p:sp>
        <p:nvSpPr>
          <p:cNvPr id="5" name="Footer Placeholder 4"/>
          <p:cNvSpPr>
            <a:spLocks noGrp="1"/>
          </p:cNvSpPr>
          <p:nvPr>
            <p:ph type="ftr" sz="quarter" idx="11"/>
          </p:nvPr>
        </p:nvSpPr>
        <p:spPr/>
        <p:txBody>
          <a:bodyPr/>
          <a:lstStyle/>
          <a:p>
            <a:endParaRPr lang="pt-B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81540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8C6B887-E270-4800-B7EA-9B6093DA87E4}" type="datetimeFigureOut">
              <a:rPr lang="pt-BR" smtClean="0"/>
              <a:t>07/06/2019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327953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8C6B887-E270-4800-B7EA-9B6093DA87E4}" type="datetimeFigureOut">
              <a:rPr lang="pt-BR" smtClean="0"/>
              <a:t>07/06/2019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230740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8C6B887-E270-4800-B7EA-9B6093DA87E4}" type="datetimeFigureOut">
              <a:rPr lang="pt-BR" smtClean="0"/>
              <a:t>07/06/2019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143055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6B887-E270-4800-B7EA-9B6093DA87E4}" type="datetimeFigureOut">
              <a:rPr lang="pt-BR" smtClean="0"/>
              <a:t>07/06/2019</a:t>
            </a:fld>
            <a:endParaRPr lang="pt-BR"/>
          </a:p>
        </p:txBody>
      </p:sp>
      <p:sp>
        <p:nvSpPr>
          <p:cNvPr id="3" name="Footer Placeholder 2"/>
          <p:cNvSpPr>
            <a:spLocks noGrp="1"/>
          </p:cNvSpPr>
          <p:nvPr>
            <p:ph type="ftr" sz="quarter" idx="11"/>
          </p:nvPr>
        </p:nvSpPr>
        <p:spPr/>
        <p:txBody>
          <a:bodyPr/>
          <a:lstStyle/>
          <a:p>
            <a:endParaRPr lang="pt-B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227914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8C6B887-E270-4800-B7EA-9B6093DA87E4}" type="datetimeFigureOut">
              <a:rPr lang="pt-BR" smtClean="0"/>
              <a:t>07/06/2019</a:t>
            </a:fld>
            <a:endParaRPr lang="pt-BR"/>
          </a:p>
        </p:txBody>
      </p:sp>
      <p:sp>
        <p:nvSpPr>
          <p:cNvPr id="6" name="Footer Placeholder 5"/>
          <p:cNvSpPr>
            <a:spLocks noGrp="1"/>
          </p:cNvSpPr>
          <p:nvPr>
            <p:ph type="ftr" sz="quarter" idx="11"/>
          </p:nvPr>
        </p:nvSpPr>
        <p:spPr/>
        <p:txBody>
          <a:bodyPr/>
          <a:lstStyle/>
          <a:p>
            <a:endParaRPr lang="pt-B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218871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8C6B887-E270-4800-B7EA-9B6093DA87E4}" type="datetimeFigureOut">
              <a:rPr lang="pt-BR" smtClean="0"/>
              <a:t>07/06/2019</a:t>
            </a:fld>
            <a:endParaRPr lang="pt-BR"/>
          </a:p>
        </p:txBody>
      </p:sp>
      <p:sp>
        <p:nvSpPr>
          <p:cNvPr id="6" name="Footer Placeholder 5"/>
          <p:cNvSpPr>
            <a:spLocks noGrp="1"/>
          </p:cNvSpPr>
          <p:nvPr>
            <p:ph type="ftr" sz="quarter" idx="11"/>
          </p:nvPr>
        </p:nvSpPr>
        <p:spPr/>
        <p:txBody>
          <a:bodyPr/>
          <a:lstStyle/>
          <a:p>
            <a:endParaRPr lang="pt-B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4280D5-801F-4992-B08F-09B29A22D273}" type="slidenum">
              <a:rPr lang="pt-BR" smtClean="0"/>
              <a:t>‹nº›</a:t>
            </a:fld>
            <a:endParaRPr lang="pt-BR"/>
          </a:p>
        </p:txBody>
      </p:sp>
    </p:spTree>
    <p:extLst>
      <p:ext uri="{BB962C8B-B14F-4D97-AF65-F5344CB8AC3E}">
        <p14:creationId xmlns:p14="http://schemas.microsoft.com/office/powerpoint/2010/main" val="405969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C6B887-E270-4800-B7EA-9B6093DA87E4}" type="datetimeFigureOut">
              <a:rPr lang="pt-BR" smtClean="0"/>
              <a:t>07/06/2019</a:t>
            </a:fld>
            <a:endParaRPr lang="pt-B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pt-B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4280D5-801F-4992-B08F-09B29A22D273}" type="slidenum">
              <a:rPr lang="pt-BR" smtClean="0"/>
              <a:t>‹nº›</a:t>
            </a:fld>
            <a:endParaRPr lang="pt-BR"/>
          </a:p>
        </p:txBody>
      </p:sp>
    </p:spTree>
    <p:extLst>
      <p:ext uri="{BB962C8B-B14F-4D97-AF65-F5344CB8AC3E}">
        <p14:creationId xmlns:p14="http://schemas.microsoft.com/office/powerpoint/2010/main" val="38927336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uilhermemarson/delivery_cost_optimization/tree/master/data/raw" TargetMode="External"/><Relationship Id="rId2" Type="http://schemas.openxmlformats.org/officeDocument/2006/relationships/hyperlink" Target="https://github.com/guilhermemarson/delivery_cost_optimization" TargetMode="External"/><Relationship Id="rId1" Type="http://schemas.openxmlformats.org/officeDocument/2006/relationships/slideLayout" Target="../slideLayouts/slideLayout2.xml"/><Relationship Id="rId4" Type="http://schemas.openxmlformats.org/officeDocument/2006/relationships/hyperlink" Target="https://github.com/guilhermemarson/delivery_cost_optimization/blob/master/notebooks/scipy_optimizatio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D4F5D-169A-44D4-9CA8-8A11DA3F23B4}"/>
              </a:ext>
            </a:extLst>
          </p:cNvPr>
          <p:cNvSpPr>
            <a:spLocks noGrp="1"/>
          </p:cNvSpPr>
          <p:nvPr>
            <p:ph type="ctrTitle"/>
          </p:nvPr>
        </p:nvSpPr>
        <p:spPr/>
        <p:txBody>
          <a:bodyPr/>
          <a:lstStyle/>
          <a:p>
            <a:r>
              <a:rPr lang="pt-BR" dirty="0" err="1"/>
              <a:t>Cost</a:t>
            </a:r>
            <a:r>
              <a:rPr lang="pt-BR" dirty="0"/>
              <a:t> </a:t>
            </a:r>
            <a:r>
              <a:rPr lang="pt-BR" dirty="0" err="1"/>
              <a:t>Supply</a:t>
            </a:r>
            <a:r>
              <a:rPr lang="pt-BR" dirty="0"/>
              <a:t> Network </a:t>
            </a:r>
            <a:r>
              <a:rPr lang="pt-BR" dirty="0" err="1"/>
              <a:t>Optimization</a:t>
            </a:r>
            <a:endParaRPr lang="pt-BR" dirty="0"/>
          </a:p>
        </p:txBody>
      </p:sp>
      <p:sp>
        <p:nvSpPr>
          <p:cNvPr id="3" name="Subtítulo 2">
            <a:extLst>
              <a:ext uri="{FF2B5EF4-FFF2-40B4-BE49-F238E27FC236}">
                <a16:creationId xmlns:a16="http://schemas.microsoft.com/office/drawing/2014/main" id="{C535343D-E446-44C8-9E69-A7B1DC730291}"/>
              </a:ext>
            </a:extLst>
          </p:cNvPr>
          <p:cNvSpPr>
            <a:spLocks noGrp="1"/>
          </p:cNvSpPr>
          <p:nvPr>
            <p:ph type="subTitle" idx="1"/>
          </p:nvPr>
        </p:nvSpPr>
        <p:spPr/>
        <p:txBody>
          <a:bodyPr/>
          <a:lstStyle/>
          <a:p>
            <a:r>
              <a:rPr lang="pt-BR" dirty="0"/>
              <a:t>Guilherme Augusto </a:t>
            </a:r>
            <a:r>
              <a:rPr lang="pt-BR" dirty="0" err="1"/>
              <a:t>Kater</a:t>
            </a:r>
            <a:r>
              <a:rPr lang="pt-BR" dirty="0"/>
              <a:t> </a:t>
            </a:r>
            <a:r>
              <a:rPr lang="pt-BR" dirty="0" err="1"/>
              <a:t>Marson</a:t>
            </a:r>
            <a:endParaRPr lang="pt-BR" dirty="0"/>
          </a:p>
        </p:txBody>
      </p:sp>
    </p:spTree>
    <p:extLst>
      <p:ext uri="{BB962C8B-B14F-4D97-AF65-F5344CB8AC3E}">
        <p14:creationId xmlns:p14="http://schemas.microsoft.com/office/powerpoint/2010/main" val="166965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81373-846A-4464-807D-A9575263D260}"/>
              </a:ext>
            </a:extLst>
          </p:cNvPr>
          <p:cNvSpPr>
            <a:spLocks noGrp="1"/>
          </p:cNvSpPr>
          <p:nvPr>
            <p:ph type="title"/>
          </p:nvPr>
        </p:nvSpPr>
        <p:spPr>
          <a:xfrm>
            <a:off x="1180121" y="2040082"/>
            <a:ext cx="4351025" cy="2283824"/>
          </a:xfrm>
        </p:spPr>
        <p:txBody>
          <a:bodyPr/>
          <a:lstStyle/>
          <a:p>
            <a:pPr algn="ctr"/>
            <a:r>
              <a:rPr lang="pt-BR" dirty="0" err="1"/>
              <a:t>Problem</a:t>
            </a:r>
            <a:r>
              <a:rPr lang="pt-BR" dirty="0"/>
              <a:t> </a:t>
            </a:r>
            <a:r>
              <a:rPr lang="pt-BR" dirty="0" err="1"/>
              <a:t>Definition</a:t>
            </a:r>
            <a:endParaRPr lang="pt-BR" dirty="0"/>
          </a:p>
        </p:txBody>
      </p:sp>
      <p:sp>
        <p:nvSpPr>
          <p:cNvPr id="3" name="Espaço Reservado para Conteúdo 2">
            <a:extLst>
              <a:ext uri="{FF2B5EF4-FFF2-40B4-BE49-F238E27FC236}">
                <a16:creationId xmlns:a16="http://schemas.microsoft.com/office/drawing/2014/main" id="{276BFF1A-C4EC-4FE1-A907-C91874430F4C}"/>
              </a:ext>
            </a:extLst>
          </p:cNvPr>
          <p:cNvSpPr>
            <a:spLocks noGrp="1"/>
          </p:cNvSpPr>
          <p:nvPr>
            <p:ph type="body" idx="1"/>
          </p:nvPr>
        </p:nvSpPr>
        <p:spPr>
          <a:xfrm>
            <a:off x="7254334" y="2157528"/>
            <a:ext cx="3757545" cy="2283824"/>
          </a:xfrm>
        </p:spPr>
        <p:txBody>
          <a:bodyPr>
            <a:normAutofit fontScale="92500" lnSpcReduction="20000"/>
          </a:bodyPr>
          <a:lstStyle/>
          <a:p>
            <a:pPr marL="0" indent="0">
              <a:buNone/>
            </a:pPr>
            <a:r>
              <a:rPr lang="en-US" i="1" dirty="0"/>
              <a:t>“Come up with a best cost supply network (Which supplier which location should service which plants and what qty). It must optimize all constraints, satisfy the full demand at our locations.”</a:t>
            </a:r>
            <a:endParaRPr lang="pt-BR" i="1" dirty="0"/>
          </a:p>
        </p:txBody>
      </p:sp>
    </p:spTree>
    <p:extLst>
      <p:ext uri="{BB962C8B-B14F-4D97-AF65-F5344CB8AC3E}">
        <p14:creationId xmlns:p14="http://schemas.microsoft.com/office/powerpoint/2010/main" val="3153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FDE6B-7767-408D-ADE0-0B625BA40BB9}"/>
              </a:ext>
            </a:extLst>
          </p:cNvPr>
          <p:cNvSpPr>
            <a:spLocks noGrp="1"/>
          </p:cNvSpPr>
          <p:nvPr>
            <p:ph type="title"/>
          </p:nvPr>
        </p:nvSpPr>
        <p:spPr/>
        <p:txBody>
          <a:bodyPr/>
          <a:lstStyle/>
          <a:p>
            <a:r>
              <a:rPr lang="pt-BR" dirty="0" err="1"/>
              <a:t>Function</a:t>
            </a:r>
            <a:r>
              <a:rPr lang="pt-BR" dirty="0"/>
              <a:t> </a:t>
            </a:r>
            <a:r>
              <a:rPr lang="pt-BR" dirty="0" err="1"/>
              <a:t>to</a:t>
            </a:r>
            <a:r>
              <a:rPr lang="pt-BR" dirty="0"/>
              <a:t> </a:t>
            </a:r>
            <a:r>
              <a:rPr lang="pt-BR" dirty="0" err="1"/>
              <a:t>be</a:t>
            </a:r>
            <a:r>
              <a:rPr lang="pt-BR" dirty="0"/>
              <a:t> </a:t>
            </a:r>
            <a:r>
              <a:rPr lang="pt-BR" dirty="0" err="1"/>
              <a:t>Optimized</a:t>
            </a:r>
            <a:r>
              <a:rPr lang="pt-BR" dirty="0"/>
              <a:t> (</a:t>
            </a:r>
            <a:r>
              <a:rPr lang="pt-BR" dirty="0" err="1"/>
              <a:t>Minimized</a:t>
            </a:r>
            <a:r>
              <a:rPr lang="pt-BR" dirty="0"/>
              <a:t>)</a:t>
            </a:r>
          </a:p>
        </p:txBody>
      </p:sp>
      <p:sp>
        <p:nvSpPr>
          <p:cNvPr id="3" name="Espaço Reservado para Conteúdo 2">
            <a:extLst>
              <a:ext uri="{FF2B5EF4-FFF2-40B4-BE49-F238E27FC236}">
                <a16:creationId xmlns:a16="http://schemas.microsoft.com/office/drawing/2014/main" id="{DD3AA536-807C-45A2-B802-9895CA6B7625}"/>
              </a:ext>
            </a:extLst>
          </p:cNvPr>
          <p:cNvSpPr>
            <a:spLocks noGrp="1"/>
          </p:cNvSpPr>
          <p:nvPr>
            <p:ph idx="1"/>
          </p:nvPr>
        </p:nvSpPr>
        <p:spPr/>
        <p:txBody>
          <a:bodyPr/>
          <a:lstStyle/>
          <a:p>
            <a:pPr marL="0" indent="0">
              <a:buNone/>
            </a:pPr>
            <a:r>
              <a:rPr lang="en-US" dirty="0"/>
              <a:t>The high level function was provided by the exercise</a:t>
            </a:r>
          </a:p>
          <a:p>
            <a:r>
              <a:rPr lang="en-US" dirty="0"/>
              <a:t>Delivered cost = Base Cost + Freight Cost + Any taxes/duties</a:t>
            </a:r>
          </a:p>
          <a:p>
            <a:pPr marL="0" indent="0">
              <a:buNone/>
            </a:pPr>
            <a:r>
              <a:rPr lang="pt-BR" dirty="0"/>
              <a:t>The </a:t>
            </a:r>
            <a:r>
              <a:rPr lang="pt-BR" dirty="0" err="1"/>
              <a:t>first</a:t>
            </a:r>
            <a:r>
              <a:rPr lang="pt-BR" dirty="0"/>
              <a:t> </a:t>
            </a:r>
            <a:r>
              <a:rPr lang="pt-BR" dirty="0" err="1"/>
              <a:t>challenge</a:t>
            </a:r>
            <a:r>
              <a:rPr lang="pt-BR" dirty="0"/>
              <a:t> </a:t>
            </a:r>
            <a:r>
              <a:rPr lang="pt-BR" dirty="0" err="1"/>
              <a:t>is</a:t>
            </a:r>
            <a:r>
              <a:rPr lang="pt-BR" dirty="0"/>
              <a:t> </a:t>
            </a:r>
            <a:r>
              <a:rPr lang="pt-BR" dirty="0" err="1"/>
              <a:t>to</a:t>
            </a:r>
            <a:r>
              <a:rPr lang="pt-BR" dirty="0"/>
              <a:t> define </a:t>
            </a:r>
            <a:r>
              <a:rPr lang="pt-BR" dirty="0" err="1"/>
              <a:t>each</a:t>
            </a:r>
            <a:r>
              <a:rPr lang="pt-BR" dirty="0"/>
              <a:t> </a:t>
            </a:r>
            <a:r>
              <a:rPr lang="pt-BR" dirty="0" err="1"/>
              <a:t>of</a:t>
            </a:r>
            <a:r>
              <a:rPr lang="pt-BR" dirty="0"/>
              <a:t> </a:t>
            </a:r>
            <a:r>
              <a:rPr lang="pt-BR" dirty="0" err="1"/>
              <a:t>the</a:t>
            </a:r>
            <a:r>
              <a:rPr lang="pt-BR" dirty="0"/>
              <a:t> 3 </a:t>
            </a:r>
            <a:r>
              <a:rPr lang="pt-BR" dirty="0" err="1"/>
              <a:t>costs</a:t>
            </a:r>
            <a:r>
              <a:rPr lang="pt-BR" dirty="0"/>
              <a:t> </a:t>
            </a:r>
            <a:r>
              <a:rPr lang="pt-BR" dirty="0" err="1"/>
              <a:t>that</a:t>
            </a:r>
            <a:r>
              <a:rPr lang="pt-BR" dirty="0"/>
              <a:t> are </a:t>
            </a:r>
            <a:r>
              <a:rPr lang="pt-BR" dirty="0" err="1"/>
              <a:t>part</a:t>
            </a:r>
            <a:r>
              <a:rPr lang="pt-BR" dirty="0"/>
              <a:t> </a:t>
            </a:r>
            <a:r>
              <a:rPr lang="pt-BR" dirty="0" err="1"/>
              <a:t>of</a:t>
            </a:r>
            <a:r>
              <a:rPr lang="pt-BR" dirty="0"/>
              <a:t> </a:t>
            </a:r>
            <a:r>
              <a:rPr lang="pt-BR" dirty="0" err="1"/>
              <a:t>the</a:t>
            </a:r>
            <a:r>
              <a:rPr lang="pt-BR" dirty="0"/>
              <a:t> </a:t>
            </a:r>
            <a:r>
              <a:rPr lang="pt-BR" dirty="0" err="1"/>
              <a:t>Objective</a:t>
            </a:r>
            <a:r>
              <a:rPr lang="pt-BR" dirty="0"/>
              <a:t> </a:t>
            </a:r>
            <a:r>
              <a:rPr lang="pt-BR" dirty="0" err="1"/>
              <a:t>function</a:t>
            </a:r>
            <a:r>
              <a:rPr lang="pt-BR" dirty="0"/>
              <a:t>:</a:t>
            </a:r>
          </a:p>
          <a:p>
            <a:r>
              <a:rPr lang="pt-BR" dirty="0"/>
              <a:t>Base </a:t>
            </a:r>
            <a:r>
              <a:rPr lang="pt-BR" dirty="0" err="1"/>
              <a:t>Cost</a:t>
            </a:r>
            <a:endParaRPr lang="pt-BR" dirty="0"/>
          </a:p>
          <a:p>
            <a:r>
              <a:rPr lang="pt-BR" dirty="0" err="1"/>
              <a:t>Freight</a:t>
            </a:r>
            <a:r>
              <a:rPr lang="pt-BR" dirty="0"/>
              <a:t> </a:t>
            </a:r>
            <a:r>
              <a:rPr lang="pt-BR" dirty="0" err="1"/>
              <a:t>Cost</a:t>
            </a:r>
            <a:endParaRPr lang="pt-BR" dirty="0"/>
          </a:p>
          <a:p>
            <a:r>
              <a:rPr lang="pt-BR" dirty="0"/>
              <a:t>Taxes/</a:t>
            </a:r>
            <a:r>
              <a:rPr lang="pt-BR" dirty="0" err="1"/>
              <a:t>duties</a:t>
            </a:r>
            <a:endParaRPr lang="en-US" dirty="0"/>
          </a:p>
        </p:txBody>
      </p:sp>
    </p:spTree>
    <p:extLst>
      <p:ext uri="{BB962C8B-B14F-4D97-AF65-F5344CB8AC3E}">
        <p14:creationId xmlns:p14="http://schemas.microsoft.com/office/powerpoint/2010/main" val="142345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38704-A13D-496E-86DB-9E708CD10BF0}"/>
              </a:ext>
            </a:extLst>
          </p:cNvPr>
          <p:cNvSpPr>
            <a:spLocks noGrp="1"/>
          </p:cNvSpPr>
          <p:nvPr>
            <p:ph type="title"/>
          </p:nvPr>
        </p:nvSpPr>
        <p:spPr/>
        <p:txBody>
          <a:bodyPr/>
          <a:lstStyle/>
          <a:p>
            <a:r>
              <a:rPr lang="en-US" dirty="0"/>
              <a:t>Base Cost</a:t>
            </a:r>
          </a:p>
        </p:txBody>
      </p:sp>
      <p:pic>
        <p:nvPicPr>
          <p:cNvPr id="5" name="Espaço Reservado para Conteúdo 4">
            <a:extLst>
              <a:ext uri="{FF2B5EF4-FFF2-40B4-BE49-F238E27FC236}">
                <a16:creationId xmlns:a16="http://schemas.microsoft.com/office/drawing/2014/main" id="{8687ACF6-586F-4E0A-867A-A592D05E57AE}"/>
              </a:ext>
            </a:extLst>
          </p:cNvPr>
          <p:cNvPicPr>
            <a:picLocks noGrp="1" noChangeAspect="1"/>
          </p:cNvPicPr>
          <p:nvPr>
            <p:ph idx="1"/>
          </p:nvPr>
        </p:nvPicPr>
        <p:blipFill>
          <a:blip r:embed="rId2"/>
          <a:stretch>
            <a:fillRect/>
          </a:stretch>
        </p:blipFill>
        <p:spPr>
          <a:xfrm>
            <a:off x="645253" y="3465390"/>
            <a:ext cx="1984613" cy="1366400"/>
          </a:xfrm>
          <a:prstGeom prst="rect">
            <a:avLst/>
          </a:prstGeom>
        </p:spPr>
      </p:pic>
      <p:sp>
        <p:nvSpPr>
          <p:cNvPr id="6" name="CaixaDeTexto 5">
            <a:extLst>
              <a:ext uri="{FF2B5EF4-FFF2-40B4-BE49-F238E27FC236}">
                <a16:creationId xmlns:a16="http://schemas.microsoft.com/office/drawing/2014/main" id="{CDF87015-4100-4E42-A139-420EB915E826}"/>
              </a:ext>
            </a:extLst>
          </p:cNvPr>
          <p:cNvSpPr txBox="1"/>
          <p:nvPr/>
        </p:nvSpPr>
        <p:spPr>
          <a:xfrm>
            <a:off x="2751589" y="3615539"/>
            <a:ext cx="8548381" cy="646331"/>
          </a:xfrm>
          <a:prstGeom prst="rect">
            <a:avLst/>
          </a:prstGeom>
          <a:noFill/>
        </p:spPr>
        <p:txBody>
          <a:bodyPr wrap="square" rtlCol="0">
            <a:spAutoFit/>
          </a:bodyPr>
          <a:lstStyle/>
          <a:p>
            <a:pPr marL="285750" indent="-285750">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Base cost is calculated in $/MT, so we will have to multiply the base cost of each Supplier by the quantity of products supplied (in MT)</a:t>
            </a:r>
          </a:p>
        </p:txBody>
      </p:sp>
    </p:spTree>
    <p:extLst>
      <p:ext uri="{BB962C8B-B14F-4D97-AF65-F5344CB8AC3E}">
        <p14:creationId xmlns:p14="http://schemas.microsoft.com/office/powerpoint/2010/main" val="227912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38704-A13D-496E-86DB-9E708CD10BF0}"/>
              </a:ext>
            </a:extLst>
          </p:cNvPr>
          <p:cNvSpPr>
            <a:spLocks noGrp="1"/>
          </p:cNvSpPr>
          <p:nvPr>
            <p:ph type="title"/>
          </p:nvPr>
        </p:nvSpPr>
        <p:spPr/>
        <p:txBody>
          <a:bodyPr/>
          <a:lstStyle/>
          <a:p>
            <a:r>
              <a:rPr lang="en-US" dirty="0"/>
              <a:t>Freight Cost</a:t>
            </a:r>
          </a:p>
        </p:txBody>
      </p:sp>
      <p:pic>
        <p:nvPicPr>
          <p:cNvPr id="8" name="Imagem 7">
            <a:extLst>
              <a:ext uri="{FF2B5EF4-FFF2-40B4-BE49-F238E27FC236}">
                <a16:creationId xmlns:a16="http://schemas.microsoft.com/office/drawing/2014/main" id="{ABAD7797-4BED-4C98-91A8-E601B3CADE25}"/>
              </a:ext>
            </a:extLst>
          </p:cNvPr>
          <p:cNvPicPr>
            <a:picLocks noChangeAspect="1"/>
          </p:cNvPicPr>
          <p:nvPr/>
        </p:nvPicPr>
        <p:blipFill>
          <a:blip r:embed="rId2"/>
          <a:stretch>
            <a:fillRect/>
          </a:stretch>
        </p:blipFill>
        <p:spPr>
          <a:xfrm>
            <a:off x="737532" y="3140964"/>
            <a:ext cx="5707163" cy="2150400"/>
          </a:xfrm>
          <a:prstGeom prst="rect">
            <a:avLst/>
          </a:prstGeom>
        </p:spPr>
      </p:pic>
      <p:sp>
        <p:nvSpPr>
          <p:cNvPr id="9" name="CaixaDeTexto 8">
            <a:extLst>
              <a:ext uri="{FF2B5EF4-FFF2-40B4-BE49-F238E27FC236}">
                <a16:creationId xmlns:a16="http://schemas.microsoft.com/office/drawing/2014/main" id="{10BF3012-AC16-4A44-9417-4D85F01E8BF4}"/>
              </a:ext>
            </a:extLst>
          </p:cNvPr>
          <p:cNvSpPr txBox="1"/>
          <p:nvPr/>
        </p:nvSpPr>
        <p:spPr>
          <a:xfrm>
            <a:off x="6670647" y="3619842"/>
            <a:ext cx="5115886"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lumMod val="75000"/>
                    <a:lumOff val="25000"/>
                  </a:schemeClr>
                </a:solidFill>
              </a:rPr>
              <a:t>Freight cost is also calculated in $/MT, but here we have a matrix, so we will have to multiply each combination of supplier-plant cost by its supplied quantity</a:t>
            </a:r>
          </a:p>
        </p:txBody>
      </p:sp>
    </p:spTree>
    <p:extLst>
      <p:ext uri="{BB962C8B-B14F-4D97-AF65-F5344CB8AC3E}">
        <p14:creationId xmlns:p14="http://schemas.microsoft.com/office/powerpoint/2010/main" val="14425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38704-A13D-496E-86DB-9E708CD10BF0}"/>
              </a:ext>
            </a:extLst>
          </p:cNvPr>
          <p:cNvSpPr>
            <a:spLocks noGrp="1"/>
          </p:cNvSpPr>
          <p:nvPr>
            <p:ph type="title"/>
          </p:nvPr>
        </p:nvSpPr>
        <p:spPr/>
        <p:txBody>
          <a:bodyPr/>
          <a:lstStyle/>
          <a:p>
            <a:r>
              <a:rPr lang="en-US" dirty="0"/>
              <a:t>Taxes/Duties</a:t>
            </a:r>
          </a:p>
        </p:txBody>
      </p:sp>
      <p:sp>
        <p:nvSpPr>
          <p:cNvPr id="3" name="CaixaDeTexto 2">
            <a:extLst>
              <a:ext uri="{FF2B5EF4-FFF2-40B4-BE49-F238E27FC236}">
                <a16:creationId xmlns:a16="http://schemas.microsoft.com/office/drawing/2014/main" id="{43E66830-269E-4A66-9168-1E35EB0E48D6}"/>
              </a:ext>
            </a:extLst>
          </p:cNvPr>
          <p:cNvSpPr txBox="1"/>
          <p:nvPr/>
        </p:nvSpPr>
        <p:spPr>
          <a:xfrm>
            <a:off x="567655" y="2374084"/>
            <a:ext cx="11190914" cy="4047262"/>
          </a:xfrm>
          <a:prstGeom prst="rect">
            <a:avLst/>
          </a:prstGeom>
          <a:noFill/>
        </p:spPr>
        <p:txBody>
          <a:bodyPr wrap="square" rtlCol="0">
            <a:spAutoFit/>
          </a:bodyPr>
          <a:lstStyle/>
          <a:p>
            <a:pPr>
              <a:spcBef>
                <a:spcPts val="1000"/>
              </a:spcBef>
              <a:buClr>
                <a:schemeClr val="accent1"/>
              </a:buClr>
              <a:buSzPct val="80000"/>
              <a:buFont typeface="Wingdings 3" charset="2"/>
            </a:pPr>
            <a:r>
              <a:rPr lang="en-US" sz="1400" dirty="0">
                <a:solidFill>
                  <a:schemeClr val="tx1">
                    <a:lumMod val="75000"/>
                    <a:lumOff val="25000"/>
                  </a:schemeClr>
                </a:solidFill>
              </a:rPr>
              <a:t>This part is a bit more tricky because we have to translate each condition to a mathematical equation</a:t>
            </a:r>
          </a:p>
          <a:p>
            <a:pPr marL="285750"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If BC Supply &lt;19000 tons, then we incur a penalty of $125/MT</a:t>
            </a:r>
          </a:p>
          <a:p>
            <a:pPr marL="742950" lvl="1"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Sum(</a:t>
            </a:r>
            <a:r>
              <a:rPr lang="en-US" sz="1400" dirty="0" err="1">
                <a:solidFill>
                  <a:schemeClr val="tx1">
                    <a:lumMod val="75000"/>
                    <a:lumOff val="25000"/>
                  </a:schemeClr>
                </a:solidFill>
              </a:rPr>
              <a:t>Everythin</a:t>
            </a:r>
            <a:r>
              <a:rPr lang="en-US" sz="1400" dirty="0">
                <a:solidFill>
                  <a:schemeClr val="tx1">
                    <a:lumMod val="75000"/>
                    <a:lumOff val="25000"/>
                  </a:schemeClr>
                </a:solidFill>
              </a:rPr>
              <a:t> supplied by the 3 BC Suppliers). If the total is less than 19000, then multiply the total by 125 as a penalty</a:t>
            </a:r>
          </a:p>
          <a:p>
            <a:pPr marL="285750"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Supplies to China from outside of South East Asia, incurs an import duty of 15%</a:t>
            </a:r>
          </a:p>
          <a:p>
            <a:pPr marL="742950" lvl="1"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The only supplier outside South East Asia is Olam Holland ( ADM Amsterdam), so the 0.15 tax, should be applied to the total supplied from this supplier to China</a:t>
            </a:r>
          </a:p>
          <a:p>
            <a:pPr marL="285750"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Suppliers to "AP - China" from outside of South East Asia, incurs an import duty of 18%</a:t>
            </a:r>
          </a:p>
          <a:p>
            <a:pPr marL="742950" lvl="1"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The same logic applies here: the 0.18 tax multiplier must be applied to the total supplied from Olam Holland to AP-China</a:t>
            </a:r>
          </a:p>
          <a:p>
            <a:pPr marL="285750"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If EU is supplied from Asia based suppliers, there is an import duty of 8%.</a:t>
            </a:r>
          </a:p>
          <a:p>
            <a:pPr marL="742950" lvl="1"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Here the logic is inverse: the 0.08 tax must be applied to everything supplied from the suppliers, others than Olam Holland, to EU</a:t>
            </a:r>
          </a:p>
          <a:p>
            <a:pPr marL="285750" indent="-285750">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The last step is to sum all 4 above taxes/duties</a:t>
            </a:r>
          </a:p>
        </p:txBody>
      </p:sp>
    </p:spTree>
    <p:extLst>
      <p:ext uri="{BB962C8B-B14F-4D97-AF65-F5344CB8AC3E}">
        <p14:creationId xmlns:p14="http://schemas.microsoft.com/office/powerpoint/2010/main" val="119943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3498B-20E7-45ED-A53B-B3EE1C2D6BFC}"/>
              </a:ext>
            </a:extLst>
          </p:cNvPr>
          <p:cNvSpPr>
            <a:spLocks noGrp="1"/>
          </p:cNvSpPr>
          <p:nvPr>
            <p:ph type="title"/>
          </p:nvPr>
        </p:nvSpPr>
        <p:spPr/>
        <p:txBody>
          <a:bodyPr/>
          <a:lstStyle/>
          <a:p>
            <a:r>
              <a:rPr lang="en-US" dirty="0"/>
              <a:t>Constraints</a:t>
            </a:r>
          </a:p>
        </p:txBody>
      </p:sp>
      <p:sp>
        <p:nvSpPr>
          <p:cNvPr id="3" name="Espaço Reservado para Conteúdo 2">
            <a:extLst>
              <a:ext uri="{FF2B5EF4-FFF2-40B4-BE49-F238E27FC236}">
                <a16:creationId xmlns:a16="http://schemas.microsoft.com/office/drawing/2014/main" id="{1F638F55-F0E7-492F-B7B4-B66D0495186E}"/>
              </a:ext>
            </a:extLst>
          </p:cNvPr>
          <p:cNvSpPr>
            <a:spLocks noGrp="1"/>
          </p:cNvSpPr>
          <p:nvPr>
            <p:ph idx="1"/>
          </p:nvPr>
        </p:nvSpPr>
        <p:spPr/>
        <p:txBody>
          <a:bodyPr/>
          <a:lstStyle/>
          <a:p>
            <a:r>
              <a:rPr lang="en-US" dirty="0"/>
              <a:t>Now that we have all functions that compose the objective function, we also need to create the constraints</a:t>
            </a:r>
          </a:p>
        </p:txBody>
      </p:sp>
      <p:pic>
        <p:nvPicPr>
          <p:cNvPr id="4" name="Imagem 3">
            <a:extLst>
              <a:ext uri="{FF2B5EF4-FFF2-40B4-BE49-F238E27FC236}">
                <a16:creationId xmlns:a16="http://schemas.microsoft.com/office/drawing/2014/main" id="{B8D8ED2F-4E71-4C7E-BD09-085B044DDA82}"/>
              </a:ext>
            </a:extLst>
          </p:cNvPr>
          <p:cNvPicPr>
            <a:picLocks noChangeAspect="1"/>
          </p:cNvPicPr>
          <p:nvPr/>
        </p:nvPicPr>
        <p:blipFill>
          <a:blip r:embed="rId2"/>
          <a:stretch>
            <a:fillRect/>
          </a:stretch>
        </p:blipFill>
        <p:spPr>
          <a:xfrm>
            <a:off x="1154954" y="3429000"/>
            <a:ext cx="1637025" cy="2352000"/>
          </a:xfrm>
          <a:prstGeom prst="rect">
            <a:avLst/>
          </a:prstGeom>
        </p:spPr>
      </p:pic>
      <p:sp>
        <p:nvSpPr>
          <p:cNvPr id="5" name="CaixaDeTexto 4">
            <a:extLst>
              <a:ext uri="{FF2B5EF4-FFF2-40B4-BE49-F238E27FC236}">
                <a16:creationId xmlns:a16="http://schemas.microsoft.com/office/drawing/2014/main" id="{4E43AABC-D1A2-4FB2-A2F6-3E262E8572F3}"/>
              </a:ext>
            </a:extLst>
          </p:cNvPr>
          <p:cNvSpPr txBox="1"/>
          <p:nvPr/>
        </p:nvSpPr>
        <p:spPr>
          <a:xfrm>
            <a:off x="2869035" y="3429000"/>
            <a:ext cx="6904139" cy="646331"/>
          </a:xfrm>
          <a:prstGeom prst="rect">
            <a:avLst/>
          </a:prstGeom>
          <a:noFill/>
        </p:spPr>
        <p:txBody>
          <a:bodyPr wrap="square" rtlCol="0">
            <a:spAutoFit/>
          </a:bodyPr>
          <a:lstStyle/>
          <a:p>
            <a:r>
              <a:rPr lang="en-US" dirty="0"/>
              <a:t>Constraint 1: All destinations must receive at least the amount specified on the table on the left</a:t>
            </a:r>
          </a:p>
        </p:txBody>
      </p:sp>
      <p:pic>
        <p:nvPicPr>
          <p:cNvPr id="6" name="Imagem 5">
            <a:extLst>
              <a:ext uri="{FF2B5EF4-FFF2-40B4-BE49-F238E27FC236}">
                <a16:creationId xmlns:a16="http://schemas.microsoft.com/office/drawing/2014/main" id="{92E9AFEE-20A2-45DA-871A-02556C99856B}"/>
              </a:ext>
            </a:extLst>
          </p:cNvPr>
          <p:cNvPicPr>
            <a:picLocks noChangeAspect="1"/>
          </p:cNvPicPr>
          <p:nvPr/>
        </p:nvPicPr>
        <p:blipFill>
          <a:blip r:embed="rId3"/>
          <a:stretch>
            <a:fillRect/>
          </a:stretch>
        </p:blipFill>
        <p:spPr>
          <a:xfrm>
            <a:off x="7732499" y="4459565"/>
            <a:ext cx="2040675" cy="1176000"/>
          </a:xfrm>
          <a:prstGeom prst="rect">
            <a:avLst/>
          </a:prstGeom>
        </p:spPr>
      </p:pic>
      <p:sp>
        <p:nvSpPr>
          <p:cNvPr id="7" name="CaixaDeTexto 6">
            <a:extLst>
              <a:ext uri="{FF2B5EF4-FFF2-40B4-BE49-F238E27FC236}">
                <a16:creationId xmlns:a16="http://schemas.microsoft.com/office/drawing/2014/main" id="{60557FAE-49E7-4A8D-AD02-C4B575C90642}"/>
              </a:ext>
            </a:extLst>
          </p:cNvPr>
          <p:cNvSpPr txBox="1"/>
          <p:nvPr/>
        </p:nvSpPr>
        <p:spPr>
          <a:xfrm>
            <a:off x="3103927" y="4712235"/>
            <a:ext cx="4628572" cy="923330"/>
          </a:xfrm>
          <a:prstGeom prst="rect">
            <a:avLst/>
          </a:prstGeom>
          <a:noFill/>
        </p:spPr>
        <p:txBody>
          <a:bodyPr wrap="square" rtlCol="0">
            <a:spAutoFit/>
          </a:bodyPr>
          <a:lstStyle/>
          <a:p>
            <a:pPr algn="r"/>
            <a:r>
              <a:rPr lang="en-US" dirty="0"/>
              <a:t>Constraint 2: All suppliers must not supply above their max capacity specified on the table on the right</a:t>
            </a:r>
          </a:p>
        </p:txBody>
      </p:sp>
    </p:spTree>
    <p:extLst>
      <p:ext uri="{BB962C8B-B14F-4D97-AF65-F5344CB8AC3E}">
        <p14:creationId xmlns:p14="http://schemas.microsoft.com/office/powerpoint/2010/main" val="206063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0423-E658-4E19-9E12-54B94EC62175}"/>
              </a:ext>
            </a:extLst>
          </p:cNvPr>
          <p:cNvSpPr>
            <a:spLocks noGrp="1"/>
          </p:cNvSpPr>
          <p:nvPr>
            <p:ph type="title"/>
          </p:nvPr>
        </p:nvSpPr>
        <p:spPr/>
        <p:txBody>
          <a:bodyPr/>
          <a:lstStyle/>
          <a:p>
            <a:r>
              <a:rPr lang="en-US" dirty="0"/>
              <a:t>Results</a:t>
            </a:r>
          </a:p>
        </p:txBody>
      </p:sp>
      <p:sp>
        <p:nvSpPr>
          <p:cNvPr id="3" name="Espaço Reservado para Conteúdo 2">
            <a:extLst>
              <a:ext uri="{FF2B5EF4-FFF2-40B4-BE49-F238E27FC236}">
                <a16:creationId xmlns:a16="http://schemas.microsoft.com/office/drawing/2014/main" id="{D81485BD-9E95-49E5-86E8-D23C92B4FE20}"/>
              </a:ext>
            </a:extLst>
          </p:cNvPr>
          <p:cNvSpPr>
            <a:spLocks noGrp="1"/>
          </p:cNvSpPr>
          <p:nvPr>
            <p:ph idx="1"/>
          </p:nvPr>
        </p:nvSpPr>
        <p:spPr>
          <a:xfrm>
            <a:off x="721453" y="2502832"/>
            <a:ext cx="10388297" cy="1051982"/>
          </a:xfrm>
        </p:spPr>
        <p:txBody>
          <a:bodyPr/>
          <a:lstStyle/>
          <a:p>
            <a:r>
              <a:rPr lang="en-US" dirty="0"/>
              <a:t>Considering that the suppliers can only produce absolute quantities (they can not produce decimal quantities), the values below should be supplied by each supplier in each country to the specific plants:</a:t>
            </a:r>
          </a:p>
        </p:txBody>
      </p:sp>
      <p:graphicFrame>
        <p:nvGraphicFramePr>
          <p:cNvPr id="4" name="Tabela 3">
            <a:extLst>
              <a:ext uri="{FF2B5EF4-FFF2-40B4-BE49-F238E27FC236}">
                <a16:creationId xmlns:a16="http://schemas.microsoft.com/office/drawing/2014/main" id="{49449241-AA81-40FD-95E1-A9CE2FEF1ACF}"/>
              </a:ext>
            </a:extLst>
          </p:cNvPr>
          <p:cNvGraphicFramePr>
            <a:graphicFrameLocks noGrp="1"/>
          </p:cNvGraphicFramePr>
          <p:nvPr>
            <p:extLst>
              <p:ext uri="{D42A27DB-BD31-4B8C-83A1-F6EECF244321}">
                <p14:modId xmlns:p14="http://schemas.microsoft.com/office/powerpoint/2010/main" val="3957877616"/>
              </p:ext>
            </p:extLst>
          </p:nvPr>
        </p:nvGraphicFramePr>
        <p:xfrm>
          <a:off x="721453" y="3655482"/>
          <a:ext cx="5308599" cy="2228850"/>
        </p:xfrm>
        <a:graphic>
          <a:graphicData uri="http://schemas.openxmlformats.org/drawingml/2006/table">
            <a:tbl>
              <a:tblPr>
                <a:tableStyleId>{5C22544A-7EE6-4342-B048-85BDC9FD1C3A}</a:tableStyleId>
              </a:tblPr>
              <a:tblGrid>
                <a:gridCol w="255068">
                  <a:extLst>
                    <a:ext uri="{9D8B030D-6E8A-4147-A177-3AD203B41FA5}">
                      <a16:colId xmlns:a16="http://schemas.microsoft.com/office/drawing/2014/main" val="3724385310"/>
                    </a:ext>
                  </a:extLst>
                </a:gridCol>
                <a:gridCol w="969258">
                  <a:extLst>
                    <a:ext uri="{9D8B030D-6E8A-4147-A177-3AD203B41FA5}">
                      <a16:colId xmlns:a16="http://schemas.microsoft.com/office/drawing/2014/main" val="1897106910"/>
                    </a:ext>
                  </a:extLst>
                </a:gridCol>
                <a:gridCol w="736508">
                  <a:extLst>
                    <a:ext uri="{9D8B030D-6E8A-4147-A177-3AD203B41FA5}">
                      <a16:colId xmlns:a16="http://schemas.microsoft.com/office/drawing/2014/main" val="1033953480"/>
                    </a:ext>
                  </a:extLst>
                </a:gridCol>
                <a:gridCol w="669553">
                  <a:extLst>
                    <a:ext uri="{9D8B030D-6E8A-4147-A177-3AD203B41FA5}">
                      <a16:colId xmlns:a16="http://schemas.microsoft.com/office/drawing/2014/main" val="3047837361"/>
                    </a:ext>
                  </a:extLst>
                </a:gridCol>
                <a:gridCol w="899114">
                  <a:extLst>
                    <a:ext uri="{9D8B030D-6E8A-4147-A177-3AD203B41FA5}">
                      <a16:colId xmlns:a16="http://schemas.microsoft.com/office/drawing/2014/main" val="3927064896"/>
                    </a:ext>
                  </a:extLst>
                </a:gridCol>
                <a:gridCol w="860854">
                  <a:extLst>
                    <a:ext uri="{9D8B030D-6E8A-4147-A177-3AD203B41FA5}">
                      <a16:colId xmlns:a16="http://schemas.microsoft.com/office/drawing/2014/main" val="2431745960"/>
                    </a:ext>
                  </a:extLst>
                </a:gridCol>
                <a:gridCol w="918244">
                  <a:extLst>
                    <a:ext uri="{9D8B030D-6E8A-4147-A177-3AD203B41FA5}">
                      <a16:colId xmlns:a16="http://schemas.microsoft.com/office/drawing/2014/main" val="3355778221"/>
                    </a:ext>
                  </a:extLst>
                </a:gridCol>
              </a:tblGrid>
              <a:tr h="190500">
                <a:tc>
                  <a:txBody>
                    <a:bodyPr/>
                    <a:lstStyle/>
                    <a:p>
                      <a:pPr algn="l" fontAlgn="b"/>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ctr" fontAlgn="b"/>
                      <a:r>
                        <a:rPr lang="pt-BR" sz="1100" u="none" strike="noStrike">
                          <a:effectLst/>
                        </a:rPr>
                        <a:t>Supplyer</a:t>
                      </a:r>
                      <a:endParaRPr lang="pt-BR"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22295890"/>
                  </a:ext>
                </a:extLst>
              </a:tr>
              <a:tr h="200025">
                <a:tc rowSpan="10">
                  <a:txBody>
                    <a:bodyPr/>
                    <a:lstStyle/>
                    <a:p>
                      <a:pPr algn="ctr" fontAlgn="ctr"/>
                      <a:r>
                        <a:rPr lang="pt-BR" sz="1100" u="none" strike="noStrike">
                          <a:effectLst/>
                        </a:rPr>
                        <a:t>Demmand</a:t>
                      </a:r>
                      <a:endParaRPr lang="pt-BR" sz="1100" b="1" i="0" u="none" strike="noStrike">
                        <a:solidFill>
                          <a:srgbClr val="000000"/>
                        </a:solidFill>
                        <a:effectLst/>
                        <a:latin typeface="Calibri" panose="020F0502020204030204" pitchFamily="34" charset="0"/>
                      </a:endParaRPr>
                    </a:p>
                  </a:txBody>
                  <a:tcPr marL="9525" marR="9525" marT="9525" marB="0" vert="vert270" anchor="ctr"/>
                </a:tc>
                <a:tc>
                  <a:txBody>
                    <a:bodyPr/>
                    <a:lstStyle/>
                    <a:p>
                      <a:pPr algn="l" fontAlgn="b"/>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000" u="none" strike="noStrike">
                          <a:effectLst/>
                        </a:rPr>
                        <a:t>BC San Pedro</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pt-BR" sz="1000" u="none" strike="noStrike">
                          <a:effectLst/>
                        </a:rPr>
                        <a:t>BC Malaysia</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pt-BR" sz="1000" u="none" strike="noStrike">
                          <a:effectLst/>
                        </a:rPr>
                        <a:t>BC Pasir Gudang</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pt-BR" sz="1000" u="none" strike="noStrike">
                          <a:effectLst/>
                        </a:rPr>
                        <a:t>Olam Singapore</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pt-BR" sz="1000" u="none" strike="noStrike">
                          <a:effectLst/>
                        </a:rPr>
                        <a:t>Olam Holland</a:t>
                      </a:r>
                      <a:endParaRPr lang="pt-BR" sz="1000" b="1"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46164081"/>
                  </a:ext>
                </a:extLst>
              </a:tr>
              <a:tr h="190500">
                <a:tc vMerge="1">
                  <a:txBody>
                    <a:bodyPr/>
                    <a:lstStyle/>
                    <a:p>
                      <a:endParaRPr lang="en-US"/>
                    </a:p>
                  </a:txBody>
                  <a:tcPr/>
                </a:tc>
                <a:tc>
                  <a:txBody>
                    <a:bodyPr/>
                    <a:lstStyle/>
                    <a:p>
                      <a:pPr algn="l" fontAlgn="b"/>
                      <a:r>
                        <a:rPr lang="pt-BR" sz="1000" u="none" strike="noStrike">
                          <a:effectLst/>
                        </a:rPr>
                        <a:t>East Coast BB</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000" u="none" strike="noStrike">
                          <a:effectLst/>
                        </a:rPr>
                        <a:t>4080</a:t>
                      </a:r>
                      <a:endParaRPr lang="pt-BR"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000" u="none" strike="noStrike">
                          <a:effectLst/>
                        </a:rPr>
                        <a:t>0</a:t>
                      </a:r>
                      <a:endParaRPr lang="pt-BR"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000" u="none" strike="noStrike">
                          <a:effectLst/>
                        </a:rPr>
                        <a:t>0</a:t>
                      </a:r>
                      <a:endParaRPr lang="pt-BR"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000" u="none" strike="noStrike">
                          <a:effectLst/>
                        </a:rPr>
                        <a:t>0</a:t>
                      </a:r>
                      <a:endParaRPr lang="pt-BR"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000" u="none" strike="noStrike">
                          <a:effectLst/>
                        </a:rPr>
                        <a:t>0</a:t>
                      </a:r>
                      <a:endParaRPr lang="pt-BR" sz="1000" b="0"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4123469839"/>
                  </a:ext>
                </a:extLst>
              </a:tr>
              <a:tr h="190500">
                <a:tc vMerge="1">
                  <a:txBody>
                    <a:bodyPr/>
                    <a:lstStyle/>
                    <a:p>
                      <a:endParaRPr lang="en-US"/>
                    </a:p>
                  </a:txBody>
                  <a:tcPr/>
                </a:tc>
                <a:tc>
                  <a:txBody>
                    <a:bodyPr/>
                    <a:lstStyle/>
                    <a:p>
                      <a:pPr algn="l" fontAlgn="b"/>
                      <a:r>
                        <a:rPr lang="pt-BR" sz="1000" u="none" strike="noStrike">
                          <a:effectLst/>
                        </a:rPr>
                        <a:t>East Coast SB</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1121</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8069627"/>
                  </a:ext>
                </a:extLst>
              </a:tr>
              <a:tr h="190500">
                <a:tc vMerge="1">
                  <a:txBody>
                    <a:bodyPr/>
                    <a:lstStyle/>
                    <a:p>
                      <a:endParaRPr lang="en-US"/>
                    </a:p>
                  </a:txBody>
                  <a:tcPr/>
                </a:tc>
                <a:tc>
                  <a:txBody>
                    <a:bodyPr/>
                    <a:lstStyle/>
                    <a:p>
                      <a:pPr algn="l" fontAlgn="b"/>
                      <a:r>
                        <a:rPr lang="pt-BR" sz="1000" u="none" strike="noStrike">
                          <a:effectLst/>
                        </a:rPr>
                        <a:t>West Coast BB</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624</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925005"/>
                  </a:ext>
                </a:extLst>
              </a:tr>
              <a:tr h="190500">
                <a:tc vMerge="1">
                  <a:txBody>
                    <a:bodyPr/>
                    <a:lstStyle/>
                    <a:p>
                      <a:endParaRPr lang="en-US"/>
                    </a:p>
                  </a:txBody>
                  <a:tcPr/>
                </a:tc>
                <a:tc>
                  <a:txBody>
                    <a:bodyPr/>
                    <a:lstStyle/>
                    <a:p>
                      <a:pPr algn="l" fontAlgn="b"/>
                      <a:r>
                        <a:rPr lang="pt-BR" sz="1000" u="none" strike="noStrike">
                          <a:effectLst/>
                        </a:rPr>
                        <a:t>Salinas BB</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4816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769</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6100360"/>
                  </a:ext>
                </a:extLst>
              </a:tr>
              <a:tr h="190500">
                <a:tc vMerge="1">
                  <a:txBody>
                    <a:bodyPr/>
                    <a:lstStyle/>
                    <a:p>
                      <a:endParaRPr lang="en-US"/>
                    </a:p>
                  </a:txBody>
                  <a:tcPr/>
                </a:tc>
                <a:tc>
                  <a:txBody>
                    <a:bodyPr/>
                    <a:lstStyle/>
                    <a:p>
                      <a:pPr algn="l" fontAlgn="b"/>
                      <a:r>
                        <a:rPr lang="pt-BR" sz="1000" u="none" strike="noStrike">
                          <a:effectLst/>
                        </a:rPr>
                        <a:t>EU</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4607</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7572769"/>
                  </a:ext>
                </a:extLst>
              </a:tr>
              <a:tr h="190500">
                <a:tc vMerge="1">
                  <a:txBody>
                    <a:bodyPr/>
                    <a:lstStyle/>
                    <a:p>
                      <a:endParaRPr lang="en-US"/>
                    </a:p>
                  </a:txBody>
                  <a:tcPr/>
                </a:tc>
                <a:tc>
                  <a:txBody>
                    <a:bodyPr/>
                    <a:lstStyle/>
                    <a:p>
                      <a:pPr algn="l" fontAlgn="b"/>
                      <a:r>
                        <a:rPr lang="pt-BR" sz="1000" u="none" strike="noStrike">
                          <a:effectLst/>
                        </a:rPr>
                        <a:t>EEMEA</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8626992"/>
                  </a:ext>
                </a:extLst>
              </a:tr>
              <a:tr h="190500">
                <a:tc vMerge="1">
                  <a:txBody>
                    <a:bodyPr/>
                    <a:lstStyle/>
                    <a:p>
                      <a:endParaRPr lang="en-US"/>
                    </a:p>
                  </a:txBody>
                  <a:tcPr/>
                </a:tc>
                <a:tc>
                  <a:txBody>
                    <a:bodyPr/>
                    <a:lstStyle/>
                    <a:p>
                      <a:pPr algn="l" fontAlgn="b"/>
                      <a:r>
                        <a:rPr lang="pt-BR" sz="1000" u="none" strike="noStrike">
                          <a:effectLst/>
                        </a:rPr>
                        <a:t>LA</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1703</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4013598"/>
                  </a:ext>
                </a:extLst>
              </a:tr>
              <a:tr h="190500">
                <a:tc vMerge="1">
                  <a:txBody>
                    <a:bodyPr/>
                    <a:lstStyle/>
                    <a:p>
                      <a:endParaRPr lang="en-US"/>
                    </a:p>
                  </a:txBody>
                  <a:tcPr/>
                </a:tc>
                <a:tc>
                  <a:txBody>
                    <a:bodyPr/>
                    <a:lstStyle/>
                    <a:p>
                      <a:pPr algn="l" fontAlgn="b"/>
                      <a:r>
                        <a:rPr lang="pt-BR" sz="1000" u="none" strike="noStrike">
                          <a:effectLst/>
                        </a:rPr>
                        <a:t>AP - China</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3571</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4965059"/>
                  </a:ext>
                </a:extLst>
              </a:tr>
              <a:tr h="200025">
                <a:tc vMerge="1">
                  <a:txBody>
                    <a:bodyPr/>
                    <a:lstStyle/>
                    <a:p>
                      <a:endParaRPr lang="en-US"/>
                    </a:p>
                  </a:txBody>
                  <a:tcPr/>
                </a:tc>
                <a:tc>
                  <a:txBody>
                    <a:bodyPr/>
                    <a:lstStyle/>
                    <a:p>
                      <a:pPr algn="l" fontAlgn="b"/>
                      <a:r>
                        <a:rPr lang="pt-BR" sz="1000" u="none" strike="noStrike">
                          <a:effectLst/>
                        </a:rPr>
                        <a:t>China</a:t>
                      </a:r>
                      <a:endParaRPr lang="pt-BR"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b"/>
                      <a:r>
                        <a:rPr lang="pt-BR" sz="1100" u="none" strike="noStrike">
                          <a:effectLst/>
                        </a:rPr>
                        <a:t>2005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656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2684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0</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802625"/>
                  </a:ext>
                </a:extLst>
              </a:tr>
            </a:tbl>
          </a:graphicData>
        </a:graphic>
      </p:graphicFrame>
      <p:sp>
        <p:nvSpPr>
          <p:cNvPr id="6" name="Espaço Reservado para Conteúdo 2">
            <a:extLst>
              <a:ext uri="{FF2B5EF4-FFF2-40B4-BE49-F238E27FC236}">
                <a16:creationId xmlns:a16="http://schemas.microsoft.com/office/drawing/2014/main" id="{1996CF64-D150-4414-A32E-124667C4D32C}"/>
              </a:ext>
            </a:extLst>
          </p:cNvPr>
          <p:cNvSpPr txBox="1">
            <a:spLocks/>
          </p:cNvSpPr>
          <p:nvPr/>
        </p:nvSpPr>
        <p:spPr>
          <a:xfrm>
            <a:off x="6161949" y="3554814"/>
            <a:ext cx="5481969" cy="267818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r>
              <a:rPr lang="en-US" dirty="0"/>
              <a:t>Following the instructions on the left we will guarantee:</a:t>
            </a:r>
          </a:p>
          <a:p>
            <a:pPr algn="just"/>
            <a:r>
              <a:rPr lang="en-US" dirty="0"/>
              <a:t>Minimum Delivered Cost: </a:t>
            </a:r>
            <a:r>
              <a:rPr lang="pt-BR" b="1" dirty="0"/>
              <a:t> </a:t>
            </a:r>
            <a:r>
              <a:rPr lang="pt-BR" dirty="0">
                <a:highlight>
                  <a:srgbClr val="FFFF00"/>
                </a:highlight>
              </a:rPr>
              <a:t>R$100.994.403,10 </a:t>
            </a:r>
            <a:endParaRPr lang="en-US" dirty="0">
              <a:highlight>
                <a:srgbClr val="FFFF00"/>
              </a:highlight>
            </a:endParaRPr>
          </a:p>
          <a:p>
            <a:pPr algn="just"/>
            <a:r>
              <a:rPr lang="en-US" dirty="0"/>
              <a:t>All demands are attended</a:t>
            </a:r>
          </a:p>
          <a:p>
            <a:pPr algn="just"/>
            <a:r>
              <a:rPr lang="en-US" dirty="0"/>
              <a:t>No supplier is working above their maximum capacity</a:t>
            </a:r>
          </a:p>
          <a:p>
            <a:pPr algn="just"/>
            <a:r>
              <a:rPr lang="en-US" dirty="0"/>
              <a:t>All Taxes/Duties are being considered on the calculations</a:t>
            </a:r>
          </a:p>
        </p:txBody>
      </p:sp>
    </p:spTree>
    <p:extLst>
      <p:ext uri="{BB962C8B-B14F-4D97-AF65-F5344CB8AC3E}">
        <p14:creationId xmlns:p14="http://schemas.microsoft.com/office/powerpoint/2010/main" val="38800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CE8BE-793D-405C-A77A-F42F8367CB78}"/>
              </a:ext>
            </a:extLst>
          </p:cNvPr>
          <p:cNvSpPr>
            <a:spLocks noGrp="1"/>
          </p:cNvSpPr>
          <p:nvPr>
            <p:ph type="title"/>
          </p:nvPr>
        </p:nvSpPr>
        <p:spPr/>
        <p:txBody>
          <a:bodyPr/>
          <a:lstStyle/>
          <a:p>
            <a:r>
              <a:rPr lang="en-US"/>
              <a:t>Additional Information</a:t>
            </a:r>
          </a:p>
        </p:txBody>
      </p:sp>
      <p:sp>
        <p:nvSpPr>
          <p:cNvPr id="3" name="Espaço Reservado para Conteúdo 2">
            <a:extLst>
              <a:ext uri="{FF2B5EF4-FFF2-40B4-BE49-F238E27FC236}">
                <a16:creationId xmlns:a16="http://schemas.microsoft.com/office/drawing/2014/main" id="{C1760FF5-BF3F-43A9-B504-711C7AC059E9}"/>
              </a:ext>
            </a:extLst>
          </p:cNvPr>
          <p:cNvSpPr>
            <a:spLocks noGrp="1"/>
          </p:cNvSpPr>
          <p:nvPr>
            <p:ph idx="1"/>
          </p:nvPr>
        </p:nvSpPr>
        <p:spPr/>
        <p:txBody>
          <a:bodyPr/>
          <a:lstStyle/>
          <a:p>
            <a:r>
              <a:rPr lang="en-US" dirty="0"/>
              <a:t>Link to the </a:t>
            </a:r>
            <a:r>
              <a:rPr lang="en-US" dirty="0" err="1"/>
              <a:t>Github</a:t>
            </a:r>
            <a:r>
              <a:rPr lang="en-US" dirty="0"/>
              <a:t> with all the materials used on the experiment:</a:t>
            </a:r>
          </a:p>
          <a:p>
            <a:pPr lvl="1"/>
            <a:r>
              <a:rPr lang="en-US" dirty="0">
                <a:hlinkClick r:id="rId2"/>
              </a:rPr>
              <a:t>https://github.com/guilhermemarson/delivery_cost_optimization</a:t>
            </a:r>
            <a:endParaRPr lang="en-US" dirty="0"/>
          </a:p>
          <a:p>
            <a:r>
              <a:rPr lang="en-US" dirty="0"/>
              <a:t>Excel Spreadsheet with the optimization solution:</a:t>
            </a:r>
          </a:p>
          <a:p>
            <a:pPr lvl="1"/>
            <a:r>
              <a:rPr lang="en-US" dirty="0"/>
              <a:t>Folder: </a:t>
            </a:r>
            <a:r>
              <a:rPr lang="pt-BR" sz="1200" dirty="0">
                <a:hlinkClick r:id="rId3"/>
              </a:rPr>
              <a:t>https://github.com/guilhermemarson/delivery_cost_optimization/tree/master/data/raw</a:t>
            </a:r>
            <a:endParaRPr lang="pt-BR" sz="1200" dirty="0"/>
          </a:p>
          <a:p>
            <a:pPr lvl="1"/>
            <a:r>
              <a:rPr lang="pt-BR" dirty="0" err="1"/>
              <a:t>Filename</a:t>
            </a:r>
            <a:r>
              <a:rPr lang="pt-BR" dirty="0"/>
              <a:t>: </a:t>
            </a:r>
            <a:r>
              <a:rPr lang="en-US" dirty="0"/>
              <a:t>Case Study for DS Interviews.xlsx</a:t>
            </a:r>
          </a:p>
          <a:p>
            <a:r>
              <a:rPr lang="en-US" dirty="0"/>
              <a:t>Python approach with decimal numbers that didn´t convert*:</a:t>
            </a:r>
          </a:p>
          <a:p>
            <a:pPr lvl="1"/>
            <a:r>
              <a:rPr lang="pt-BR" sz="1100" dirty="0">
                <a:hlinkClick r:id="rId4"/>
              </a:rPr>
              <a:t>https://github.com/guilhermemarson/delivery_cost_optimization/blob/master/notebooks/scipy_optimization.ipynb</a:t>
            </a:r>
            <a:endParaRPr lang="pt-BR" sz="1100" dirty="0"/>
          </a:p>
          <a:p>
            <a:pPr lvl="1"/>
            <a:r>
              <a:rPr lang="pt-BR" sz="1100" dirty="0"/>
              <a:t>*</a:t>
            </a:r>
            <a:r>
              <a:rPr lang="pt-BR" sz="1100" dirty="0" err="1"/>
              <a:t>Python’s</a:t>
            </a:r>
            <a:r>
              <a:rPr lang="pt-BR" sz="1100" dirty="0"/>
              <a:t> </a:t>
            </a:r>
            <a:r>
              <a:rPr lang="pt-BR" sz="1100" dirty="0" err="1"/>
              <a:t>scipy</a:t>
            </a:r>
            <a:r>
              <a:rPr lang="pt-BR" sz="1100" dirty="0"/>
              <a:t> </a:t>
            </a:r>
            <a:r>
              <a:rPr lang="pt-BR" sz="1100" dirty="0" err="1"/>
              <a:t>library</a:t>
            </a:r>
            <a:r>
              <a:rPr lang="pt-BR" sz="1100" dirty="0"/>
              <a:t> does </a:t>
            </a:r>
            <a:r>
              <a:rPr lang="pt-BR" sz="1100" dirty="0" err="1"/>
              <a:t>not</a:t>
            </a:r>
            <a:r>
              <a:rPr lang="pt-BR" sz="1100" dirty="0"/>
              <a:t> </a:t>
            </a:r>
            <a:r>
              <a:rPr lang="pt-BR" sz="1100" dirty="0" err="1"/>
              <a:t>support</a:t>
            </a:r>
            <a:r>
              <a:rPr lang="pt-BR" sz="1100" dirty="0"/>
              <a:t> linear </a:t>
            </a:r>
            <a:r>
              <a:rPr lang="pt-BR" sz="1100" dirty="0" err="1"/>
              <a:t>optimization</a:t>
            </a:r>
            <a:r>
              <a:rPr lang="pt-BR" sz="1100" dirty="0"/>
              <a:t> </a:t>
            </a:r>
            <a:r>
              <a:rPr lang="pt-BR" sz="1100" dirty="0" err="1"/>
              <a:t>with</a:t>
            </a:r>
            <a:r>
              <a:rPr lang="pt-BR" sz="1100" dirty="0"/>
              <a:t> </a:t>
            </a:r>
            <a:r>
              <a:rPr lang="pt-BR" sz="1100" dirty="0" err="1"/>
              <a:t>only</a:t>
            </a:r>
            <a:r>
              <a:rPr lang="pt-BR" sz="1100" dirty="0"/>
              <a:t> </a:t>
            </a:r>
            <a:r>
              <a:rPr lang="pt-BR" sz="1100" dirty="0" err="1"/>
              <a:t>absolute</a:t>
            </a:r>
            <a:r>
              <a:rPr lang="pt-BR" sz="1100" dirty="0"/>
              <a:t> </a:t>
            </a:r>
            <a:r>
              <a:rPr lang="pt-BR" sz="1100" dirty="0" err="1"/>
              <a:t>numbers</a:t>
            </a:r>
            <a:r>
              <a:rPr lang="pt-BR" sz="1100" dirty="0"/>
              <a:t>.</a:t>
            </a:r>
            <a:endParaRPr lang="en-US" sz="1100" dirty="0"/>
          </a:p>
        </p:txBody>
      </p:sp>
    </p:spTree>
    <p:extLst>
      <p:ext uri="{BB962C8B-B14F-4D97-AF65-F5344CB8AC3E}">
        <p14:creationId xmlns:p14="http://schemas.microsoft.com/office/powerpoint/2010/main" val="582501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Íon - Sala da Diretoria">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Íon - Sala da Diretoria">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 Sala da Diretoria">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208</TotalTime>
  <Words>702</Words>
  <Application>Microsoft Office PowerPoint</Application>
  <PresentationFormat>Widescreen</PresentationFormat>
  <Paragraphs>110</Paragraphs>
  <Slides>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Arial</vt:lpstr>
      <vt:lpstr>Calibri</vt:lpstr>
      <vt:lpstr>Calibri Light</vt:lpstr>
      <vt:lpstr>Century Gothic</vt:lpstr>
      <vt:lpstr>Wingdings</vt:lpstr>
      <vt:lpstr>Wingdings 3</vt:lpstr>
      <vt:lpstr>Íon - Sala da Diretoria</vt:lpstr>
      <vt:lpstr>Cost Supply Network Optimization</vt:lpstr>
      <vt:lpstr>Problem Definition</vt:lpstr>
      <vt:lpstr>Function to be Optimized (Minimized)</vt:lpstr>
      <vt:lpstr>Base Cost</vt:lpstr>
      <vt:lpstr>Freight Cost</vt:lpstr>
      <vt:lpstr>Taxes/Duties</vt:lpstr>
      <vt:lpstr>Constraints</vt:lpstr>
      <vt:lpstr>Results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Supply Network Optimization</dc:title>
  <dc:creator>Guilherme</dc:creator>
  <cp:lastModifiedBy>Guilherme</cp:lastModifiedBy>
  <cp:revision>9</cp:revision>
  <dcterms:created xsi:type="dcterms:W3CDTF">2019-06-07T16:14:58Z</dcterms:created>
  <dcterms:modified xsi:type="dcterms:W3CDTF">2019-06-07T19:43:52Z</dcterms:modified>
</cp:coreProperties>
</file>