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75" r:id="rId2"/>
    <p:sldId id="257" r:id="rId3"/>
    <p:sldId id="269" r:id="rId4"/>
    <p:sldId id="270" r:id="rId5"/>
    <p:sldId id="281" r:id="rId6"/>
    <p:sldId id="271" r:id="rId7"/>
    <p:sldId id="272" r:id="rId8"/>
    <p:sldId id="280" r:id="rId9"/>
    <p:sldId id="278" r:id="rId10"/>
    <p:sldId id="273" r:id="rId11"/>
    <p:sldId id="274" r:id="rId12"/>
    <p:sldId id="282"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27" autoAdjust="0"/>
    <p:restoredTop sz="94637"/>
  </p:normalViewPr>
  <p:slideViewPr>
    <p:cSldViewPr snapToGrid="0">
      <p:cViewPr varScale="1">
        <p:scale>
          <a:sx n="142" d="100"/>
          <a:sy n="142" d="100"/>
        </p:scale>
        <p:origin x="33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332981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64ed934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64ed934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148025578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30165718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3554330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extLst>
      <p:ext uri="{BB962C8B-B14F-4D97-AF65-F5344CB8AC3E}">
        <p14:creationId xmlns:p14="http://schemas.microsoft.com/office/powerpoint/2010/main" val="172003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9918443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124117157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2/7/2020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9626235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381508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9584098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42340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2/7/2020</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21438026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2/7/2020</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587180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2/7/2020</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marL="0" lvl="0" indent="0" algn="r" rtl="0">
              <a:spcBef>
                <a:spcPts val="0"/>
              </a:spcBef>
              <a:spcAft>
                <a:spcPts val="0"/>
              </a:spcAft>
              <a:buNone/>
            </a:pPr>
            <a:fld id="{00000000-1234-1234-1234-123412341234}" type="slidenum">
              <a:rPr lang="it" smtClean="0"/>
              <a:t>‹#›</a:t>
            </a:fld>
            <a:endParaRPr lang="it"/>
          </a:p>
        </p:txBody>
      </p:sp>
    </p:spTree>
    <p:extLst>
      <p:ext uri="{BB962C8B-B14F-4D97-AF65-F5344CB8AC3E}">
        <p14:creationId xmlns:p14="http://schemas.microsoft.com/office/powerpoint/2010/main" val="3880621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309127"/>
            <a:ext cx="6743700" cy="1234440"/>
          </a:xfrm>
        </p:spPr>
        <p:txBody>
          <a:bodyPr/>
          <a:lstStyle/>
          <a:p>
            <a:r>
              <a:rPr lang="en-US" b="1" dirty="0"/>
              <a:t>Battleships</a:t>
            </a:r>
          </a:p>
        </p:txBody>
      </p:sp>
      <p:pic>
        <p:nvPicPr>
          <p:cNvPr id="1026" name="Picture 2" descr="mage result for battleships&quot;"/>
          <p:cNvPicPr>
            <a:picLocks noChangeAspect="1" noChangeArrowheads="1"/>
          </p:cNvPicPr>
          <p:nvPr/>
        </p:nvPicPr>
        <p:blipFill rotWithShape="1">
          <a:blip r:embed="rId2">
            <a:extLst>
              <a:ext uri="{28A0092B-C50C-407E-A947-70E740481C1C}">
                <a14:useLocalDpi xmlns:a14="http://schemas.microsoft.com/office/drawing/2010/main" val="0"/>
              </a:ext>
            </a:extLst>
          </a:blip>
          <a:srcRect t="8914" b="9130"/>
          <a:stretch/>
        </p:blipFill>
        <p:spPr bwMode="auto">
          <a:xfrm>
            <a:off x="1944756" y="1690074"/>
            <a:ext cx="5254487" cy="322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3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1"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314439"/>
            <a:ext cx="2514600" cy="819521"/>
          </a:xfrm>
        </p:spPr>
        <p:txBody>
          <a:bodyPr/>
          <a:lstStyle/>
          <a:p>
            <a:r>
              <a:rPr lang="en-GB" sz="1800" dirty="0">
                <a:solidFill>
                  <a:schemeClr val="tx1"/>
                </a:solidFill>
              </a:rPr>
              <a:t>extensions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632510" y="724199"/>
            <a:ext cx="3837000" cy="3695100"/>
          </a:xfrm>
        </p:spPr>
        <p:txBody>
          <a:bodyPr/>
          <a:lstStyle/>
          <a:p>
            <a:pPr lvl="0" indent="0">
              <a:spcBef>
                <a:spcPts val="1600"/>
              </a:spcBef>
              <a:buNone/>
            </a:pPr>
            <a:r>
              <a:rPr lang="en-GB" sz="1400" dirty="0">
                <a:solidFill>
                  <a:schemeClr val="tx1"/>
                </a:solidFill>
              </a:rPr>
              <a:t>(Single player mode / play against AI) – This can be done using several IF statements. The ships would be placed by linking the 4x4 grid to separate variables (or list) and using the random function to choose a point in the grid to place a part of a ship, the random function would then be used to choose what direction to extend the ship.  After placing the ships, the random function would be used for the AI to guess the player’s ships. Every time the random function is used, whether for placing ships or guessing them, it would first check whether the grid space / variable is taken / guessed already. All the variables for the grid spaces would be false by default and turned true after choosing a spot with the random function.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4" y="1631801"/>
            <a:ext cx="3439496" cy="3013858"/>
          </a:xfrm>
          <a:prstGeom prst="rect">
            <a:avLst/>
          </a:prstGeom>
        </p:spPr>
      </p:pic>
    </p:spTree>
    <p:extLst>
      <p:ext uri="{BB962C8B-B14F-4D97-AF65-F5344CB8AC3E}">
        <p14:creationId xmlns:p14="http://schemas.microsoft.com/office/powerpoint/2010/main" val="46696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0"/>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308114"/>
            <a:ext cx="2514600" cy="788347"/>
          </a:xfrm>
        </p:spPr>
        <p:txBody>
          <a:bodyPr/>
          <a:lstStyle/>
          <a:p>
            <a:r>
              <a:rPr lang="en-GB" sz="1800" dirty="0">
                <a:solidFill>
                  <a:schemeClr val="tx1"/>
                </a:solidFill>
              </a:rPr>
              <a:t>extensions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769588" y="888401"/>
            <a:ext cx="3837000" cy="3695100"/>
          </a:xfrm>
        </p:spPr>
        <p:txBody>
          <a:bodyPr/>
          <a:lstStyle/>
          <a:p>
            <a:pPr indent="0">
              <a:spcBef>
                <a:spcPts val="1600"/>
              </a:spcBef>
              <a:buNone/>
            </a:pPr>
            <a:r>
              <a:rPr lang="en-GB" sz="1400" dirty="0">
                <a:solidFill>
                  <a:schemeClr val="tx1"/>
                </a:solidFill>
              </a:rPr>
              <a:t>Difficulty – A difficulty setting in the start menu would set how many ships are placed on the grid and how many have to be sunk to win the game. The lengths of the ships placed would be pre-set so the AI would place the same length ships as the player.</a:t>
            </a:r>
          </a:p>
          <a:p>
            <a:pPr lvl="0" indent="0">
              <a:spcBef>
                <a:spcPts val="1600"/>
              </a:spcBef>
              <a:buNone/>
            </a:pPr>
            <a:r>
              <a:rPr lang="en-GB" sz="1400" dirty="0">
                <a:solidFill>
                  <a:schemeClr val="tx1"/>
                </a:solidFill>
              </a:rPr>
              <a:t>Online / LAN – It’s possible to add a LAN option to the game so that you can play against someone on 2 different computers which would take away the need to turn around when the opponent is placing their ships at the start of the games.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85" y="1585688"/>
            <a:ext cx="3529969" cy="2997813"/>
          </a:xfrm>
          <a:prstGeom prst="rect">
            <a:avLst/>
          </a:prstGeom>
        </p:spPr>
      </p:pic>
    </p:spTree>
    <p:extLst>
      <p:ext uri="{BB962C8B-B14F-4D97-AF65-F5344CB8AC3E}">
        <p14:creationId xmlns:p14="http://schemas.microsoft.com/office/powerpoint/2010/main" val="302949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35794" y="353572"/>
            <a:ext cx="2514600" cy="534315"/>
          </a:xfrm>
        </p:spPr>
        <p:txBody>
          <a:bodyPr/>
          <a:lstStyle/>
          <a:p>
            <a:r>
              <a:rPr lang="en-GB" sz="1800" dirty="0" err="1"/>
              <a:t>ToP</a:t>
            </a:r>
            <a:r>
              <a:rPr lang="en-GB" sz="1800" dirty="0"/>
              <a:t> Down</a:t>
            </a:r>
          </a:p>
        </p:txBody>
      </p:sp>
      <p:pic>
        <p:nvPicPr>
          <p:cNvPr id="4" name="Picture 3" descr="A screenshot of a cell phone&#10;&#10;Description automatically generated">
            <a:extLst>
              <a:ext uri="{FF2B5EF4-FFF2-40B4-BE49-F238E27FC236}">
                <a16:creationId xmlns:a16="http://schemas.microsoft.com/office/drawing/2014/main" id="{98A0C0B1-7743-4DF1-9D35-151275C2C621}"/>
              </a:ext>
            </a:extLst>
          </p:cNvPr>
          <p:cNvPicPr>
            <a:picLocks noChangeAspect="1"/>
          </p:cNvPicPr>
          <p:nvPr/>
        </p:nvPicPr>
        <p:blipFill>
          <a:blip r:embed="rId2"/>
          <a:stretch>
            <a:fillRect/>
          </a:stretch>
        </p:blipFill>
        <p:spPr>
          <a:xfrm>
            <a:off x="1699729" y="1137987"/>
            <a:ext cx="5386730" cy="3651941"/>
          </a:xfrm>
          <a:prstGeom prst="rect">
            <a:avLst/>
          </a:prstGeom>
        </p:spPr>
      </p:pic>
    </p:spTree>
    <p:extLst>
      <p:ext uri="{BB962C8B-B14F-4D97-AF65-F5344CB8AC3E}">
        <p14:creationId xmlns:p14="http://schemas.microsoft.com/office/powerpoint/2010/main" val="310240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dirty="0">
                <a:latin typeface="Impact"/>
                <a:ea typeface="Impact"/>
                <a:cs typeface="Impact"/>
                <a:sym typeface="Impact"/>
              </a:rPr>
              <a:t>How it looks:</a:t>
            </a:r>
            <a:endParaRPr dirty="0">
              <a:latin typeface="Impact"/>
              <a:ea typeface="Impact"/>
              <a:cs typeface="Impact"/>
              <a:sym typeface="Impact"/>
            </a:endParaRPr>
          </a:p>
        </p:txBody>
      </p:sp>
      <p:sp>
        <p:nvSpPr>
          <p:cNvPr id="61" name="Google Shape;61;p1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1800" dirty="0"/>
              <a:t>The GUI for the game will show the two players grids and the list of rules.</a:t>
            </a:r>
            <a:endParaRPr sz="1800" dirty="0"/>
          </a:p>
        </p:txBody>
      </p:sp>
      <p:pic>
        <p:nvPicPr>
          <p:cNvPr id="4" name="Picture 3" descr="A screenshot of a cell phone&#10;&#10;Description automatically generated">
            <a:extLst>
              <a:ext uri="{FF2B5EF4-FFF2-40B4-BE49-F238E27FC236}">
                <a16:creationId xmlns:a16="http://schemas.microsoft.com/office/drawing/2014/main" id="{FDF0BD0C-5072-40BC-8EBB-607008BC9462}"/>
              </a:ext>
            </a:extLst>
          </p:cNvPr>
          <p:cNvPicPr>
            <a:picLocks noChangeAspect="1"/>
          </p:cNvPicPr>
          <p:nvPr/>
        </p:nvPicPr>
        <p:blipFill>
          <a:blip r:embed="rId3"/>
          <a:stretch>
            <a:fillRect/>
          </a:stretch>
        </p:blipFill>
        <p:spPr>
          <a:xfrm>
            <a:off x="4572000" y="548640"/>
            <a:ext cx="4402250" cy="3756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0"/>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55677" y="328056"/>
            <a:ext cx="2514600" cy="539869"/>
          </a:xfrm>
        </p:spPr>
        <p:txBody>
          <a:bodyPr/>
          <a:lstStyle/>
          <a:p>
            <a:r>
              <a:rPr lang="en-GB" sz="1800" dirty="0"/>
              <a:t>Game rules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791980" y="762821"/>
            <a:ext cx="3837000" cy="3802687"/>
          </a:xfrm>
        </p:spPr>
        <p:txBody>
          <a:bodyPr/>
          <a:lstStyle/>
          <a:p>
            <a:pPr marL="0" lvl="0" indent="0">
              <a:buClrTx/>
              <a:buSzTx/>
              <a:buNone/>
            </a:pPr>
            <a:r>
              <a:rPr lang="en-US" sz="1400" dirty="0">
                <a:solidFill>
                  <a:schemeClr val="tx1"/>
                </a:solidFill>
              </a:rPr>
              <a:t>The objective of Battleships is to sink all of the opponent’s ships before they sink yours.</a:t>
            </a:r>
          </a:p>
          <a:p>
            <a:pPr marL="0" lvl="0" indent="0">
              <a:buClrTx/>
              <a:buSzTx/>
              <a:buNone/>
            </a:pPr>
            <a:endParaRPr lang="en-US" sz="1400" dirty="0">
              <a:solidFill>
                <a:schemeClr val="tx1"/>
              </a:solidFill>
            </a:endParaRPr>
          </a:p>
          <a:p>
            <a:pPr marL="0" lvl="0" indent="0">
              <a:buClrTx/>
              <a:buSzTx/>
              <a:buNone/>
            </a:pPr>
            <a:r>
              <a:rPr lang="en-US" sz="1400" dirty="0">
                <a:solidFill>
                  <a:schemeClr val="tx1"/>
                </a:solidFill>
              </a:rPr>
              <a:t>Players start by placing their ships on their board. Because the game is not played over LAN and played on one computer, players should turn around when the other player places their ships.</a:t>
            </a:r>
          </a:p>
          <a:p>
            <a:pPr marL="0" lvl="0" indent="0">
              <a:buClrTx/>
              <a:buSzTx/>
              <a:buNone/>
            </a:pPr>
            <a:endParaRPr lang="en-US" sz="1400" dirty="0">
              <a:solidFill>
                <a:schemeClr val="tx1"/>
              </a:solidFill>
            </a:endParaRPr>
          </a:p>
          <a:p>
            <a:pPr marL="0" lvl="0" indent="0">
              <a:buClrTx/>
              <a:buSzTx/>
              <a:buNone/>
            </a:pPr>
            <a:r>
              <a:rPr lang="en-US" sz="1400" dirty="0">
                <a:solidFill>
                  <a:schemeClr val="tx1"/>
                </a:solidFill>
              </a:rPr>
              <a:t>Once the ships have been placed, players take turns guessing where the opponent’s ships are. If they guess correctly, part of the ship is exposed and they get an extra turn. </a:t>
            </a:r>
          </a:p>
          <a:p>
            <a:pPr marL="0" lvl="0" indent="0">
              <a:buClrTx/>
              <a:buSzTx/>
              <a:buNone/>
            </a:pPr>
            <a:endParaRPr lang="en-US" sz="1400" dirty="0">
              <a:solidFill>
                <a:schemeClr val="tx1"/>
              </a:solidFill>
            </a:endParaRPr>
          </a:p>
          <a:p>
            <a:pPr marL="0" lvl="0" indent="0">
              <a:buClrTx/>
              <a:buSzTx/>
              <a:buNone/>
            </a:pPr>
            <a:r>
              <a:rPr lang="en-US" sz="1400" dirty="0">
                <a:solidFill>
                  <a:schemeClr val="tx1"/>
                </a:solidFill>
              </a:rPr>
              <a:t>When all parts of a ship is found, the ship is sunk and the player who sunk it gets a point. The first player to reach the chosen score, wins the game.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95" y="1092167"/>
            <a:ext cx="2484782" cy="3813542"/>
          </a:xfrm>
          <a:prstGeom prst="rect">
            <a:avLst/>
          </a:prstGeom>
        </p:spPr>
      </p:pic>
    </p:spTree>
    <p:extLst>
      <p:ext uri="{BB962C8B-B14F-4D97-AF65-F5344CB8AC3E}">
        <p14:creationId xmlns:p14="http://schemas.microsoft.com/office/powerpoint/2010/main" val="39902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55677" y="337930"/>
            <a:ext cx="2514600" cy="847982"/>
          </a:xfrm>
        </p:spPr>
        <p:txBody>
          <a:bodyPr/>
          <a:lstStyle/>
          <a:p>
            <a:r>
              <a:rPr lang="en-GB" sz="1800" dirty="0"/>
              <a:t>Implementing the game rules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3825954" y="145680"/>
            <a:ext cx="2212882" cy="4852137"/>
          </a:xfrm>
        </p:spPr>
        <p:txBody>
          <a:bodyPr/>
          <a:lstStyle/>
          <a:p>
            <a:pPr lvl="0" indent="0">
              <a:spcBef>
                <a:spcPts val="1600"/>
              </a:spcBef>
              <a:buNone/>
            </a:pPr>
            <a:r>
              <a:rPr lang="en-GB" sz="1400" dirty="0"/>
              <a:t>Positions on the grid are chosen by typing a coordinate in a text box followed by selecting the “enter” button below it. </a:t>
            </a:r>
          </a:p>
          <a:p>
            <a:pPr lvl="0" indent="0">
              <a:spcBef>
                <a:spcPts val="1600"/>
              </a:spcBef>
              <a:buNone/>
            </a:pPr>
            <a:r>
              <a:rPr lang="en-GB" sz="1400" dirty="0"/>
              <a:t>For example, entering “A1” would select the top-left position of the grid.</a:t>
            </a:r>
          </a:p>
          <a:p>
            <a:pPr lvl="0" indent="0">
              <a:spcBef>
                <a:spcPts val="1600"/>
              </a:spcBef>
              <a:buNone/>
            </a:pPr>
            <a:r>
              <a:rPr lang="en-GB" sz="1400" dirty="0"/>
              <a:t>Once a player has won, a message will be displayed on the top-right side of the screen letting them know they have won. No further moves are able to be made at this point.</a:t>
            </a:r>
          </a:p>
          <a:p>
            <a:pPr lvl="0" indent="0">
              <a:spcBef>
                <a:spcPts val="1600"/>
              </a:spcBef>
              <a:buNone/>
            </a:pPr>
            <a:endParaRPr lang="en-GB"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12" y="1603213"/>
            <a:ext cx="3668123" cy="312298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548" y="1388189"/>
            <a:ext cx="2799739" cy="2367117"/>
          </a:xfrm>
          <a:prstGeom prst="rect">
            <a:avLst/>
          </a:prstGeom>
        </p:spPr>
      </p:pic>
    </p:spTree>
    <p:extLst>
      <p:ext uri="{BB962C8B-B14F-4D97-AF65-F5344CB8AC3E}">
        <p14:creationId xmlns:p14="http://schemas.microsoft.com/office/powerpoint/2010/main" val="55017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0"/>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300209"/>
            <a:ext cx="2514600" cy="501398"/>
          </a:xfrm>
        </p:spPr>
        <p:txBody>
          <a:bodyPr/>
          <a:lstStyle/>
          <a:p>
            <a:r>
              <a:rPr lang="en-GB" sz="1800"/>
              <a:t>Illegal moves</a:t>
            </a:r>
            <a:endParaRPr lang="en-GB" sz="1800" dirty="0"/>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632510" y="1133759"/>
            <a:ext cx="3837000" cy="2577437"/>
          </a:xfrm>
        </p:spPr>
        <p:txBody>
          <a:bodyPr/>
          <a:lstStyle/>
          <a:p>
            <a:pPr lvl="0" indent="0">
              <a:spcBef>
                <a:spcPts val="1600"/>
              </a:spcBef>
              <a:buNone/>
            </a:pPr>
            <a:r>
              <a:rPr lang="en-GB" sz="1400" dirty="0">
                <a:solidFill>
                  <a:schemeClr val="tx1"/>
                </a:solidFill>
              </a:rPr>
              <a:t>Error messages are displayed on the top-right side of the GUI if the user makes as invalid move, such as a coordinate not on the grid, an already existing point, or an input with incorrect syntax, a message will be displayed letting the player know that the player has inserted a value that is incorrect.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50" y="1399880"/>
            <a:ext cx="3699040" cy="3145347"/>
          </a:xfrm>
          <a:prstGeom prst="rect">
            <a:avLst/>
          </a:prstGeom>
        </p:spPr>
      </p:pic>
    </p:spTree>
    <p:extLst>
      <p:ext uri="{BB962C8B-B14F-4D97-AF65-F5344CB8AC3E}">
        <p14:creationId xmlns:p14="http://schemas.microsoft.com/office/powerpoint/2010/main" val="188192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489259"/>
            <a:ext cx="2514600" cy="798286"/>
          </a:xfrm>
        </p:spPr>
        <p:txBody>
          <a:bodyPr/>
          <a:lstStyle/>
          <a:p>
            <a:r>
              <a:rPr lang="en-GB" sz="1800" dirty="0"/>
              <a:t>Meeting the user needs</a:t>
            </a:r>
          </a:p>
        </p:txBody>
      </p:sp>
      <p:sp>
        <p:nvSpPr>
          <p:cNvPr id="10" name="Text Placeholder 3">
            <a:extLst>
              <a:ext uri="{FF2B5EF4-FFF2-40B4-BE49-F238E27FC236}">
                <a16:creationId xmlns:a16="http://schemas.microsoft.com/office/drawing/2014/main" id="{8654450E-5F5D-476B-9A3C-0B4E4DC25181}"/>
              </a:ext>
            </a:extLst>
          </p:cNvPr>
          <p:cNvSpPr>
            <a:spLocks noGrp="1"/>
          </p:cNvSpPr>
          <p:nvPr>
            <p:ph type="body" idx="2"/>
          </p:nvPr>
        </p:nvSpPr>
        <p:spPr>
          <a:xfrm>
            <a:off x="4487560" y="370628"/>
            <a:ext cx="3837000" cy="4187537"/>
          </a:xfrm>
        </p:spPr>
        <p:txBody>
          <a:bodyPr/>
          <a:lstStyle/>
          <a:p>
            <a:pPr indent="0">
              <a:spcBef>
                <a:spcPts val="1600"/>
              </a:spcBef>
              <a:buNone/>
            </a:pPr>
            <a:r>
              <a:rPr lang="en-GB" sz="1400" dirty="0">
                <a:solidFill>
                  <a:schemeClr val="tx1"/>
                </a:solidFill>
              </a:rPr>
              <a:t>The user interface is simple to use. Instead of cramming in too much into the game screen, it’s just split into 4 parts. </a:t>
            </a:r>
          </a:p>
          <a:p>
            <a:pPr indent="0">
              <a:spcBef>
                <a:spcPts val="1600"/>
              </a:spcBef>
              <a:buNone/>
            </a:pPr>
            <a:r>
              <a:rPr lang="en-GB" sz="1400" dirty="0">
                <a:solidFill>
                  <a:schemeClr val="tx1"/>
                </a:solidFill>
              </a:rPr>
              <a:t>The 2 grids standing out the most as these will be what the users interact with.</a:t>
            </a:r>
          </a:p>
          <a:p>
            <a:pPr indent="0">
              <a:spcBef>
                <a:spcPts val="1600"/>
              </a:spcBef>
              <a:buNone/>
            </a:pPr>
            <a:r>
              <a:rPr lang="en-GB" sz="1400" dirty="0">
                <a:solidFill>
                  <a:schemeClr val="tx1"/>
                </a:solidFill>
              </a:rPr>
              <a:t>The rules part of the screen stands out the least as users will only generally only look at it once at the start of the game.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21" y="1677411"/>
            <a:ext cx="3378336" cy="2960267"/>
          </a:xfrm>
          <a:prstGeom prst="rect">
            <a:avLst/>
          </a:prstGeom>
        </p:spPr>
      </p:pic>
    </p:spTree>
    <p:extLst>
      <p:ext uri="{BB962C8B-B14F-4D97-AF65-F5344CB8AC3E}">
        <p14:creationId xmlns:p14="http://schemas.microsoft.com/office/powerpoint/2010/main" val="188969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CBDF40-7616-4CB2-BB6A-ADD9BDC7ABE0}"/>
              </a:ext>
            </a:extLst>
          </p:cNvPr>
          <p:cNvSpPr/>
          <p:nvPr/>
        </p:nvSpPr>
        <p:spPr>
          <a:xfrm>
            <a:off x="3045602" y="1502028"/>
            <a:ext cx="3049200" cy="3641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5" name="Rectangle 4"/>
          <p:cNvSpPr/>
          <p:nvPr/>
        </p:nvSpPr>
        <p:spPr>
          <a:xfrm>
            <a:off x="-1" y="0"/>
            <a:ext cx="9143999" cy="149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35794" y="353572"/>
            <a:ext cx="2514600" cy="534315"/>
          </a:xfrm>
        </p:spPr>
        <p:txBody>
          <a:bodyPr/>
          <a:lstStyle/>
          <a:p>
            <a:r>
              <a:rPr lang="en-GB" sz="1800" dirty="0"/>
              <a:t>GAME SCREENS</a:t>
            </a:r>
          </a:p>
        </p:txBody>
      </p:sp>
      <p:sp>
        <p:nvSpPr>
          <p:cNvPr id="3" name="Rectangle 2">
            <a:extLst>
              <a:ext uri="{FF2B5EF4-FFF2-40B4-BE49-F238E27FC236}">
                <a16:creationId xmlns:a16="http://schemas.microsoft.com/office/drawing/2014/main" id="{80D179DD-C8E1-4A29-96BD-4CA082979971}"/>
              </a:ext>
            </a:extLst>
          </p:cNvPr>
          <p:cNvSpPr/>
          <p:nvPr/>
        </p:nvSpPr>
        <p:spPr>
          <a:xfrm>
            <a:off x="0" y="1502028"/>
            <a:ext cx="3049200" cy="36414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9" name="Title 1">
            <a:extLst>
              <a:ext uri="{FF2B5EF4-FFF2-40B4-BE49-F238E27FC236}">
                <a16:creationId xmlns:a16="http://schemas.microsoft.com/office/drawing/2014/main" id="{EB79E1BC-E6B6-4C13-AF16-E7D9E7A8F9BA}"/>
              </a:ext>
            </a:extLst>
          </p:cNvPr>
          <p:cNvSpPr txBox="1">
            <a:spLocks/>
          </p:cNvSpPr>
          <p:nvPr/>
        </p:nvSpPr>
        <p:spPr bwMode="black">
          <a:xfrm>
            <a:off x="267300" y="1683712"/>
            <a:ext cx="2514600" cy="655319"/>
          </a:xfrm>
          <a:prstGeom prst="rect">
            <a:avLst/>
          </a:prstGeom>
          <a:solidFill>
            <a:srgbClr val="FFFFFF"/>
          </a:solidFill>
          <a:ln w="31750" cap="sq">
            <a:solidFill>
              <a:srgbClr val="404040"/>
            </a:solidFill>
            <a:miter lim="800000"/>
          </a:ln>
        </p:spPr>
        <p:txBody>
          <a:bodyPr spcFirstLastPara="1" vert="horz" wrap="square" lIns="91425" tIns="91425" rIns="91425" bIns="91425" rtlCol="0" anchor="b" anchorCtr="0">
            <a:noAutofit/>
          </a:bodyPr>
          <a:lstStyle>
            <a:lvl1pPr lvl="0" algn="ctr" defTabSz="685800" rtl="0" eaLnBrk="1" latinLnBrk="0" hangingPunct="1">
              <a:lnSpc>
                <a:spcPct val="90000"/>
              </a:lnSpc>
              <a:spcBef>
                <a:spcPts val="0"/>
              </a:spcBef>
              <a:spcAft>
                <a:spcPts val="0"/>
              </a:spcAft>
              <a:buSzPts val="4200"/>
              <a:buNone/>
              <a:defRPr sz="4200" kern="1200" cap="all" spc="150" baseline="0">
                <a:solidFill>
                  <a:srgbClr val="262626"/>
                </a:solidFill>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sz="1800" dirty="0"/>
              <a:t>Start screen / settings</a:t>
            </a:r>
          </a:p>
        </p:txBody>
      </p:sp>
      <p:sp>
        <p:nvSpPr>
          <p:cNvPr id="12" name="Rectangle 11">
            <a:extLst>
              <a:ext uri="{FF2B5EF4-FFF2-40B4-BE49-F238E27FC236}">
                <a16:creationId xmlns:a16="http://schemas.microsoft.com/office/drawing/2014/main" id="{61C1475E-E142-4F33-AC54-6ED4683FB3E7}"/>
              </a:ext>
            </a:extLst>
          </p:cNvPr>
          <p:cNvSpPr/>
          <p:nvPr/>
        </p:nvSpPr>
        <p:spPr>
          <a:xfrm>
            <a:off x="6091204" y="1502028"/>
            <a:ext cx="3049200" cy="36414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FB7FF33F-5961-4257-8FEE-CE96D271FBBB}"/>
              </a:ext>
            </a:extLst>
          </p:cNvPr>
          <p:cNvSpPr txBox="1">
            <a:spLocks/>
          </p:cNvSpPr>
          <p:nvPr/>
        </p:nvSpPr>
        <p:spPr bwMode="black">
          <a:xfrm>
            <a:off x="6376863" y="1751680"/>
            <a:ext cx="2514600" cy="490353"/>
          </a:xfrm>
          <a:prstGeom prst="rect">
            <a:avLst/>
          </a:prstGeom>
          <a:solidFill>
            <a:srgbClr val="FFFFFF"/>
          </a:solidFill>
          <a:ln w="31750" cap="sq">
            <a:solidFill>
              <a:srgbClr val="404040"/>
            </a:solidFill>
            <a:miter lim="800000"/>
          </a:ln>
        </p:spPr>
        <p:txBody>
          <a:bodyPr spcFirstLastPara="1" vert="horz" wrap="square" lIns="91425" tIns="91425" rIns="91425" bIns="91425" rtlCol="0" anchor="b" anchorCtr="0">
            <a:noAutofit/>
          </a:bodyPr>
          <a:lstStyle>
            <a:lvl1pPr lvl="0" algn="ctr" defTabSz="685800" rtl="0" eaLnBrk="1" latinLnBrk="0" hangingPunct="1">
              <a:lnSpc>
                <a:spcPct val="90000"/>
              </a:lnSpc>
              <a:spcBef>
                <a:spcPts val="0"/>
              </a:spcBef>
              <a:spcAft>
                <a:spcPts val="0"/>
              </a:spcAft>
              <a:buSzPts val="4200"/>
              <a:buNone/>
              <a:defRPr sz="4200" kern="1200" cap="all" spc="150" baseline="0">
                <a:solidFill>
                  <a:srgbClr val="262626"/>
                </a:solidFill>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sz="1800" dirty="0"/>
              <a:t>Finish Screen</a:t>
            </a:r>
          </a:p>
        </p:txBody>
      </p:sp>
      <p:sp>
        <p:nvSpPr>
          <p:cNvPr id="16" name="Title 1">
            <a:extLst>
              <a:ext uri="{FF2B5EF4-FFF2-40B4-BE49-F238E27FC236}">
                <a16:creationId xmlns:a16="http://schemas.microsoft.com/office/drawing/2014/main" id="{F010F63F-5409-46A8-A58D-71E2B534E647}"/>
              </a:ext>
            </a:extLst>
          </p:cNvPr>
          <p:cNvSpPr txBox="1">
            <a:spLocks/>
          </p:cNvSpPr>
          <p:nvPr/>
        </p:nvSpPr>
        <p:spPr bwMode="black">
          <a:xfrm>
            <a:off x="3312902" y="1757580"/>
            <a:ext cx="2514600" cy="492835"/>
          </a:xfrm>
          <a:prstGeom prst="rect">
            <a:avLst/>
          </a:prstGeom>
          <a:solidFill>
            <a:srgbClr val="FFFFFF"/>
          </a:solidFill>
          <a:ln w="31750" cap="sq">
            <a:solidFill>
              <a:srgbClr val="404040"/>
            </a:solidFill>
            <a:miter lim="800000"/>
          </a:ln>
        </p:spPr>
        <p:txBody>
          <a:bodyPr spcFirstLastPara="1" vert="horz" wrap="square" lIns="91425" tIns="91425" rIns="91425" bIns="91425" rtlCol="0" anchor="b" anchorCtr="0">
            <a:noAutofit/>
          </a:bodyPr>
          <a:lstStyle>
            <a:lvl1pPr lvl="0" algn="ctr" defTabSz="685800" rtl="0" eaLnBrk="1" latinLnBrk="0" hangingPunct="1">
              <a:lnSpc>
                <a:spcPct val="90000"/>
              </a:lnSpc>
              <a:spcBef>
                <a:spcPts val="0"/>
              </a:spcBef>
              <a:spcAft>
                <a:spcPts val="0"/>
              </a:spcAft>
              <a:buSzPts val="4200"/>
              <a:buNone/>
              <a:defRPr sz="4200" kern="1200" cap="all" spc="150" baseline="0">
                <a:solidFill>
                  <a:srgbClr val="262626"/>
                </a:solidFill>
                <a:latin typeface="+mj-lt"/>
                <a:ea typeface="+mj-ea"/>
                <a:cs typeface="+mj-cs"/>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GB" sz="1800" dirty="0"/>
              <a:t>Game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95" y="2559364"/>
            <a:ext cx="2294013" cy="229976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2D17723-75D5-4900-96B5-1D007F7C062F}"/>
              </a:ext>
            </a:extLst>
          </p:cNvPr>
          <p:cNvPicPr>
            <a:picLocks noChangeAspect="1"/>
          </p:cNvPicPr>
          <p:nvPr/>
        </p:nvPicPr>
        <p:blipFill>
          <a:blip r:embed="rId3"/>
          <a:stretch>
            <a:fillRect/>
          </a:stretch>
        </p:blipFill>
        <p:spPr>
          <a:xfrm>
            <a:off x="3212162" y="2538292"/>
            <a:ext cx="2719675" cy="232083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7BD362A8-D010-4F70-9AC1-66A5924E168C}"/>
              </a:ext>
            </a:extLst>
          </p:cNvPr>
          <p:cNvPicPr>
            <a:picLocks noChangeAspect="1"/>
          </p:cNvPicPr>
          <p:nvPr/>
        </p:nvPicPr>
        <p:blipFill>
          <a:blip r:embed="rId4"/>
          <a:stretch>
            <a:fillRect/>
          </a:stretch>
        </p:blipFill>
        <p:spPr>
          <a:xfrm>
            <a:off x="6470596" y="2538292"/>
            <a:ext cx="2297609" cy="2344260"/>
          </a:xfrm>
          <a:prstGeom prst="rect">
            <a:avLst/>
          </a:prstGeom>
        </p:spPr>
      </p:pic>
    </p:spTree>
    <p:extLst>
      <p:ext uri="{BB962C8B-B14F-4D97-AF65-F5344CB8AC3E}">
        <p14:creationId xmlns:p14="http://schemas.microsoft.com/office/powerpoint/2010/main" val="352425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9143999"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135794" y="353572"/>
            <a:ext cx="2514600" cy="534315"/>
          </a:xfrm>
        </p:spPr>
        <p:txBody>
          <a:bodyPr/>
          <a:lstStyle/>
          <a:p>
            <a:r>
              <a:rPr lang="en-GB" sz="1800" dirty="0"/>
              <a:t>Use case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895" y="1293949"/>
            <a:ext cx="6323853" cy="3172431"/>
          </a:xfrm>
          <a:prstGeom prst="rect">
            <a:avLst/>
          </a:prstGeom>
        </p:spPr>
      </p:pic>
    </p:spTree>
    <p:extLst>
      <p:ext uri="{BB962C8B-B14F-4D97-AF65-F5344CB8AC3E}">
        <p14:creationId xmlns:p14="http://schemas.microsoft.com/office/powerpoint/2010/main" val="97268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6540" y="-1"/>
            <a:ext cx="5217459" cy="51435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 name="Rectangle 4"/>
          <p:cNvSpPr/>
          <p:nvPr/>
        </p:nvSpPr>
        <p:spPr>
          <a:xfrm>
            <a:off x="0" y="0"/>
            <a:ext cx="39265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05970" y="2172606"/>
            <a:ext cx="2514600" cy="798286"/>
          </a:xfrm>
        </p:spPr>
        <p:txBody>
          <a:bodyPr/>
          <a:lstStyle/>
          <a:p>
            <a:r>
              <a:rPr lang="en-GB" sz="1800"/>
              <a:t>Activity diagram</a:t>
            </a:r>
            <a:endParaRPr lang="en-GB" sz="1800" dirty="0"/>
          </a:p>
        </p:txBody>
      </p:sp>
      <p:pic>
        <p:nvPicPr>
          <p:cNvPr id="4" name="Picture 3" descr="A screenshot of a cell phone&#10;&#10;Description automatically generated">
            <a:extLst>
              <a:ext uri="{FF2B5EF4-FFF2-40B4-BE49-F238E27FC236}">
                <a16:creationId xmlns:a16="http://schemas.microsoft.com/office/drawing/2014/main" id="{391C5765-F220-4824-A95B-BF4E6F20C3A1}"/>
              </a:ext>
            </a:extLst>
          </p:cNvPr>
          <p:cNvPicPr>
            <a:picLocks noChangeAspect="1"/>
          </p:cNvPicPr>
          <p:nvPr/>
        </p:nvPicPr>
        <p:blipFill>
          <a:blip r:embed="rId2"/>
          <a:stretch>
            <a:fillRect/>
          </a:stretch>
        </p:blipFill>
        <p:spPr>
          <a:xfrm>
            <a:off x="5453784" y="211790"/>
            <a:ext cx="2802707" cy="4719920"/>
          </a:xfrm>
          <a:prstGeom prst="rect">
            <a:avLst/>
          </a:prstGeom>
        </p:spPr>
      </p:pic>
    </p:spTree>
    <p:extLst>
      <p:ext uri="{BB962C8B-B14F-4D97-AF65-F5344CB8AC3E}">
        <p14:creationId xmlns:p14="http://schemas.microsoft.com/office/powerpoint/2010/main" val="7610392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266</TotalTime>
  <Words>633</Words>
  <Application>Microsoft Office PowerPoint</Application>
  <PresentationFormat>On-screen Show (16:9)</PresentationFormat>
  <Paragraphs>33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Parcel</vt:lpstr>
      <vt:lpstr>Battleships</vt:lpstr>
      <vt:lpstr>How it looks:</vt:lpstr>
      <vt:lpstr>Game rules</vt:lpstr>
      <vt:lpstr>Implementing the game rules</vt:lpstr>
      <vt:lpstr>Illegal moves</vt:lpstr>
      <vt:lpstr>Meeting the user needs</vt:lpstr>
      <vt:lpstr>GAME SCREENS</vt:lpstr>
      <vt:lpstr>Use case</vt:lpstr>
      <vt:lpstr>Activity diagram</vt:lpstr>
      <vt:lpstr>extensions</vt:lpstr>
      <vt:lpstr>extensions</vt:lpstr>
      <vt:lpstr>ToP 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Guilherme Meirelles</cp:lastModifiedBy>
  <cp:revision>43</cp:revision>
  <dcterms:modified xsi:type="dcterms:W3CDTF">2020-02-07T12:45:38Z</dcterms:modified>
</cp:coreProperties>
</file>