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3"/>
  </p:notesMasterIdLst>
  <p:sldIdLst>
    <p:sldId id="275" r:id="rId2"/>
    <p:sldId id="257" r:id="rId3"/>
    <p:sldId id="269" r:id="rId4"/>
    <p:sldId id="270" r:id="rId5"/>
    <p:sldId id="281" r:id="rId6"/>
    <p:sldId id="271" r:id="rId7"/>
    <p:sldId id="272" r:id="rId8"/>
    <p:sldId id="280" r:id="rId9"/>
    <p:sldId id="278" r:id="rId10"/>
    <p:sldId id="273" r:id="rId11"/>
    <p:sldId id="282"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27" autoAdjust="0"/>
    <p:restoredTop sz="94637"/>
  </p:normalViewPr>
  <p:slideViewPr>
    <p:cSldViewPr snapToGrid="0">
      <p:cViewPr varScale="1">
        <p:scale>
          <a:sx n="142" d="100"/>
          <a:sy n="142" d="100"/>
        </p:scale>
        <p:origin x="336"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332981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764ed934d6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764ed934d6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7490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chemeClr val="tx1">
                    <a:lumMod val="75000"/>
                    <a:lumOff val="2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2/14/2020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t" smtClean="0"/>
              <a:t>‹#›</a:t>
            </a:fld>
            <a:endParaRPr lang="it"/>
          </a:p>
        </p:txBody>
      </p:sp>
    </p:spTree>
    <p:extLst>
      <p:ext uri="{BB962C8B-B14F-4D97-AF65-F5344CB8AC3E}">
        <p14:creationId xmlns:p14="http://schemas.microsoft.com/office/powerpoint/2010/main" val="1480255781"/>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t" smtClean="0"/>
              <a:t>‹#›</a:t>
            </a:fld>
            <a:endParaRPr lang="it"/>
          </a:p>
        </p:txBody>
      </p:sp>
    </p:spTree>
    <p:extLst>
      <p:ext uri="{BB962C8B-B14F-4D97-AF65-F5344CB8AC3E}">
        <p14:creationId xmlns:p14="http://schemas.microsoft.com/office/powerpoint/2010/main" val="301657188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702945"/>
            <a:ext cx="973956" cy="373761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3352" y="702945"/>
            <a:ext cx="4648867" cy="373761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t" smtClean="0"/>
              <a:t>‹#›</a:t>
            </a:fld>
            <a:endParaRPr lang="it"/>
          </a:p>
        </p:txBody>
      </p:sp>
    </p:spTree>
    <p:extLst>
      <p:ext uri="{BB962C8B-B14F-4D97-AF65-F5344CB8AC3E}">
        <p14:creationId xmlns:p14="http://schemas.microsoft.com/office/powerpoint/2010/main" val="35543302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extLst>
      <p:ext uri="{BB962C8B-B14F-4D97-AF65-F5344CB8AC3E}">
        <p14:creationId xmlns:p14="http://schemas.microsoft.com/office/powerpoint/2010/main" val="1720033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t" smtClean="0"/>
              <a:t>‹#›</a:t>
            </a:fld>
            <a:endParaRPr lang="it"/>
          </a:p>
        </p:txBody>
      </p:sp>
    </p:spTree>
    <p:extLst>
      <p:ext uri="{BB962C8B-B14F-4D97-AF65-F5344CB8AC3E}">
        <p14:creationId xmlns:p14="http://schemas.microsoft.com/office/powerpoint/2010/main" val="299184430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2/14/2020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t" smtClean="0"/>
              <a:t>‹#›</a:t>
            </a:fld>
            <a:endParaRPr lang="it"/>
          </a:p>
        </p:txBody>
      </p:sp>
    </p:spTree>
    <p:extLst>
      <p:ext uri="{BB962C8B-B14F-4D97-AF65-F5344CB8AC3E}">
        <p14:creationId xmlns:p14="http://schemas.microsoft.com/office/powerpoint/2010/main" val="1241171573"/>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86434" y="1978533"/>
            <a:ext cx="3203828" cy="23264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1978533"/>
            <a:ext cx="3202685" cy="23264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2/14/2020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t" smtClean="0"/>
              <a:t>‹#›</a:t>
            </a:fld>
            <a:endParaRPr lang="it"/>
          </a:p>
        </p:txBody>
      </p:sp>
    </p:spTree>
    <p:extLst>
      <p:ext uri="{BB962C8B-B14F-4D97-AF65-F5344CB8AC3E}">
        <p14:creationId xmlns:p14="http://schemas.microsoft.com/office/powerpoint/2010/main" val="296262350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8757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187577" y="2357438"/>
            <a:ext cx="3202686" cy="19475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2357438"/>
            <a:ext cx="3190113" cy="1947582"/>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t" smtClean="0"/>
              <a:t>‹#›</a:t>
            </a:fld>
            <a:endParaRPr lang="it"/>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3815081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t" smtClean="0"/>
              <a:t>‹#›</a:t>
            </a:fld>
            <a:endParaRPr lang="it"/>
          </a:p>
        </p:txBody>
      </p:sp>
    </p:spTree>
    <p:extLst>
      <p:ext uri="{BB962C8B-B14F-4D97-AF65-F5344CB8AC3E}">
        <p14:creationId xmlns:p14="http://schemas.microsoft.com/office/powerpoint/2010/main" val="95840989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t" smtClean="0"/>
              <a:t>‹#›</a:t>
            </a:fld>
            <a:endParaRPr lang="it"/>
          </a:p>
        </p:txBody>
      </p:sp>
    </p:spTree>
    <p:extLst>
      <p:ext uri="{BB962C8B-B14F-4D97-AF65-F5344CB8AC3E}">
        <p14:creationId xmlns:p14="http://schemas.microsoft.com/office/powerpoint/2010/main" val="2423405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603504"/>
            <a:ext cx="3611880" cy="39364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2/14/2020</a:t>
            </a:fld>
            <a:endParaRPr lang="en-US" dirty="0"/>
          </a:p>
        </p:txBody>
      </p:sp>
      <p:sp>
        <p:nvSpPr>
          <p:cNvPr id="10" name="Footer Placeholder 9"/>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t" smtClean="0"/>
              <a:t>‹#›</a:t>
            </a:fld>
            <a:endParaRPr lang="it"/>
          </a:p>
        </p:txBody>
      </p:sp>
    </p:spTree>
    <p:extLst>
      <p:ext uri="{BB962C8B-B14F-4D97-AF65-F5344CB8AC3E}">
        <p14:creationId xmlns:p14="http://schemas.microsoft.com/office/powerpoint/2010/main" val="214380266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6392" y="1682871"/>
            <a:ext cx="3371249" cy="850980"/>
          </a:xfrm>
          <a:solidFill>
            <a:srgbClr val="FFFFFF"/>
          </a:solidFill>
          <a:ln>
            <a:solidFill>
              <a:srgbClr val="404040"/>
            </a:solidFill>
          </a:ln>
        </p:spPr>
        <p:txBody>
          <a:bodyPr anchor="ctr" anchorCtr="1">
            <a:noAutofit/>
          </a:bodyPr>
          <a:lstStyle>
            <a:lvl1pPr>
              <a:defRPr sz="165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0"/>
            <a:ext cx="4576573" cy="5143500"/>
          </a:xfrm>
          <a:solidFill>
            <a:schemeClr val="bg1">
              <a:lumMod val="75000"/>
            </a:schemeClr>
          </a:solidFill>
        </p:spPr>
        <p:txBody>
          <a:bodyPr anchor="t"/>
          <a:lstStyle>
            <a:lvl1pPr marL="0" indent="0">
              <a:buNone/>
              <a:defRPr sz="2400">
                <a:solidFill>
                  <a:schemeClr val="bg1">
                    <a:lumMod val="85000"/>
                    <a:lumOff val="1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36676" y="2662439"/>
            <a:ext cx="2846070" cy="1645528"/>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2/14/2020</a:t>
            </a:fld>
            <a:endParaRPr lang="en-US" dirty="0"/>
          </a:p>
        </p:txBody>
      </p:sp>
      <p:sp>
        <p:nvSpPr>
          <p:cNvPr id="9" name="Footer Placeholder 8"/>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t" smtClean="0"/>
              <a:t>‹#›</a:t>
            </a:fld>
            <a:endParaRPr lang="it"/>
          </a:p>
        </p:txBody>
      </p:sp>
    </p:spTree>
    <p:extLst>
      <p:ext uri="{BB962C8B-B14F-4D97-AF65-F5344CB8AC3E}">
        <p14:creationId xmlns:p14="http://schemas.microsoft.com/office/powerpoint/2010/main" val="5871809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73352" y="723519"/>
            <a:ext cx="5797296"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3352" y="1978534"/>
            <a:ext cx="5797296" cy="232648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866072" y="4679112"/>
            <a:ext cx="2065310"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1160EA64-D806-43AC-9DF2-F8C432F32B4C}" type="datetimeFigureOut">
              <a:rPr lang="en-US" dirty="0"/>
              <a:t>2/14/2020</a:t>
            </a:fld>
            <a:endParaRPr lang="en-US" dirty="0"/>
          </a:p>
        </p:txBody>
      </p:sp>
      <p:sp>
        <p:nvSpPr>
          <p:cNvPr id="5" name="Footer Placeholder 4"/>
          <p:cNvSpPr>
            <a:spLocks noGrp="1"/>
          </p:cNvSpPr>
          <p:nvPr>
            <p:ph type="ftr" sz="quarter" idx="3"/>
          </p:nvPr>
        </p:nvSpPr>
        <p:spPr>
          <a:xfrm>
            <a:off x="1200150" y="4677156"/>
            <a:ext cx="4425892" cy="240030"/>
          </a:xfrm>
          <a:prstGeom prst="rect">
            <a:avLst/>
          </a:prstGeom>
        </p:spPr>
        <p:txBody>
          <a:bodyPr vert="horz" lIns="91440" tIns="45720" rIns="91440" bIns="45720" rtlCol="0" anchor="ctr"/>
          <a:lstStyle>
            <a:lvl1pPr algn="l">
              <a:defRPr sz="788">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069192" y="4663440"/>
            <a:ext cx="274320" cy="274320"/>
          </a:xfrm>
          <a:prstGeom prst="ellipse">
            <a:avLst/>
          </a:prstGeom>
          <a:solidFill>
            <a:srgbClr val="1D1D1D">
              <a:alpha val="70000"/>
            </a:srgbClr>
          </a:solidFill>
        </p:spPr>
        <p:txBody>
          <a:bodyPr vert="horz" lIns="18288" tIns="45720" rIns="18288" bIns="45720" rtlCol="0" anchor="ctr">
            <a:noAutofit/>
          </a:bodyPr>
          <a:lstStyle>
            <a:lvl1pPr algn="ctr">
              <a:defRPr sz="825" spc="0" baseline="0">
                <a:solidFill>
                  <a:srgbClr val="FFFFFF"/>
                </a:solidFill>
              </a:defRPr>
            </a:lvl1pPr>
          </a:lstStyle>
          <a:p>
            <a:pPr marL="0" lvl="0" indent="0" algn="r" rtl="0">
              <a:spcBef>
                <a:spcPts val="0"/>
              </a:spcBef>
              <a:spcAft>
                <a:spcPts val="0"/>
              </a:spcAft>
              <a:buNone/>
            </a:pPr>
            <a:fld id="{00000000-1234-1234-1234-123412341234}" type="slidenum">
              <a:rPr lang="it" smtClean="0"/>
              <a:t>‹#›</a:t>
            </a:fld>
            <a:endParaRPr lang="it"/>
          </a:p>
        </p:txBody>
      </p:sp>
    </p:spTree>
    <p:extLst>
      <p:ext uri="{BB962C8B-B14F-4D97-AF65-F5344CB8AC3E}">
        <p14:creationId xmlns:p14="http://schemas.microsoft.com/office/powerpoint/2010/main" val="38806214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defTabSz="685800" rtl="0" eaLnBrk="1" latinLnBrk="0" hangingPunct="1">
        <a:lnSpc>
          <a:spcPct val="90000"/>
        </a:lnSpc>
        <a:spcBef>
          <a:spcPct val="0"/>
        </a:spcBef>
        <a:buNone/>
        <a:defRPr sz="2100" kern="1200" cap="all" spc="150" baseline="0">
          <a:solidFill>
            <a:srgbClr val="262626"/>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309127"/>
            <a:ext cx="6743700" cy="1234440"/>
          </a:xfrm>
        </p:spPr>
        <p:txBody>
          <a:bodyPr/>
          <a:lstStyle/>
          <a:p>
            <a:r>
              <a:rPr lang="en-US" b="1" dirty="0"/>
              <a:t>Battleships</a:t>
            </a:r>
          </a:p>
        </p:txBody>
      </p:sp>
      <p:pic>
        <p:nvPicPr>
          <p:cNvPr id="1026" name="Picture 2" descr="mage result for battleships&quot;"/>
          <p:cNvPicPr>
            <a:picLocks noChangeAspect="1" noChangeArrowheads="1"/>
          </p:cNvPicPr>
          <p:nvPr/>
        </p:nvPicPr>
        <p:blipFill rotWithShape="1">
          <a:blip r:embed="rId2">
            <a:extLst>
              <a:ext uri="{28A0092B-C50C-407E-A947-70E740481C1C}">
                <a14:useLocalDpi xmlns:a14="http://schemas.microsoft.com/office/drawing/2010/main" val="0"/>
              </a:ext>
            </a:extLst>
          </a:blip>
          <a:srcRect t="8914" b="9130"/>
          <a:stretch/>
        </p:blipFill>
        <p:spPr bwMode="auto">
          <a:xfrm>
            <a:off x="1944756" y="1690074"/>
            <a:ext cx="5254487" cy="32297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4A1BD53-86E0-4865-A62A-7D95B72768E0}"/>
              </a:ext>
            </a:extLst>
          </p:cNvPr>
          <p:cNvSpPr txBox="1"/>
          <p:nvPr/>
        </p:nvSpPr>
        <p:spPr>
          <a:xfrm>
            <a:off x="7389158" y="3943171"/>
            <a:ext cx="1754842" cy="1200329"/>
          </a:xfrm>
          <a:prstGeom prst="rect">
            <a:avLst/>
          </a:prstGeom>
          <a:noFill/>
        </p:spPr>
        <p:txBody>
          <a:bodyPr wrap="square" rtlCol="0">
            <a:spAutoFit/>
          </a:bodyPr>
          <a:lstStyle/>
          <a:p>
            <a:r>
              <a:rPr lang="en-GB" sz="1200" dirty="0">
                <a:solidFill>
                  <a:schemeClr val="bg1"/>
                </a:solidFill>
                <a:latin typeface="+mj-lt"/>
                <a:cs typeface="Arial" panose="020B0604020202020204" pitchFamily="34" charset="0"/>
              </a:rPr>
              <a:t>Group:</a:t>
            </a:r>
          </a:p>
          <a:p>
            <a:endParaRPr lang="en-GB" sz="1200" dirty="0">
              <a:solidFill>
                <a:schemeClr val="bg1"/>
              </a:solidFill>
              <a:latin typeface="+mj-lt"/>
              <a:cs typeface="Arial" panose="020B0604020202020204" pitchFamily="34" charset="0"/>
            </a:endParaRPr>
          </a:p>
          <a:p>
            <a:r>
              <a:rPr lang="en-GB" sz="1200" dirty="0">
                <a:solidFill>
                  <a:schemeClr val="bg1"/>
                </a:solidFill>
                <a:latin typeface="+mj-lt"/>
                <a:cs typeface="Arial" panose="020B0604020202020204" pitchFamily="34" charset="0"/>
              </a:rPr>
              <a:t>Guilherme Meirelles</a:t>
            </a:r>
          </a:p>
          <a:p>
            <a:r>
              <a:rPr lang="en-GB" sz="1200" dirty="0">
                <a:solidFill>
                  <a:schemeClr val="bg1"/>
                </a:solidFill>
                <a:latin typeface="+mj-lt"/>
                <a:cs typeface="Arial" panose="020B0604020202020204" pitchFamily="34" charset="0"/>
              </a:rPr>
              <a:t>Kandauda Perera</a:t>
            </a:r>
          </a:p>
          <a:p>
            <a:r>
              <a:rPr lang="en-GB" sz="1200" dirty="0">
                <a:solidFill>
                  <a:schemeClr val="bg1"/>
                </a:solidFill>
                <a:latin typeface="+mj-lt"/>
                <a:cs typeface="Arial" panose="020B0604020202020204" pitchFamily="34" charset="0"/>
              </a:rPr>
              <a:t>Abbas Momin</a:t>
            </a:r>
          </a:p>
          <a:p>
            <a:r>
              <a:rPr lang="en-GB" sz="1200" dirty="0">
                <a:solidFill>
                  <a:schemeClr val="bg1"/>
                </a:solidFill>
                <a:latin typeface="+mj-lt"/>
                <a:cs typeface="Arial" panose="020B0604020202020204" pitchFamily="34" charset="0"/>
              </a:rPr>
              <a:t>Darek Mucus</a:t>
            </a:r>
          </a:p>
        </p:txBody>
      </p:sp>
    </p:spTree>
    <p:extLst>
      <p:ext uri="{BB962C8B-B14F-4D97-AF65-F5344CB8AC3E}">
        <p14:creationId xmlns:p14="http://schemas.microsoft.com/office/powerpoint/2010/main" val="890830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926541" y="-1"/>
            <a:ext cx="5217459" cy="51435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5" name="Rectangle 4"/>
          <p:cNvSpPr/>
          <p:nvPr/>
        </p:nvSpPr>
        <p:spPr>
          <a:xfrm>
            <a:off x="0" y="0"/>
            <a:ext cx="3926540"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705970" y="314439"/>
            <a:ext cx="2514600" cy="819521"/>
          </a:xfrm>
        </p:spPr>
        <p:txBody>
          <a:bodyPr/>
          <a:lstStyle/>
          <a:p>
            <a:r>
              <a:rPr lang="en-GB" sz="1800" dirty="0">
                <a:solidFill>
                  <a:schemeClr val="tx1"/>
                </a:solidFill>
              </a:rPr>
              <a:t>extensions</a:t>
            </a:r>
          </a:p>
        </p:txBody>
      </p:sp>
      <p:sp>
        <p:nvSpPr>
          <p:cNvPr id="10" name="Text Placeholder 3">
            <a:extLst>
              <a:ext uri="{FF2B5EF4-FFF2-40B4-BE49-F238E27FC236}">
                <a16:creationId xmlns:a16="http://schemas.microsoft.com/office/drawing/2014/main" id="{8654450E-5F5D-476B-9A3C-0B4E4DC25181}"/>
              </a:ext>
            </a:extLst>
          </p:cNvPr>
          <p:cNvSpPr>
            <a:spLocks noGrp="1"/>
          </p:cNvSpPr>
          <p:nvPr>
            <p:ph type="body" idx="2"/>
          </p:nvPr>
        </p:nvSpPr>
        <p:spPr>
          <a:xfrm>
            <a:off x="4632510" y="724199"/>
            <a:ext cx="3837000" cy="3695100"/>
          </a:xfrm>
        </p:spPr>
        <p:txBody>
          <a:bodyPr/>
          <a:lstStyle/>
          <a:p>
            <a:pPr lvl="0" indent="0">
              <a:spcBef>
                <a:spcPts val="1600"/>
              </a:spcBef>
              <a:buNone/>
            </a:pPr>
            <a:r>
              <a:rPr lang="en-GB" sz="1400" dirty="0">
                <a:solidFill>
                  <a:schemeClr val="tx1"/>
                </a:solidFill>
              </a:rPr>
              <a:t>Single Player </a:t>
            </a:r>
            <a:r>
              <a:rPr lang="en-GB" sz="1400" dirty="0" err="1">
                <a:solidFill>
                  <a:schemeClr val="tx1"/>
                </a:solidFill>
              </a:rPr>
              <a:t>PvE</a:t>
            </a:r>
            <a:r>
              <a:rPr lang="en-GB" sz="1400" dirty="0">
                <a:solidFill>
                  <a:schemeClr val="tx1"/>
                </a:solidFill>
              </a:rPr>
              <a:t> – Allow the Player to play against A.I. locally with different difficulty levels.</a:t>
            </a:r>
          </a:p>
          <a:p>
            <a:pPr indent="0">
              <a:spcBef>
                <a:spcPts val="1600"/>
              </a:spcBef>
              <a:buNone/>
            </a:pPr>
            <a:r>
              <a:rPr lang="en-GB" sz="1400" dirty="0">
                <a:solidFill>
                  <a:schemeClr val="tx1"/>
                </a:solidFill>
              </a:rPr>
              <a:t>Online / LAN </a:t>
            </a:r>
            <a:r>
              <a:rPr lang="en-GB" sz="1400" dirty="0" err="1">
                <a:solidFill>
                  <a:schemeClr val="tx1"/>
                </a:solidFill>
              </a:rPr>
              <a:t>PvP</a:t>
            </a:r>
            <a:r>
              <a:rPr lang="en-GB" sz="1400" dirty="0">
                <a:solidFill>
                  <a:schemeClr val="tx1"/>
                </a:solidFill>
              </a:rPr>
              <a:t>- Adding networking to allow the game to be played in two machines.</a:t>
            </a:r>
          </a:p>
          <a:p>
            <a:pPr indent="0">
              <a:spcBef>
                <a:spcPts val="1600"/>
              </a:spcBef>
              <a:buNone/>
            </a:pPr>
            <a:r>
              <a:rPr lang="en-GB" sz="1400" dirty="0">
                <a:solidFill>
                  <a:schemeClr val="tx1"/>
                </a:solidFill>
              </a:rPr>
              <a:t>Mouse Controls – Using mouse inputs instead of coordinates.</a:t>
            </a:r>
          </a:p>
          <a:p>
            <a:pPr lvl="0" indent="0">
              <a:spcBef>
                <a:spcPts val="1600"/>
              </a:spcBef>
              <a:buNone/>
            </a:pPr>
            <a:endParaRPr lang="en-GB" sz="1400" dirty="0">
              <a:solidFill>
                <a:schemeClr val="tx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54" y="1631801"/>
            <a:ext cx="3439496" cy="3013858"/>
          </a:xfrm>
          <a:prstGeom prst="rect">
            <a:avLst/>
          </a:prstGeom>
        </p:spPr>
      </p:pic>
    </p:spTree>
    <p:extLst>
      <p:ext uri="{BB962C8B-B14F-4D97-AF65-F5344CB8AC3E}">
        <p14:creationId xmlns:p14="http://schemas.microsoft.com/office/powerpoint/2010/main" val="466962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3999"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3135794" y="353572"/>
            <a:ext cx="2514600" cy="534315"/>
          </a:xfrm>
        </p:spPr>
        <p:txBody>
          <a:bodyPr/>
          <a:lstStyle/>
          <a:p>
            <a:r>
              <a:rPr lang="en-GB" sz="1800" dirty="0" err="1"/>
              <a:t>ToP</a:t>
            </a:r>
            <a:r>
              <a:rPr lang="en-GB" sz="1800" dirty="0"/>
              <a:t> Down</a:t>
            </a:r>
          </a:p>
        </p:txBody>
      </p:sp>
      <p:pic>
        <p:nvPicPr>
          <p:cNvPr id="4" name="Picture 3" descr="A screenshot of a cell phone&#10;&#10;Description automatically generated">
            <a:extLst>
              <a:ext uri="{FF2B5EF4-FFF2-40B4-BE49-F238E27FC236}">
                <a16:creationId xmlns:a16="http://schemas.microsoft.com/office/drawing/2014/main" id="{98A0C0B1-7743-4DF1-9D35-151275C2C621}"/>
              </a:ext>
            </a:extLst>
          </p:cNvPr>
          <p:cNvPicPr>
            <a:picLocks noChangeAspect="1"/>
          </p:cNvPicPr>
          <p:nvPr/>
        </p:nvPicPr>
        <p:blipFill>
          <a:blip r:embed="rId2"/>
          <a:stretch>
            <a:fillRect/>
          </a:stretch>
        </p:blipFill>
        <p:spPr>
          <a:xfrm>
            <a:off x="1699729" y="1137987"/>
            <a:ext cx="5386730" cy="3651941"/>
          </a:xfrm>
          <a:prstGeom prst="rect">
            <a:avLst/>
          </a:prstGeom>
        </p:spPr>
      </p:pic>
    </p:spTree>
    <p:extLst>
      <p:ext uri="{BB962C8B-B14F-4D97-AF65-F5344CB8AC3E}">
        <p14:creationId xmlns:p14="http://schemas.microsoft.com/office/powerpoint/2010/main" val="3102402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 dirty="0">
                <a:latin typeface="Impact"/>
                <a:ea typeface="Impact"/>
                <a:cs typeface="Impact"/>
                <a:sym typeface="Impact"/>
              </a:rPr>
              <a:t>How it looks:</a:t>
            </a:r>
            <a:endParaRPr dirty="0">
              <a:latin typeface="Impact"/>
              <a:ea typeface="Impact"/>
              <a:cs typeface="Impact"/>
              <a:sym typeface="Impact"/>
            </a:endParaRPr>
          </a:p>
        </p:txBody>
      </p:sp>
      <p:sp>
        <p:nvSpPr>
          <p:cNvPr id="61" name="Google Shape;61;p14"/>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sz="1800" dirty="0"/>
              <a:t>The GUI for the game will show the two players grids and the list of rules.</a:t>
            </a:r>
            <a:endParaRPr sz="1800" dirty="0"/>
          </a:p>
        </p:txBody>
      </p:sp>
      <p:pic>
        <p:nvPicPr>
          <p:cNvPr id="4" name="Picture 3" descr="A screenshot of a cell phone&#10;&#10;Description automatically generated">
            <a:extLst>
              <a:ext uri="{FF2B5EF4-FFF2-40B4-BE49-F238E27FC236}">
                <a16:creationId xmlns:a16="http://schemas.microsoft.com/office/drawing/2014/main" id="{FDF0BD0C-5072-40BC-8EBB-607008BC9462}"/>
              </a:ext>
            </a:extLst>
          </p:cNvPr>
          <p:cNvPicPr>
            <a:picLocks noChangeAspect="1"/>
          </p:cNvPicPr>
          <p:nvPr/>
        </p:nvPicPr>
        <p:blipFill>
          <a:blip r:embed="rId3"/>
          <a:stretch>
            <a:fillRect/>
          </a:stretch>
        </p:blipFill>
        <p:spPr>
          <a:xfrm>
            <a:off x="4572000" y="548640"/>
            <a:ext cx="4402250" cy="37566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926540" y="0"/>
            <a:ext cx="5217459" cy="51435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5" name="Rectangle 4"/>
          <p:cNvSpPr/>
          <p:nvPr/>
        </p:nvSpPr>
        <p:spPr>
          <a:xfrm>
            <a:off x="0" y="0"/>
            <a:ext cx="3926540"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655677" y="328056"/>
            <a:ext cx="2514600" cy="539869"/>
          </a:xfrm>
        </p:spPr>
        <p:txBody>
          <a:bodyPr/>
          <a:lstStyle/>
          <a:p>
            <a:r>
              <a:rPr lang="en-GB" sz="1800" dirty="0"/>
              <a:t>Game rules</a:t>
            </a:r>
          </a:p>
        </p:txBody>
      </p:sp>
      <p:sp>
        <p:nvSpPr>
          <p:cNvPr id="10" name="Text Placeholder 3">
            <a:extLst>
              <a:ext uri="{FF2B5EF4-FFF2-40B4-BE49-F238E27FC236}">
                <a16:creationId xmlns:a16="http://schemas.microsoft.com/office/drawing/2014/main" id="{8654450E-5F5D-476B-9A3C-0B4E4DC25181}"/>
              </a:ext>
            </a:extLst>
          </p:cNvPr>
          <p:cNvSpPr>
            <a:spLocks noGrp="1"/>
          </p:cNvSpPr>
          <p:nvPr>
            <p:ph type="body" idx="2"/>
          </p:nvPr>
        </p:nvSpPr>
        <p:spPr>
          <a:xfrm>
            <a:off x="4791980" y="762821"/>
            <a:ext cx="3837000" cy="3802687"/>
          </a:xfrm>
        </p:spPr>
        <p:txBody>
          <a:bodyPr/>
          <a:lstStyle/>
          <a:p>
            <a:pPr marL="0" lvl="0" indent="0">
              <a:buClrTx/>
              <a:buSzTx/>
              <a:buNone/>
            </a:pPr>
            <a:r>
              <a:rPr lang="en-US" sz="1400" dirty="0">
                <a:solidFill>
                  <a:schemeClr val="tx1"/>
                </a:solidFill>
              </a:rPr>
              <a:t>The objective of Battleships is to sink all of the opponent’s ships before they sink yours.</a:t>
            </a:r>
          </a:p>
          <a:p>
            <a:pPr marL="0" lvl="0" indent="0">
              <a:buClrTx/>
              <a:buSzTx/>
              <a:buNone/>
            </a:pPr>
            <a:endParaRPr lang="en-US" sz="1400" dirty="0">
              <a:solidFill>
                <a:schemeClr val="tx1"/>
              </a:solidFill>
            </a:endParaRPr>
          </a:p>
          <a:p>
            <a:pPr marL="0" lvl="0" indent="0">
              <a:buClrTx/>
              <a:buSzTx/>
              <a:buNone/>
            </a:pPr>
            <a:r>
              <a:rPr lang="en-US" sz="1400" dirty="0">
                <a:solidFill>
                  <a:schemeClr val="tx1"/>
                </a:solidFill>
              </a:rPr>
              <a:t>Players start by placing their ships on their board. Because the game is not played over LAN and played on one computer, players should turn around when the other player places their ships.</a:t>
            </a:r>
          </a:p>
          <a:p>
            <a:pPr marL="0" lvl="0" indent="0">
              <a:buClrTx/>
              <a:buSzTx/>
              <a:buNone/>
            </a:pPr>
            <a:endParaRPr lang="en-US" sz="1400" dirty="0">
              <a:solidFill>
                <a:schemeClr val="tx1"/>
              </a:solidFill>
            </a:endParaRPr>
          </a:p>
          <a:p>
            <a:pPr marL="0" lvl="0" indent="0">
              <a:buClrTx/>
              <a:buSzTx/>
              <a:buNone/>
            </a:pPr>
            <a:r>
              <a:rPr lang="en-US" sz="1400" dirty="0">
                <a:solidFill>
                  <a:schemeClr val="tx1"/>
                </a:solidFill>
              </a:rPr>
              <a:t>Once the ships have been placed, players take turns guessing where the opponent’s ships are. If they guess correctly, part of the ship is exposed and they get an extra turn. </a:t>
            </a:r>
          </a:p>
          <a:p>
            <a:pPr marL="0" lvl="0" indent="0">
              <a:buClrTx/>
              <a:buSzTx/>
              <a:buNone/>
            </a:pPr>
            <a:endParaRPr lang="en-US" sz="1400" dirty="0">
              <a:solidFill>
                <a:schemeClr val="tx1"/>
              </a:solidFill>
            </a:endParaRPr>
          </a:p>
          <a:p>
            <a:pPr marL="0" lvl="0" indent="0">
              <a:buClrTx/>
              <a:buSzTx/>
              <a:buNone/>
            </a:pPr>
            <a:r>
              <a:rPr lang="en-US" sz="1400" dirty="0">
                <a:solidFill>
                  <a:schemeClr val="tx1"/>
                </a:solidFill>
              </a:rPr>
              <a:t>When all parts of a ship is found, the ship is sunk and the player who sunk it gets a point. The first player to reach the chosen score, wins the game.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495" y="1092167"/>
            <a:ext cx="2484782" cy="3813542"/>
          </a:xfrm>
          <a:prstGeom prst="rect">
            <a:avLst/>
          </a:prstGeom>
        </p:spPr>
      </p:pic>
    </p:spTree>
    <p:extLst>
      <p:ext uri="{BB962C8B-B14F-4D97-AF65-F5344CB8AC3E}">
        <p14:creationId xmlns:p14="http://schemas.microsoft.com/office/powerpoint/2010/main" val="3990280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926540" y="-1"/>
            <a:ext cx="5217459" cy="51435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dirty="0"/>
          </a:p>
        </p:txBody>
      </p:sp>
      <p:sp>
        <p:nvSpPr>
          <p:cNvPr id="5" name="Rectangle 4"/>
          <p:cNvSpPr/>
          <p:nvPr/>
        </p:nvSpPr>
        <p:spPr>
          <a:xfrm>
            <a:off x="0" y="0"/>
            <a:ext cx="3926540"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655677" y="337930"/>
            <a:ext cx="2514600" cy="847982"/>
          </a:xfrm>
        </p:spPr>
        <p:txBody>
          <a:bodyPr/>
          <a:lstStyle/>
          <a:p>
            <a:r>
              <a:rPr lang="en-GB" sz="1800" dirty="0"/>
              <a:t>Implementing the game rules</a:t>
            </a:r>
          </a:p>
        </p:txBody>
      </p:sp>
      <p:sp>
        <p:nvSpPr>
          <p:cNvPr id="10" name="Text Placeholder 3">
            <a:extLst>
              <a:ext uri="{FF2B5EF4-FFF2-40B4-BE49-F238E27FC236}">
                <a16:creationId xmlns:a16="http://schemas.microsoft.com/office/drawing/2014/main" id="{8654450E-5F5D-476B-9A3C-0B4E4DC25181}"/>
              </a:ext>
            </a:extLst>
          </p:cNvPr>
          <p:cNvSpPr>
            <a:spLocks noGrp="1"/>
          </p:cNvSpPr>
          <p:nvPr>
            <p:ph type="body" idx="2"/>
          </p:nvPr>
        </p:nvSpPr>
        <p:spPr>
          <a:xfrm>
            <a:off x="3825954" y="145680"/>
            <a:ext cx="2212882" cy="4852137"/>
          </a:xfrm>
        </p:spPr>
        <p:txBody>
          <a:bodyPr/>
          <a:lstStyle/>
          <a:p>
            <a:pPr lvl="0" indent="0">
              <a:spcBef>
                <a:spcPts val="1600"/>
              </a:spcBef>
              <a:buNone/>
            </a:pPr>
            <a:r>
              <a:rPr lang="en-GB" sz="1400" dirty="0"/>
              <a:t>Positions on the grid are chosen by typing a coordinate in a text box followed by selecting the “enter” button below it. </a:t>
            </a:r>
          </a:p>
          <a:p>
            <a:pPr lvl="0" indent="0">
              <a:spcBef>
                <a:spcPts val="1600"/>
              </a:spcBef>
              <a:buNone/>
            </a:pPr>
            <a:r>
              <a:rPr lang="en-GB" sz="1400" dirty="0"/>
              <a:t>For example, entering “A1” would select the top-left position of the grid.</a:t>
            </a:r>
          </a:p>
          <a:p>
            <a:pPr lvl="0" indent="0">
              <a:spcBef>
                <a:spcPts val="1600"/>
              </a:spcBef>
              <a:buNone/>
            </a:pPr>
            <a:r>
              <a:rPr lang="en-GB" sz="1400" dirty="0"/>
              <a:t>Once a player has won, a box will pop up showing the winner.</a:t>
            </a:r>
          </a:p>
        </p:txBody>
      </p:sp>
      <p:pic>
        <p:nvPicPr>
          <p:cNvPr id="4" name="Picture 3">
            <a:extLst>
              <a:ext uri="{FF2B5EF4-FFF2-40B4-BE49-F238E27FC236}">
                <a16:creationId xmlns:a16="http://schemas.microsoft.com/office/drawing/2014/main" id="{EA523ED0-22AA-4837-A7F7-131246F9BFD1}"/>
              </a:ext>
            </a:extLst>
          </p:cNvPr>
          <p:cNvPicPr>
            <a:picLocks noChangeAspect="1"/>
          </p:cNvPicPr>
          <p:nvPr/>
        </p:nvPicPr>
        <p:blipFill>
          <a:blip r:embed="rId2"/>
          <a:stretch>
            <a:fillRect/>
          </a:stretch>
        </p:blipFill>
        <p:spPr>
          <a:xfrm>
            <a:off x="127569" y="1388189"/>
            <a:ext cx="3698385" cy="3221622"/>
          </a:xfrm>
          <a:prstGeom prst="rect">
            <a:avLst/>
          </a:prstGeom>
        </p:spPr>
      </p:pic>
      <p:pic>
        <p:nvPicPr>
          <p:cNvPr id="6" name="Picture 5">
            <a:extLst>
              <a:ext uri="{FF2B5EF4-FFF2-40B4-BE49-F238E27FC236}">
                <a16:creationId xmlns:a16="http://schemas.microsoft.com/office/drawing/2014/main" id="{0042E4D8-6A0D-4765-B8C6-FAA619DF6DCB}"/>
              </a:ext>
            </a:extLst>
          </p:cNvPr>
          <p:cNvPicPr>
            <a:picLocks noChangeAspect="1"/>
          </p:cNvPicPr>
          <p:nvPr/>
        </p:nvPicPr>
        <p:blipFill>
          <a:blip r:embed="rId3"/>
          <a:stretch>
            <a:fillRect/>
          </a:stretch>
        </p:blipFill>
        <p:spPr>
          <a:xfrm>
            <a:off x="6201267" y="858374"/>
            <a:ext cx="2815164" cy="3047997"/>
          </a:xfrm>
          <a:prstGeom prst="rect">
            <a:avLst/>
          </a:prstGeom>
        </p:spPr>
      </p:pic>
    </p:spTree>
    <p:extLst>
      <p:ext uri="{BB962C8B-B14F-4D97-AF65-F5344CB8AC3E}">
        <p14:creationId xmlns:p14="http://schemas.microsoft.com/office/powerpoint/2010/main" val="550172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926540" y="0"/>
            <a:ext cx="5217459" cy="51435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5" name="Rectangle 4"/>
          <p:cNvSpPr/>
          <p:nvPr/>
        </p:nvSpPr>
        <p:spPr>
          <a:xfrm>
            <a:off x="0" y="0"/>
            <a:ext cx="3926540"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705970" y="300209"/>
            <a:ext cx="2514600" cy="501398"/>
          </a:xfrm>
        </p:spPr>
        <p:txBody>
          <a:bodyPr/>
          <a:lstStyle/>
          <a:p>
            <a:r>
              <a:rPr lang="en-GB" sz="1800"/>
              <a:t>Illegal moves</a:t>
            </a:r>
            <a:endParaRPr lang="en-GB" sz="1800" dirty="0"/>
          </a:p>
        </p:txBody>
      </p:sp>
      <p:sp>
        <p:nvSpPr>
          <p:cNvPr id="10" name="Text Placeholder 3">
            <a:extLst>
              <a:ext uri="{FF2B5EF4-FFF2-40B4-BE49-F238E27FC236}">
                <a16:creationId xmlns:a16="http://schemas.microsoft.com/office/drawing/2014/main" id="{8654450E-5F5D-476B-9A3C-0B4E4DC25181}"/>
              </a:ext>
            </a:extLst>
          </p:cNvPr>
          <p:cNvSpPr>
            <a:spLocks noGrp="1"/>
          </p:cNvSpPr>
          <p:nvPr>
            <p:ph type="body" idx="2"/>
          </p:nvPr>
        </p:nvSpPr>
        <p:spPr>
          <a:xfrm>
            <a:off x="4632510" y="1133759"/>
            <a:ext cx="3837000" cy="2577437"/>
          </a:xfrm>
        </p:spPr>
        <p:txBody>
          <a:bodyPr/>
          <a:lstStyle/>
          <a:p>
            <a:pPr lvl="0" indent="0">
              <a:spcBef>
                <a:spcPts val="1600"/>
              </a:spcBef>
              <a:buNone/>
            </a:pPr>
            <a:r>
              <a:rPr lang="en-GB" sz="1400" dirty="0">
                <a:solidFill>
                  <a:schemeClr val="tx1"/>
                </a:solidFill>
              </a:rPr>
              <a:t>Error messages are displayed on the top-right side of the GUI if the user makes as invalid move, such as a coordinate not on the grid, an already existing point, or an input with incorrect syntax, a message will be displayed letting the player know that the player has inserted a value that is incorrect. </a:t>
            </a:r>
          </a:p>
        </p:txBody>
      </p:sp>
      <p:pic>
        <p:nvPicPr>
          <p:cNvPr id="3" name="Picture 2">
            <a:extLst>
              <a:ext uri="{FF2B5EF4-FFF2-40B4-BE49-F238E27FC236}">
                <a16:creationId xmlns:a16="http://schemas.microsoft.com/office/drawing/2014/main" id="{F82D2E4B-D813-4F33-A756-BED5BC93AE31}"/>
              </a:ext>
            </a:extLst>
          </p:cNvPr>
          <p:cNvPicPr>
            <a:picLocks noChangeAspect="1"/>
          </p:cNvPicPr>
          <p:nvPr/>
        </p:nvPicPr>
        <p:blipFill>
          <a:blip r:embed="rId2"/>
          <a:stretch>
            <a:fillRect/>
          </a:stretch>
        </p:blipFill>
        <p:spPr>
          <a:xfrm>
            <a:off x="62546" y="1297136"/>
            <a:ext cx="3801448" cy="3350835"/>
          </a:xfrm>
          <a:prstGeom prst="rect">
            <a:avLst/>
          </a:prstGeom>
        </p:spPr>
      </p:pic>
    </p:spTree>
    <p:extLst>
      <p:ext uri="{BB962C8B-B14F-4D97-AF65-F5344CB8AC3E}">
        <p14:creationId xmlns:p14="http://schemas.microsoft.com/office/powerpoint/2010/main" val="1881926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926540" y="-1"/>
            <a:ext cx="5217459" cy="51435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5" name="Rectangle 4"/>
          <p:cNvSpPr/>
          <p:nvPr/>
        </p:nvSpPr>
        <p:spPr>
          <a:xfrm>
            <a:off x="0" y="0"/>
            <a:ext cx="3926540"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705970" y="489259"/>
            <a:ext cx="2514600" cy="798286"/>
          </a:xfrm>
        </p:spPr>
        <p:txBody>
          <a:bodyPr/>
          <a:lstStyle/>
          <a:p>
            <a:r>
              <a:rPr lang="en-GB" sz="1800" dirty="0"/>
              <a:t>Meeting the user needs</a:t>
            </a:r>
          </a:p>
        </p:txBody>
      </p:sp>
      <p:sp>
        <p:nvSpPr>
          <p:cNvPr id="10" name="Text Placeholder 3">
            <a:extLst>
              <a:ext uri="{FF2B5EF4-FFF2-40B4-BE49-F238E27FC236}">
                <a16:creationId xmlns:a16="http://schemas.microsoft.com/office/drawing/2014/main" id="{8654450E-5F5D-476B-9A3C-0B4E4DC25181}"/>
              </a:ext>
            </a:extLst>
          </p:cNvPr>
          <p:cNvSpPr>
            <a:spLocks noGrp="1"/>
          </p:cNvSpPr>
          <p:nvPr>
            <p:ph type="body" idx="2"/>
          </p:nvPr>
        </p:nvSpPr>
        <p:spPr>
          <a:xfrm>
            <a:off x="4487560" y="370628"/>
            <a:ext cx="3837000" cy="4187537"/>
          </a:xfrm>
        </p:spPr>
        <p:txBody>
          <a:bodyPr/>
          <a:lstStyle/>
          <a:p>
            <a:pPr indent="0">
              <a:spcBef>
                <a:spcPts val="1600"/>
              </a:spcBef>
              <a:buNone/>
            </a:pPr>
            <a:r>
              <a:rPr lang="en-GB" sz="1400" dirty="0">
                <a:solidFill>
                  <a:schemeClr val="tx1"/>
                </a:solidFill>
              </a:rPr>
              <a:t>The user interface is simple to use. Instead of cramming in too much into the game screen, it’s just split into 4 parts. </a:t>
            </a:r>
          </a:p>
          <a:p>
            <a:pPr indent="0">
              <a:spcBef>
                <a:spcPts val="1600"/>
              </a:spcBef>
              <a:buNone/>
            </a:pPr>
            <a:r>
              <a:rPr lang="en-GB" sz="1400" dirty="0">
                <a:solidFill>
                  <a:schemeClr val="tx1"/>
                </a:solidFill>
              </a:rPr>
              <a:t>The 2 grids standing out the most as these will be what the users interact with.</a:t>
            </a:r>
          </a:p>
          <a:p>
            <a:pPr indent="0">
              <a:spcBef>
                <a:spcPts val="1600"/>
              </a:spcBef>
              <a:buNone/>
            </a:pPr>
            <a:r>
              <a:rPr lang="en-GB" sz="1400" dirty="0">
                <a:solidFill>
                  <a:schemeClr val="tx1"/>
                </a:solidFill>
              </a:rPr>
              <a:t>The rules part of the screen stands out the least as users will only generally only look at it once at the start of the game.</a:t>
            </a:r>
          </a:p>
        </p:txBody>
      </p:sp>
      <p:pic>
        <p:nvPicPr>
          <p:cNvPr id="3" name="Picture 2">
            <a:extLst>
              <a:ext uri="{FF2B5EF4-FFF2-40B4-BE49-F238E27FC236}">
                <a16:creationId xmlns:a16="http://schemas.microsoft.com/office/drawing/2014/main" id="{7764699D-C7D7-42C4-B114-3B6E2EF78DDD}"/>
              </a:ext>
            </a:extLst>
          </p:cNvPr>
          <p:cNvPicPr>
            <a:picLocks noChangeAspect="1"/>
          </p:cNvPicPr>
          <p:nvPr/>
        </p:nvPicPr>
        <p:blipFill>
          <a:blip r:embed="rId2"/>
          <a:stretch>
            <a:fillRect/>
          </a:stretch>
        </p:blipFill>
        <p:spPr>
          <a:xfrm>
            <a:off x="146094" y="1623785"/>
            <a:ext cx="3634352" cy="3183474"/>
          </a:xfrm>
          <a:prstGeom prst="rect">
            <a:avLst/>
          </a:prstGeom>
        </p:spPr>
      </p:pic>
    </p:spTree>
    <p:extLst>
      <p:ext uri="{BB962C8B-B14F-4D97-AF65-F5344CB8AC3E}">
        <p14:creationId xmlns:p14="http://schemas.microsoft.com/office/powerpoint/2010/main" val="1889694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ACBDF40-7616-4CB2-BB6A-ADD9BDC7ABE0}"/>
              </a:ext>
            </a:extLst>
          </p:cNvPr>
          <p:cNvSpPr/>
          <p:nvPr/>
        </p:nvSpPr>
        <p:spPr>
          <a:xfrm>
            <a:off x="3045602" y="1502028"/>
            <a:ext cx="3049200" cy="36414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5" name="Rectangle 4"/>
          <p:cNvSpPr/>
          <p:nvPr/>
        </p:nvSpPr>
        <p:spPr>
          <a:xfrm>
            <a:off x="-1" y="0"/>
            <a:ext cx="9143999" cy="149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3135794" y="353572"/>
            <a:ext cx="2514600" cy="534315"/>
          </a:xfrm>
        </p:spPr>
        <p:txBody>
          <a:bodyPr/>
          <a:lstStyle/>
          <a:p>
            <a:r>
              <a:rPr lang="en-GB" sz="1800" dirty="0"/>
              <a:t>GAME SCREENS</a:t>
            </a:r>
          </a:p>
        </p:txBody>
      </p:sp>
      <p:sp>
        <p:nvSpPr>
          <p:cNvPr id="3" name="Rectangle 2">
            <a:extLst>
              <a:ext uri="{FF2B5EF4-FFF2-40B4-BE49-F238E27FC236}">
                <a16:creationId xmlns:a16="http://schemas.microsoft.com/office/drawing/2014/main" id="{80D179DD-C8E1-4A29-96BD-4CA082979971}"/>
              </a:ext>
            </a:extLst>
          </p:cNvPr>
          <p:cNvSpPr/>
          <p:nvPr/>
        </p:nvSpPr>
        <p:spPr>
          <a:xfrm>
            <a:off x="0" y="1502028"/>
            <a:ext cx="3049200" cy="36414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p>
        </p:txBody>
      </p:sp>
      <p:sp>
        <p:nvSpPr>
          <p:cNvPr id="9" name="Title 1">
            <a:extLst>
              <a:ext uri="{FF2B5EF4-FFF2-40B4-BE49-F238E27FC236}">
                <a16:creationId xmlns:a16="http://schemas.microsoft.com/office/drawing/2014/main" id="{EB79E1BC-E6B6-4C13-AF16-E7D9E7A8F9BA}"/>
              </a:ext>
            </a:extLst>
          </p:cNvPr>
          <p:cNvSpPr txBox="1">
            <a:spLocks/>
          </p:cNvSpPr>
          <p:nvPr/>
        </p:nvSpPr>
        <p:spPr bwMode="black">
          <a:xfrm>
            <a:off x="267300" y="1683712"/>
            <a:ext cx="2514600" cy="655319"/>
          </a:xfrm>
          <a:prstGeom prst="rect">
            <a:avLst/>
          </a:prstGeom>
          <a:solidFill>
            <a:srgbClr val="FFFFFF"/>
          </a:solidFill>
          <a:ln w="31750" cap="sq">
            <a:solidFill>
              <a:srgbClr val="404040"/>
            </a:solidFill>
            <a:miter lim="800000"/>
          </a:ln>
        </p:spPr>
        <p:txBody>
          <a:bodyPr spcFirstLastPara="1" vert="horz" wrap="square" lIns="91425" tIns="91425" rIns="91425" bIns="91425" rtlCol="0" anchor="b" anchorCtr="0">
            <a:noAutofit/>
          </a:bodyPr>
          <a:lstStyle>
            <a:lvl1pPr lvl="0" algn="ctr" defTabSz="685800" rtl="0" eaLnBrk="1" latinLnBrk="0" hangingPunct="1">
              <a:lnSpc>
                <a:spcPct val="90000"/>
              </a:lnSpc>
              <a:spcBef>
                <a:spcPts val="0"/>
              </a:spcBef>
              <a:spcAft>
                <a:spcPts val="0"/>
              </a:spcAft>
              <a:buSzPts val="4200"/>
              <a:buNone/>
              <a:defRPr sz="4200" kern="1200" cap="all" spc="150" baseline="0">
                <a:solidFill>
                  <a:srgbClr val="262626"/>
                </a:solidFill>
                <a:latin typeface="+mj-lt"/>
                <a:ea typeface="+mj-ea"/>
                <a:cs typeface="+mj-cs"/>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GB" sz="1800" dirty="0"/>
              <a:t>Start screen / settings</a:t>
            </a:r>
          </a:p>
        </p:txBody>
      </p:sp>
      <p:sp>
        <p:nvSpPr>
          <p:cNvPr id="12" name="Rectangle 11">
            <a:extLst>
              <a:ext uri="{FF2B5EF4-FFF2-40B4-BE49-F238E27FC236}">
                <a16:creationId xmlns:a16="http://schemas.microsoft.com/office/drawing/2014/main" id="{61C1475E-E142-4F33-AC54-6ED4683FB3E7}"/>
              </a:ext>
            </a:extLst>
          </p:cNvPr>
          <p:cNvSpPr/>
          <p:nvPr/>
        </p:nvSpPr>
        <p:spPr>
          <a:xfrm>
            <a:off x="6091204" y="1502028"/>
            <a:ext cx="3049200" cy="36414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dirty="0"/>
          </a:p>
        </p:txBody>
      </p:sp>
      <p:sp>
        <p:nvSpPr>
          <p:cNvPr id="14" name="Title 1">
            <a:extLst>
              <a:ext uri="{FF2B5EF4-FFF2-40B4-BE49-F238E27FC236}">
                <a16:creationId xmlns:a16="http://schemas.microsoft.com/office/drawing/2014/main" id="{FB7FF33F-5961-4257-8FEE-CE96D271FBBB}"/>
              </a:ext>
            </a:extLst>
          </p:cNvPr>
          <p:cNvSpPr txBox="1">
            <a:spLocks/>
          </p:cNvSpPr>
          <p:nvPr/>
        </p:nvSpPr>
        <p:spPr bwMode="black">
          <a:xfrm>
            <a:off x="6376863" y="1751680"/>
            <a:ext cx="2514600" cy="490353"/>
          </a:xfrm>
          <a:prstGeom prst="rect">
            <a:avLst/>
          </a:prstGeom>
          <a:solidFill>
            <a:srgbClr val="FFFFFF"/>
          </a:solidFill>
          <a:ln w="31750" cap="sq">
            <a:solidFill>
              <a:srgbClr val="404040"/>
            </a:solidFill>
            <a:miter lim="800000"/>
          </a:ln>
        </p:spPr>
        <p:txBody>
          <a:bodyPr spcFirstLastPara="1" vert="horz" wrap="square" lIns="91425" tIns="91425" rIns="91425" bIns="91425" rtlCol="0" anchor="b" anchorCtr="0">
            <a:noAutofit/>
          </a:bodyPr>
          <a:lstStyle>
            <a:lvl1pPr lvl="0" algn="ctr" defTabSz="685800" rtl="0" eaLnBrk="1" latinLnBrk="0" hangingPunct="1">
              <a:lnSpc>
                <a:spcPct val="90000"/>
              </a:lnSpc>
              <a:spcBef>
                <a:spcPts val="0"/>
              </a:spcBef>
              <a:spcAft>
                <a:spcPts val="0"/>
              </a:spcAft>
              <a:buSzPts val="4200"/>
              <a:buNone/>
              <a:defRPr sz="4200" kern="1200" cap="all" spc="150" baseline="0">
                <a:solidFill>
                  <a:srgbClr val="262626"/>
                </a:solidFill>
                <a:latin typeface="+mj-lt"/>
                <a:ea typeface="+mj-ea"/>
                <a:cs typeface="+mj-cs"/>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GB" sz="1800" dirty="0"/>
              <a:t>Finish Screen</a:t>
            </a:r>
          </a:p>
        </p:txBody>
      </p:sp>
      <p:sp>
        <p:nvSpPr>
          <p:cNvPr id="16" name="Title 1">
            <a:extLst>
              <a:ext uri="{FF2B5EF4-FFF2-40B4-BE49-F238E27FC236}">
                <a16:creationId xmlns:a16="http://schemas.microsoft.com/office/drawing/2014/main" id="{F010F63F-5409-46A8-A58D-71E2B534E647}"/>
              </a:ext>
            </a:extLst>
          </p:cNvPr>
          <p:cNvSpPr txBox="1">
            <a:spLocks/>
          </p:cNvSpPr>
          <p:nvPr/>
        </p:nvSpPr>
        <p:spPr bwMode="black">
          <a:xfrm>
            <a:off x="3312902" y="1757580"/>
            <a:ext cx="2514600" cy="492835"/>
          </a:xfrm>
          <a:prstGeom prst="rect">
            <a:avLst/>
          </a:prstGeom>
          <a:solidFill>
            <a:srgbClr val="FFFFFF"/>
          </a:solidFill>
          <a:ln w="31750" cap="sq">
            <a:solidFill>
              <a:srgbClr val="404040"/>
            </a:solidFill>
            <a:miter lim="800000"/>
          </a:ln>
        </p:spPr>
        <p:txBody>
          <a:bodyPr spcFirstLastPara="1" vert="horz" wrap="square" lIns="91425" tIns="91425" rIns="91425" bIns="91425" rtlCol="0" anchor="b" anchorCtr="0">
            <a:noAutofit/>
          </a:bodyPr>
          <a:lstStyle>
            <a:lvl1pPr lvl="0" algn="ctr" defTabSz="685800" rtl="0" eaLnBrk="1" latinLnBrk="0" hangingPunct="1">
              <a:lnSpc>
                <a:spcPct val="90000"/>
              </a:lnSpc>
              <a:spcBef>
                <a:spcPts val="0"/>
              </a:spcBef>
              <a:spcAft>
                <a:spcPts val="0"/>
              </a:spcAft>
              <a:buSzPts val="4200"/>
              <a:buNone/>
              <a:defRPr sz="4200" kern="1200" cap="all" spc="150" baseline="0">
                <a:solidFill>
                  <a:srgbClr val="262626"/>
                </a:solidFill>
                <a:latin typeface="+mj-lt"/>
                <a:ea typeface="+mj-ea"/>
                <a:cs typeface="+mj-cs"/>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GB" sz="1800" dirty="0"/>
              <a:t>Game Screen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795" y="2559364"/>
            <a:ext cx="2294013" cy="2299763"/>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32D17723-75D5-4900-96B5-1D007F7C062F}"/>
              </a:ext>
            </a:extLst>
          </p:cNvPr>
          <p:cNvPicPr>
            <a:picLocks noChangeAspect="1"/>
          </p:cNvPicPr>
          <p:nvPr/>
        </p:nvPicPr>
        <p:blipFill>
          <a:blip r:embed="rId3"/>
          <a:stretch>
            <a:fillRect/>
          </a:stretch>
        </p:blipFill>
        <p:spPr>
          <a:xfrm>
            <a:off x="3212162" y="2538292"/>
            <a:ext cx="2719675" cy="2320835"/>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7BD362A8-D010-4F70-9AC1-66A5924E168C}"/>
              </a:ext>
            </a:extLst>
          </p:cNvPr>
          <p:cNvPicPr>
            <a:picLocks noChangeAspect="1"/>
          </p:cNvPicPr>
          <p:nvPr/>
        </p:nvPicPr>
        <p:blipFill>
          <a:blip r:embed="rId4"/>
          <a:stretch>
            <a:fillRect/>
          </a:stretch>
        </p:blipFill>
        <p:spPr>
          <a:xfrm>
            <a:off x="6470596" y="2538292"/>
            <a:ext cx="2297609" cy="2344260"/>
          </a:xfrm>
          <a:prstGeom prst="rect">
            <a:avLst/>
          </a:prstGeom>
        </p:spPr>
      </p:pic>
    </p:spTree>
    <p:extLst>
      <p:ext uri="{BB962C8B-B14F-4D97-AF65-F5344CB8AC3E}">
        <p14:creationId xmlns:p14="http://schemas.microsoft.com/office/powerpoint/2010/main" val="3524254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3999"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3135794" y="353572"/>
            <a:ext cx="2514600" cy="534315"/>
          </a:xfrm>
        </p:spPr>
        <p:txBody>
          <a:bodyPr/>
          <a:lstStyle/>
          <a:p>
            <a:r>
              <a:rPr lang="en-GB" sz="1800" dirty="0"/>
              <a:t>Use case</a:t>
            </a:r>
          </a:p>
        </p:txBody>
      </p:sp>
      <p:pic>
        <p:nvPicPr>
          <p:cNvPr id="6" name="Picture 5">
            <a:extLst>
              <a:ext uri="{FF2B5EF4-FFF2-40B4-BE49-F238E27FC236}">
                <a16:creationId xmlns:a16="http://schemas.microsoft.com/office/drawing/2014/main" id="{E1A328CF-A414-40E6-8EAA-00586479FEEC}"/>
              </a:ext>
            </a:extLst>
          </p:cNvPr>
          <p:cNvPicPr>
            <a:picLocks noChangeAspect="1"/>
          </p:cNvPicPr>
          <p:nvPr/>
        </p:nvPicPr>
        <p:blipFill>
          <a:blip r:embed="rId2"/>
          <a:stretch>
            <a:fillRect/>
          </a:stretch>
        </p:blipFill>
        <p:spPr>
          <a:xfrm>
            <a:off x="1487674" y="1241459"/>
            <a:ext cx="5810840" cy="3489512"/>
          </a:xfrm>
          <a:prstGeom prst="rect">
            <a:avLst/>
          </a:prstGeom>
        </p:spPr>
      </p:pic>
    </p:spTree>
    <p:extLst>
      <p:ext uri="{BB962C8B-B14F-4D97-AF65-F5344CB8AC3E}">
        <p14:creationId xmlns:p14="http://schemas.microsoft.com/office/powerpoint/2010/main" val="972688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926540" y="-1"/>
            <a:ext cx="5217459" cy="51435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5" name="Rectangle 4"/>
          <p:cNvSpPr/>
          <p:nvPr/>
        </p:nvSpPr>
        <p:spPr>
          <a:xfrm>
            <a:off x="0" y="0"/>
            <a:ext cx="3926540"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705970" y="2172606"/>
            <a:ext cx="2514600" cy="798286"/>
          </a:xfrm>
        </p:spPr>
        <p:txBody>
          <a:bodyPr/>
          <a:lstStyle/>
          <a:p>
            <a:r>
              <a:rPr lang="en-GB" sz="1800"/>
              <a:t>Activity diagram</a:t>
            </a:r>
            <a:endParaRPr lang="en-GB" sz="1800" dirty="0"/>
          </a:p>
        </p:txBody>
      </p:sp>
      <p:pic>
        <p:nvPicPr>
          <p:cNvPr id="4" name="Picture 3" descr="A screenshot of a cell phone&#10;&#10;Description automatically generated">
            <a:extLst>
              <a:ext uri="{FF2B5EF4-FFF2-40B4-BE49-F238E27FC236}">
                <a16:creationId xmlns:a16="http://schemas.microsoft.com/office/drawing/2014/main" id="{391C5765-F220-4824-A95B-BF4E6F20C3A1}"/>
              </a:ext>
            </a:extLst>
          </p:cNvPr>
          <p:cNvPicPr>
            <a:picLocks noChangeAspect="1"/>
          </p:cNvPicPr>
          <p:nvPr/>
        </p:nvPicPr>
        <p:blipFill>
          <a:blip r:embed="rId2"/>
          <a:stretch>
            <a:fillRect/>
          </a:stretch>
        </p:blipFill>
        <p:spPr>
          <a:xfrm>
            <a:off x="5453784" y="211790"/>
            <a:ext cx="2802707" cy="4719920"/>
          </a:xfrm>
          <a:prstGeom prst="rect">
            <a:avLst/>
          </a:prstGeom>
        </p:spPr>
      </p:pic>
    </p:spTree>
    <p:extLst>
      <p:ext uri="{BB962C8B-B14F-4D97-AF65-F5344CB8AC3E}">
        <p14:creationId xmlns:p14="http://schemas.microsoft.com/office/powerpoint/2010/main" val="76103925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281</TotalTime>
  <Words>418</Words>
  <Application>Microsoft Office PowerPoint</Application>
  <PresentationFormat>On-screen Show (16:9)</PresentationFormat>
  <Paragraphs>38</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MT</vt:lpstr>
      <vt:lpstr>Impact</vt:lpstr>
      <vt:lpstr>Parcel</vt:lpstr>
      <vt:lpstr>Battleships</vt:lpstr>
      <vt:lpstr>How it looks:</vt:lpstr>
      <vt:lpstr>Game rules</vt:lpstr>
      <vt:lpstr>Implementing the game rules</vt:lpstr>
      <vt:lpstr>Illegal moves</vt:lpstr>
      <vt:lpstr>Meeting the user needs</vt:lpstr>
      <vt:lpstr>GAME SCREENS</vt:lpstr>
      <vt:lpstr>Use case</vt:lpstr>
      <vt:lpstr>Activity diagram</vt:lpstr>
      <vt:lpstr>extensions</vt:lpstr>
      <vt:lpstr>ToP Down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Guilherme Meirelles</cp:lastModifiedBy>
  <cp:revision>45</cp:revision>
  <dcterms:modified xsi:type="dcterms:W3CDTF">2020-02-14T14:28:41Z</dcterms:modified>
</cp:coreProperties>
</file>