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7" roundtripDataSignature="AMtx7mj/rv6uHNpzM8VHCNflFFtuQ62R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customschemas.google.com/relationships/presentationmetadata" Target="meta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" name="Google Shape;2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7" name="Google Shape;7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e5b901dba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g1e5b901dbaa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" name="Google Shape;87;p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" name="Google Shape;3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2170d337a64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2170d337a6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7" name="Google Shape;4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" name="Google Shape;5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e5b901db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7" name="Google Shape;57;g1e5b901dba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2" name="Google Shape;6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7" name="Google Shape;6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2" name="Google Shape;7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">
  <p:cSld name="Capa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6"/>
          <p:cNvSpPr txBox="1"/>
          <p:nvPr>
            <p:ph idx="1" type="body"/>
          </p:nvPr>
        </p:nvSpPr>
        <p:spPr>
          <a:xfrm>
            <a:off x="609600" y="1806055"/>
            <a:ext cx="11028218" cy="16145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1" i="0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2" type="body"/>
          </p:nvPr>
        </p:nvSpPr>
        <p:spPr>
          <a:xfrm>
            <a:off x="609600" y="3613314"/>
            <a:ext cx="11028363" cy="687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9F7F6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D9F7F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3" type="body"/>
          </p:nvPr>
        </p:nvSpPr>
        <p:spPr>
          <a:xfrm>
            <a:off x="609600" y="6167205"/>
            <a:ext cx="11028363" cy="4444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9F7F6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D9F7F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0" name="Google Shape;1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600" y="67520"/>
            <a:ext cx="2895600" cy="931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>
  <p:cSld name="Slide de Títul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/>
          <p:nvPr>
            <p:ph type="ctrTitle"/>
          </p:nvPr>
        </p:nvSpPr>
        <p:spPr>
          <a:xfrm>
            <a:off x="1039091" y="2521527"/>
            <a:ext cx="10113818" cy="1482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alibri"/>
              <a:buNone/>
              <a:defRPr b="1" i="0" sz="7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8"/>
          <p:cNvSpPr txBox="1"/>
          <p:nvPr>
            <p:ph type="title"/>
          </p:nvPr>
        </p:nvSpPr>
        <p:spPr>
          <a:xfrm>
            <a:off x="838200" y="241625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8"/>
          <p:cNvSpPr txBox="1"/>
          <p:nvPr>
            <p:ph idx="1" type="body"/>
          </p:nvPr>
        </p:nvSpPr>
        <p:spPr>
          <a:xfrm>
            <a:off x="838200" y="593993"/>
            <a:ext cx="10515600" cy="5280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8"/>
          <p:cNvSpPr txBox="1"/>
          <p:nvPr>
            <p:ph idx="10" type="dt"/>
          </p:nvPr>
        </p:nvSpPr>
        <p:spPr>
          <a:xfrm>
            <a:off x="838200" y="61905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2525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18"/>
          <p:cNvSpPr txBox="1"/>
          <p:nvPr>
            <p:ph idx="11" type="ftr"/>
          </p:nvPr>
        </p:nvSpPr>
        <p:spPr>
          <a:xfrm>
            <a:off x="4038600" y="620417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2525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18"/>
          <p:cNvSpPr txBox="1"/>
          <p:nvPr>
            <p:ph idx="12" type="sldNum"/>
          </p:nvPr>
        </p:nvSpPr>
        <p:spPr>
          <a:xfrm>
            <a:off x="8610600" y="62322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2525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2525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2525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2525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2525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2525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2525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2525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2525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  <a:defRPr b="1" i="0" sz="3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2" name="Google Shape;22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9"/>
          <p:cNvSpPr txBox="1"/>
          <p:nvPr>
            <p:ph idx="10" type="dt"/>
          </p:nvPr>
        </p:nvSpPr>
        <p:spPr>
          <a:xfrm>
            <a:off x="838200" y="624348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2525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9"/>
          <p:cNvSpPr txBox="1"/>
          <p:nvPr>
            <p:ph idx="11" type="ftr"/>
          </p:nvPr>
        </p:nvSpPr>
        <p:spPr>
          <a:xfrm>
            <a:off x="4038600" y="621823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2525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19"/>
          <p:cNvSpPr txBox="1"/>
          <p:nvPr>
            <p:ph idx="12" type="sldNum"/>
          </p:nvPr>
        </p:nvSpPr>
        <p:spPr>
          <a:xfrm>
            <a:off x="8610600" y="62182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2525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2525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2525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2525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2525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2525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2525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2525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2525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rive.google.com/drive/folders/1E22IdP5y1bBBt51NZv5vW7E0pnppULOI?usp=sharing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Relationship Id="rId4" Type="http://schemas.openxmlformats.org/officeDocument/2006/relationships/hyperlink" Target="https://www.flickr.com/photos/abee5/8314929977" TargetMode="External"/><Relationship Id="rId5" Type="http://schemas.openxmlformats.org/officeDocument/2006/relationships/hyperlink" Target="https://creativecommons.org/licenses/by/3.0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Relationship Id="rId4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"/>
          <p:cNvSpPr txBox="1"/>
          <p:nvPr>
            <p:ph idx="1" type="body"/>
          </p:nvPr>
        </p:nvSpPr>
        <p:spPr>
          <a:xfrm>
            <a:off x="609600" y="1806055"/>
            <a:ext cx="11028218" cy="16145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</a:pPr>
            <a:r>
              <a:rPr lang="pt-BR"/>
              <a:t>Projeto de Desenvolvimento de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</a:pPr>
            <a:r>
              <a:rPr lang="pt-BR"/>
              <a:t>Software</a:t>
            </a:r>
            <a:endParaRPr/>
          </a:p>
        </p:txBody>
      </p:sp>
      <p:sp>
        <p:nvSpPr>
          <p:cNvPr id="31" name="Google Shape;31;p1"/>
          <p:cNvSpPr txBox="1"/>
          <p:nvPr>
            <p:ph idx="1" type="body"/>
          </p:nvPr>
        </p:nvSpPr>
        <p:spPr>
          <a:xfrm>
            <a:off x="469325" y="4870375"/>
            <a:ext cx="11028300" cy="6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F7F6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rgbClr val="D9F7F6"/>
                </a:solidFill>
                <a:latin typeface="Calibri"/>
                <a:ea typeface="Calibri"/>
                <a:cs typeface="Calibri"/>
                <a:sym typeface="Calibri"/>
              </a:rPr>
              <a:t>Apresentação da Disciplina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"/>
          <p:cNvSpPr txBox="1"/>
          <p:nvPr>
            <p:ph idx="3" type="body"/>
          </p:nvPr>
        </p:nvSpPr>
        <p:spPr>
          <a:xfrm>
            <a:off x="609600" y="6167205"/>
            <a:ext cx="11028363" cy="4444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F7F6"/>
              </a:buClr>
              <a:buSzPts val="2800"/>
              <a:buNone/>
            </a:pPr>
            <a:r>
              <a:rPr lang="pt-BR"/>
              <a:t>Professor Valdinei J. Saugo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 txBox="1"/>
          <p:nvPr>
            <p:ph idx="1" type="body"/>
          </p:nvPr>
        </p:nvSpPr>
        <p:spPr>
          <a:xfrm>
            <a:off x="838200" y="593993"/>
            <a:ext cx="10515600" cy="5280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800"/>
              <a:buNone/>
            </a:pPr>
            <a:r>
              <a:rPr b="1" lang="pt-BR" sz="2800">
                <a:solidFill>
                  <a:srgbClr val="1F3864"/>
                </a:solidFill>
              </a:rPr>
              <a:t>Contato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t/>
            </a:r>
            <a:endParaRPr sz="2800">
              <a:solidFill>
                <a:srgbClr val="1F3864"/>
              </a:solidFill>
            </a:endParaRPr>
          </a:p>
          <a:p>
            <a:pPr indent="-1524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22A35"/>
              </a:buClr>
              <a:buSzPts val="2400"/>
              <a:buFont typeface="Noto Sans Symbols"/>
              <a:buChar char="⮚"/>
            </a:pPr>
            <a:r>
              <a:rPr lang="pt-BR">
                <a:solidFill>
                  <a:srgbClr val="222A35"/>
                </a:solidFill>
              </a:rPr>
              <a:t>valdineisaugo@unidombosco.edu.br</a:t>
            </a:r>
            <a:endParaRPr/>
          </a:p>
          <a:p>
            <a:pPr indent="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Noto Sans Symbols"/>
              <a:buNone/>
            </a:pPr>
            <a:r>
              <a:t/>
            </a:r>
            <a:endParaRPr>
              <a:solidFill>
                <a:srgbClr val="222A35"/>
              </a:solidFill>
            </a:endParaRPr>
          </a:p>
          <a:p>
            <a:pPr indent="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>
              <a:solidFill>
                <a:srgbClr val="222A35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e5b901dbaa_0_4"/>
          <p:cNvSpPr txBox="1"/>
          <p:nvPr>
            <p:ph idx="1" type="body"/>
          </p:nvPr>
        </p:nvSpPr>
        <p:spPr>
          <a:xfrm>
            <a:off x="838200" y="593993"/>
            <a:ext cx="10515600" cy="52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800"/>
              <a:buNone/>
            </a:pPr>
            <a:r>
              <a:rPr b="1" lang="pt-BR" sz="2800">
                <a:solidFill>
                  <a:srgbClr val="1F3864"/>
                </a:solidFill>
              </a:rPr>
              <a:t>Materiais e conteúdos de aula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t/>
            </a:r>
            <a:endParaRPr sz="2800">
              <a:solidFill>
                <a:srgbClr val="1F3864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https://drive.google.com/drive/folders/1E22IdP5y1bBBt51NZv5vW7E0pnppULOI?usp=sharing</a:t>
            </a:r>
            <a:endParaRPr>
              <a:solidFill>
                <a:srgbClr val="222A35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A35"/>
              </a:solidFill>
            </a:endParaRPr>
          </a:p>
          <a:p>
            <a:pPr indent="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Noto Sans Symbols"/>
              <a:buNone/>
            </a:pPr>
            <a:r>
              <a:t/>
            </a:r>
            <a:endParaRPr>
              <a:solidFill>
                <a:srgbClr val="222A35"/>
              </a:solidFill>
            </a:endParaRPr>
          </a:p>
          <a:p>
            <a:pPr indent="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>
              <a:solidFill>
                <a:srgbClr val="222A35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ctrTitle"/>
          </p:nvPr>
        </p:nvSpPr>
        <p:spPr>
          <a:xfrm>
            <a:off x="993797" y="647967"/>
            <a:ext cx="101139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F7F6"/>
              </a:buClr>
              <a:buSzPts val="7200"/>
              <a:buFont typeface="Calibri"/>
              <a:buNone/>
            </a:pPr>
            <a:r>
              <a:rPr lang="pt-BR">
                <a:solidFill>
                  <a:srgbClr val="D9F7F6"/>
                </a:solidFill>
              </a:rPr>
              <a:t>Bons estudos!</a:t>
            </a:r>
            <a:endParaRPr/>
          </a:p>
        </p:txBody>
      </p:sp>
      <p:pic>
        <p:nvPicPr>
          <p:cNvPr descr="Uma imagem contendo mesa, de madeira, livro, computador&#10;&#10;Descrição gerada automaticamente" id="90" name="Google Shape;9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2249" y="2130403"/>
            <a:ext cx="6397870" cy="426108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4"/>
          <p:cNvSpPr txBox="1"/>
          <p:nvPr/>
        </p:nvSpPr>
        <p:spPr>
          <a:xfrm>
            <a:off x="5961184" y="6834619"/>
            <a:ext cx="5011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Esta Foto</a:t>
            </a:r>
            <a:r>
              <a:rPr b="0" i="0" lang="pt-BR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Autor Desconhecido está licenciado em </a:t>
            </a:r>
            <a:r>
              <a:rPr b="0" i="0" lang="pt-BR" sz="9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CC BY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"/>
          <p:cNvSpPr txBox="1"/>
          <p:nvPr/>
        </p:nvSpPr>
        <p:spPr>
          <a:xfrm>
            <a:off x="1039041" y="2687849"/>
            <a:ext cx="101139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F7F6"/>
              </a:buClr>
              <a:buSzPts val="7200"/>
              <a:buFont typeface="Calibri"/>
              <a:buNone/>
            </a:pPr>
            <a:r>
              <a:rPr b="1" lang="pt-BR" sz="7200">
                <a:solidFill>
                  <a:srgbClr val="D9F7F6"/>
                </a:solidFill>
                <a:latin typeface="Calibri"/>
                <a:ea typeface="Calibri"/>
                <a:cs typeface="Calibri"/>
                <a:sym typeface="Calibri"/>
              </a:rPr>
              <a:t>PDS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170d337a64_0_2"/>
          <p:cNvSpPr txBox="1"/>
          <p:nvPr>
            <p:ph type="title"/>
          </p:nvPr>
        </p:nvSpPr>
        <p:spPr>
          <a:xfrm>
            <a:off x="838200" y="2416258"/>
            <a:ext cx="10515600" cy="132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" name="Google Shape;43;g2170d337a64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750" y="687650"/>
            <a:ext cx="5355249" cy="3010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g2170d337a64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0" y="3549808"/>
            <a:ext cx="5589732" cy="28112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 txBox="1"/>
          <p:nvPr>
            <p:ph idx="1" type="body"/>
          </p:nvPr>
        </p:nvSpPr>
        <p:spPr>
          <a:xfrm>
            <a:off x="838200" y="593993"/>
            <a:ext cx="10515600" cy="5280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800"/>
              <a:buNone/>
            </a:pPr>
            <a:r>
              <a:rPr b="1" lang="pt-BR" sz="2800">
                <a:solidFill>
                  <a:srgbClr val="1F3864"/>
                </a:solidFill>
              </a:rPr>
              <a:t>Objetivos da disciplina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t/>
            </a:r>
            <a:endParaRPr sz="2800">
              <a:solidFill>
                <a:srgbClr val="1F3864"/>
              </a:solidFill>
            </a:endParaRPr>
          </a:p>
          <a:p>
            <a:pPr indent="-1524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F3864"/>
              </a:buClr>
              <a:buSzPts val="2400"/>
              <a:buFont typeface="Noto Sans Symbols"/>
              <a:buChar char="✔"/>
            </a:pPr>
            <a:r>
              <a:rPr lang="pt-BR">
                <a:solidFill>
                  <a:srgbClr val="1F3864"/>
                </a:solidFill>
              </a:rPr>
              <a:t>Apresentar </a:t>
            </a:r>
            <a:r>
              <a:rPr lang="pt-BR">
                <a:solidFill>
                  <a:srgbClr val="1F3864"/>
                </a:solidFill>
              </a:rPr>
              <a:t>os conceitos básicos de algoritmos; </a:t>
            </a:r>
            <a:endParaRPr>
              <a:solidFill>
                <a:srgbClr val="1F3864"/>
              </a:solidFill>
            </a:endParaRPr>
          </a:p>
          <a:p>
            <a:pPr indent="-1524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F3864"/>
              </a:buClr>
              <a:buSzPts val="2400"/>
              <a:buChar char="✔"/>
            </a:pPr>
            <a:r>
              <a:rPr lang="pt-BR">
                <a:solidFill>
                  <a:srgbClr val="1F3864"/>
                </a:solidFill>
              </a:rPr>
              <a:t>Apresentar os conceitos básicos de desenvolvimento de software;</a:t>
            </a:r>
            <a:endParaRPr>
              <a:solidFill>
                <a:srgbClr val="1F3864"/>
              </a:solidFill>
            </a:endParaRPr>
          </a:p>
          <a:p>
            <a:pPr indent="-1524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F3864"/>
              </a:buClr>
              <a:buSzPts val="2400"/>
              <a:buChar char="✔"/>
            </a:pPr>
            <a:r>
              <a:rPr lang="pt-BR">
                <a:solidFill>
                  <a:srgbClr val="1F3864"/>
                </a:solidFill>
              </a:rPr>
              <a:t>Apresentar linguagens de programação e suas aplicações práticas;</a:t>
            </a:r>
            <a:endParaRPr>
              <a:solidFill>
                <a:srgbClr val="1F3864"/>
              </a:solidFill>
            </a:endParaRPr>
          </a:p>
          <a:p>
            <a:pPr indent="-1524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F3864"/>
              </a:buClr>
              <a:buSzPts val="2400"/>
              <a:buChar char="✔"/>
            </a:pPr>
            <a:r>
              <a:rPr lang="pt-BR">
                <a:solidFill>
                  <a:srgbClr val="1F3864"/>
                </a:solidFill>
              </a:rPr>
              <a:t>Realizar uma introdução à metodologias de desenvolvimento;</a:t>
            </a:r>
            <a:endParaRPr>
              <a:solidFill>
                <a:srgbClr val="1F3864"/>
              </a:solidFill>
            </a:endParaRPr>
          </a:p>
          <a:p>
            <a:pPr indent="-1524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F3864"/>
              </a:buClr>
              <a:buSzPts val="2400"/>
              <a:buChar char="✔"/>
            </a:pPr>
            <a:r>
              <a:rPr lang="pt-BR">
                <a:solidFill>
                  <a:srgbClr val="1F3864"/>
                </a:solidFill>
              </a:rPr>
              <a:t>Realizar atividades práticas para fixação dos conteúdos;</a:t>
            </a:r>
            <a:endParaRPr>
              <a:solidFill>
                <a:srgbClr val="1F3864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F386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t/>
            </a:r>
            <a:endParaRPr sz="28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 txBox="1"/>
          <p:nvPr>
            <p:ph idx="1" type="body"/>
          </p:nvPr>
        </p:nvSpPr>
        <p:spPr>
          <a:xfrm>
            <a:off x="838200" y="593993"/>
            <a:ext cx="10515600" cy="5280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800"/>
              <a:buNone/>
            </a:pPr>
            <a:r>
              <a:rPr b="1" lang="pt-BR" sz="2800">
                <a:solidFill>
                  <a:srgbClr val="1F3864"/>
                </a:solidFill>
              </a:rPr>
              <a:t>Conteúdo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t/>
            </a:r>
            <a:endParaRPr sz="2800">
              <a:solidFill>
                <a:srgbClr val="1F3864"/>
              </a:solidFill>
            </a:endParaRPr>
          </a:p>
          <a:p>
            <a:pPr indent="-1524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22A35"/>
              </a:buClr>
              <a:buSzPts val="2400"/>
              <a:buFont typeface="Noto Sans Symbols"/>
              <a:buChar char="⮚"/>
            </a:pPr>
            <a:r>
              <a:rPr lang="pt-BR">
                <a:solidFill>
                  <a:srgbClr val="222A35"/>
                </a:solidFill>
              </a:rPr>
              <a:t>Algoritmos</a:t>
            </a:r>
            <a:endParaRPr>
              <a:solidFill>
                <a:srgbClr val="222A35"/>
              </a:solidFill>
            </a:endParaRPr>
          </a:p>
          <a:p>
            <a:pPr indent="-1524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22A35"/>
              </a:buClr>
              <a:buSzPts val="2400"/>
              <a:buChar char="⮚"/>
            </a:pPr>
            <a:r>
              <a:rPr lang="pt-BR">
                <a:solidFill>
                  <a:srgbClr val="222A35"/>
                </a:solidFill>
              </a:rPr>
              <a:t>Tipos de software</a:t>
            </a:r>
            <a:endParaRPr>
              <a:solidFill>
                <a:srgbClr val="222A35"/>
              </a:solidFill>
            </a:endParaRPr>
          </a:p>
          <a:p>
            <a:pPr indent="-1524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22A35"/>
              </a:buClr>
              <a:buSzPts val="2400"/>
              <a:buChar char="⮚"/>
            </a:pPr>
            <a:r>
              <a:rPr lang="pt-BR">
                <a:solidFill>
                  <a:srgbClr val="222A35"/>
                </a:solidFill>
              </a:rPr>
              <a:t>Tópicos de engenharia de software</a:t>
            </a:r>
            <a:endParaRPr>
              <a:solidFill>
                <a:srgbClr val="222A35"/>
              </a:solidFill>
            </a:endParaRPr>
          </a:p>
          <a:p>
            <a:pPr indent="-1524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22A35"/>
              </a:buClr>
              <a:buSzPts val="2400"/>
              <a:buChar char="⮚"/>
            </a:pPr>
            <a:r>
              <a:rPr lang="pt-BR">
                <a:solidFill>
                  <a:srgbClr val="222A35"/>
                </a:solidFill>
              </a:rPr>
              <a:t>Metodologias de projeto</a:t>
            </a:r>
            <a:endParaRPr>
              <a:solidFill>
                <a:srgbClr val="222A35"/>
              </a:solidFill>
            </a:endParaRPr>
          </a:p>
          <a:p>
            <a:pPr indent="-1524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22A35"/>
              </a:buClr>
              <a:buSzPts val="2400"/>
              <a:buChar char="⮚"/>
            </a:pPr>
            <a:r>
              <a:rPr lang="pt-BR">
                <a:solidFill>
                  <a:srgbClr val="222A35"/>
                </a:solidFill>
              </a:rPr>
              <a:t>Introdução à linguagem Python</a:t>
            </a:r>
            <a:endParaRPr>
              <a:solidFill>
                <a:srgbClr val="222A35"/>
              </a:solidFill>
            </a:endParaRPr>
          </a:p>
          <a:p>
            <a:pPr indent="-1524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22A35"/>
              </a:buClr>
              <a:buSzPts val="2400"/>
              <a:buChar char="⮚"/>
            </a:pPr>
            <a:r>
              <a:rPr lang="pt-BR">
                <a:solidFill>
                  <a:srgbClr val="222A35"/>
                </a:solidFill>
              </a:rPr>
              <a:t>Desenvolvimento de aplicações de software com Python</a:t>
            </a:r>
            <a:endParaRPr>
              <a:solidFill>
                <a:srgbClr val="222A35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22A35"/>
              </a:solidFill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e5b901dbaa_0_0"/>
          <p:cNvSpPr txBox="1"/>
          <p:nvPr>
            <p:ph idx="1" type="body"/>
          </p:nvPr>
        </p:nvSpPr>
        <p:spPr>
          <a:xfrm>
            <a:off x="838200" y="593993"/>
            <a:ext cx="10515600" cy="52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800"/>
              <a:buNone/>
            </a:pPr>
            <a:r>
              <a:rPr b="1" lang="pt-BR" sz="2800">
                <a:solidFill>
                  <a:srgbClr val="1F3864"/>
                </a:solidFill>
              </a:rPr>
              <a:t>Conteúdo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t/>
            </a:r>
            <a:endParaRPr sz="2800">
              <a:solidFill>
                <a:srgbClr val="1F3864"/>
              </a:solidFill>
            </a:endParaRPr>
          </a:p>
          <a:p>
            <a:pPr indent="-1524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22A35"/>
              </a:buClr>
              <a:buSzPts val="2400"/>
              <a:buChar char="⮚"/>
            </a:pPr>
            <a:r>
              <a:rPr lang="pt-BR">
                <a:solidFill>
                  <a:srgbClr val="222A35"/>
                </a:solidFill>
              </a:rPr>
              <a:t>Desenvolvimento de aplicações com foco em serviços web</a:t>
            </a:r>
            <a:endParaRPr>
              <a:solidFill>
                <a:srgbClr val="222A35"/>
              </a:solidFill>
            </a:endParaRPr>
          </a:p>
          <a:p>
            <a:pPr indent="-1524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22A35"/>
              </a:buClr>
              <a:buSzPts val="2400"/>
              <a:buChar char="⮚"/>
            </a:pPr>
            <a:r>
              <a:rPr lang="pt-BR">
                <a:solidFill>
                  <a:srgbClr val="222A35"/>
                </a:solidFill>
              </a:rPr>
              <a:t>Desenvolvimento de aplicações com foco em integração entre serviços web</a:t>
            </a:r>
            <a:endParaRPr>
              <a:solidFill>
                <a:srgbClr val="222A35"/>
              </a:solidFill>
            </a:endParaRPr>
          </a:p>
          <a:p>
            <a:pPr indent="-1524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22A35"/>
              </a:buClr>
              <a:buSzPts val="2400"/>
              <a:buChar char="⮚"/>
            </a:pPr>
            <a:r>
              <a:rPr lang="pt-BR">
                <a:solidFill>
                  <a:srgbClr val="222A35"/>
                </a:solidFill>
              </a:rPr>
              <a:t>Ferramentas de desenvolvimento de software</a:t>
            </a:r>
            <a:endParaRPr>
              <a:solidFill>
                <a:srgbClr val="222A35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22A35"/>
              </a:solidFill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 txBox="1"/>
          <p:nvPr>
            <p:ph idx="1" type="body"/>
          </p:nvPr>
        </p:nvSpPr>
        <p:spPr>
          <a:xfrm>
            <a:off x="838200" y="593993"/>
            <a:ext cx="10515600" cy="5280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800"/>
              <a:buNone/>
            </a:pPr>
            <a:r>
              <a:rPr b="1" lang="pt-BR" sz="2800">
                <a:solidFill>
                  <a:srgbClr val="1F3864"/>
                </a:solidFill>
              </a:rPr>
              <a:t>Sistema de avaliação (por bimestre)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t/>
            </a:r>
            <a:endParaRPr sz="2800">
              <a:solidFill>
                <a:srgbClr val="1F3864"/>
              </a:solidFill>
            </a:endParaRPr>
          </a:p>
          <a:p>
            <a:pPr indent="-1524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22A35"/>
              </a:buClr>
              <a:buSzPts val="2400"/>
              <a:buFont typeface="Noto Sans Symbols"/>
              <a:buChar char="⮚"/>
            </a:pPr>
            <a:r>
              <a:rPr lang="pt-BR">
                <a:solidFill>
                  <a:srgbClr val="222A35"/>
                </a:solidFill>
              </a:rPr>
              <a:t>01 avaliação escrita (40% da nota) - Individual</a:t>
            </a:r>
            <a:endParaRPr/>
          </a:p>
          <a:p>
            <a:pPr indent="-1524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22A35"/>
              </a:buClr>
              <a:buSzPts val="2400"/>
              <a:buFont typeface="Noto Sans Symbols"/>
              <a:buChar char="⮚"/>
            </a:pPr>
            <a:r>
              <a:rPr lang="pt-BR">
                <a:solidFill>
                  <a:srgbClr val="222A35"/>
                </a:solidFill>
              </a:rPr>
              <a:t>Trabalho em equipe (40% da nota) </a:t>
            </a:r>
            <a:endParaRPr>
              <a:solidFill>
                <a:srgbClr val="222A35"/>
              </a:solidFill>
            </a:endParaRPr>
          </a:p>
          <a:p>
            <a:pPr indent="-1524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22A35"/>
              </a:buClr>
              <a:buSzPts val="2400"/>
              <a:buChar char="⮚"/>
            </a:pPr>
            <a:r>
              <a:rPr lang="pt-BR">
                <a:solidFill>
                  <a:srgbClr val="222A35"/>
                </a:solidFill>
              </a:rPr>
              <a:t>Exercícios propostos (20 % da nota) - Individual</a:t>
            </a:r>
            <a:endParaRPr>
              <a:solidFill>
                <a:srgbClr val="222A35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 txBox="1"/>
          <p:nvPr>
            <p:ph idx="1" type="body"/>
          </p:nvPr>
        </p:nvSpPr>
        <p:spPr>
          <a:xfrm>
            <a:off x="838200" y="593993"/>
            <a:ext cx="10515600" cy="5280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800"/>
              <a:buNone/>
            </a:pPr>
            <a:r>
              <a:rPr b="1" lang="pt-BR" sz="2800">
                <a:solidFill>
                  <a:srgbClr val="1F3864"/>
                </a:solidFill>
              </a:rPr>
              <a:t>Informações gerais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t/>
            </a:r>
            <a:endParaRPr sz="2800">
              <a:solidFill>
                <a:srgbClr val="1F3864"/>
              </a:solidFill>
            </a:endParaRPr>
          </a:p>
          <a:p>
            <a:pPr indent="-1524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22A35"/>
              </a:buClr>
              <a:buSzPts val="2400"/>
              <a:buFont typeface="Noto Sans Symbols"/>
              <a:buChar char="⮚"/>
            </a:pPr>
            <a:r>
              <a:rPr lang="pt-BR">
                <a:solidFill>
                  <a:srgbClr val="222A35"/>
                </a:solidFill>
              </a:rPr>
              <a:t>Gerenciar presenças (limite 25%)</a:t>
            </a:r>
            <a:endParaRPr/>
          </a:p>
          <a:p>
            <a:pPr indent="-1524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22A35"/>
              </a:buClr>
              <a:buSzPts val="2400"/>
              <a:buFont typeface="Noto Sans Symbols"/>
              <a:buChar char="⮚"/>
            </a:pPr>
            <a:r>
              <a:rPr lang="pt-BR">
                <a:solidFill>
                  <a:srgbClr val="222A35"/>
                </a:solidFill>
              </a:rPr>
              <a:t>Atentar-se para as datas das avaliações</a:t>
            </a:r>
            <a:endParaRPr/>
          </a:p>
          <a:p>
            <a:pPr indent="-1524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22A35"/>
              </a:buClr>
              <a:buSzPts val="2400"/>
              <a:buFont typeface="Noto Sans Symbols"/>
              <a:buChar char="⮚"/>
            </a:pPr>
            <a:r>
              <a:rPr lang="pt-BR">
                <a:solidFill>
                  <a:srgbClr val="222A35"/>
                </a:solidFill>
              </a:rPr>
              <a:t>Perdeu uma avaliação bimestral?</a:t>
            </a:r>
            <a:endParaRPr/>
          </a:p>
          <a:p>
            <a:pPr indent="-1524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22A35"/>
              </a:buClr>
              <a:buSzPts val="2400"/>
              <a:buFont typeface="Noto Sans Symbols"/>
              <a:buChar char="⮚"/>
            </a:pPr>
            <a:r>
              <a:rPr lang="pt-BR">
                <a:solidFill>
                  <a:srgbClr val="222A35"/>
                </a:solidFill>
              </a:rPr>
              <a:t>Avaliação de reposição (requisição na secretaria)</a:t>
            </a:r>
            <a:endParaRPr/>
          </a:p>
          <a:p>
            <a:pPr indent="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>
              <a:solidFill>
                <a:srgbClr val="222A35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 txBox="1"/>
          <p:nvPr>
            <p:ph idx="1" type="body"/>
          </p:nvPr>
        </p:nvSpPr>
        <p:spPr>
          <a:xfrm>
            <a:off x="838200" y="593993"/>
            <a:ext cx="10515600" cy="5280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800"/>
              <a:buNone/>
            </a:pPr>
            <a:r>
              <a:rPr b="1" lang="pt-BR" sz="2800">
                <a:solidFill>
                  <a:srgbClr val="1F3864"/>
                </a:solidFill>
              </a:rPr>
              <a:t>Horário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t/>
            </a:r>
            <a:endParaRPr sz="2800">
              <a:solidFill>
                <a:srgbClr val="1F3864"/>
              </a:solidFill>
            </a:endParaRPr>
          </a:p>
          <a:p>
            <a:pPr indent="-152400" lvl="0" marL="6858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22A35"/>
              </a:buClr>
              <a:buSzPts val="2400"/>
              <a:buFont typeface="Noto Sans Symbols"/>
              <a:buChar char="⮚"/>
            </a:pPr>
            <a:r>
              <a:rPr lang="pt-BR">
                <a:solidFill>
                  <a:srgbClr val="222A35"/>
                </a:solidFill>
              </a:rPr>
              <a:t> Quarta-feira </a:t>
            </a:r>
            <a:r>
              <a:rPr lang="pt-BR">
                <a:solidFill>
                  <a:srgbClr val="222A35"/>
                </a:solidFill>
              </a:rPr>
              <a:t>19:00 às 20:40</a:t>
            </a:r>
            <a:endParaRPr>
              <a:solidFill>
                <a:srgbClr val="222A35"/>
              </a:solidFill>
            </a:endParaRPr>
          </a:p>
          <a:p>
            <a:pPr indent="-152400" lvl="0" marL="6858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22A35"/>
              </a:buClr>
              <a:buSzPts val="2400"/>
              <a:buFont typeface="Noto Sans Symbols"/>
              <a:buChar char="⮚"/>
            </a:pPr>
            <a:r>
              <a:rPr lang="pt-BR">
                <a:solidFill>
                  <a:srgbClr val="222A35"/>
                </a:solidFill>
              </a:rPr>
              <a:t> </a:t>
            </a:r>
            <a:r>
              <a:rPr lang="pt-BR">
                <a:solidFill>
                  <a:srgbClr val="222A35"/>
                </a:solidFill>
              </a:rPr>
              <a:t>Quarta-feira 21:00 às 22:40</a:t>
            </a:r>
            <a:endParaRPr>
              <a:solidFill>
                <a:srgbClr val="222A35"/>
              </a:solidFill>
            </a:endParaRPr>
          </a:p>
          <a:p>
            <a:pPr indent="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>
              <a:solidFill>
                <a:srgbClr val="222A35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2019-11-18T12:20:09Z</dcterms:created>
  <dc:creator>Natalia Almeida Carmo</dc:creator>
</cp:coreProperties>
</file>