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CF7B-1E62-5E4F-8DEF-969CC70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6331226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76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2F8D-D0FB-BD47-93EC-48D1E738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C200-5D2A-134D-9F9B-1956DCA6D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2BC-DDC4-3C48-8231-D773C6C5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3094-5CFC-9941-AEC8-9493DC86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9A60-DC6F-5645-B897-1E415A09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DCA0-A590-804C-941E-FD88E8DE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438D2-D356-0044-B431-3DD34E3C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034E-9C04-E949-98BB-BDF3CE3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98D8-BB7C-344F-BC52-DF3C7ABA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2F8-E9BB-8142-9358-3D47F77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0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FC1D-31C3-0348-AAC6-A87B1ED5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DA9A0-E47D-1348-905D-F7E91446F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9F42-307B-4045-8A6B-F3DCFD18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ACB9-9563-1E49-9B75-A2987EE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BC28-777B-D945-A6D8-5525862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1238-90AF-704B-9D07-85120F05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DB3F-B80E-D540-8473-18959DD0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BDDC-C44F-9140-A53B-1963CCCE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5754-B7A1-944D-A74C-A3B0D003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84AC-3C98-AF49-8566-E5B36614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5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89-58FE-0846-81A0-EF9C40D5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D277-ABA5-D244-8D88-C5C403C09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38BE3-CE18-AB49-A22A-D76610BC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122FC-094A-CA4C-AC94-D2FAC51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0CF2-8486-C94E-BD27-65657A10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6ABD-74B9-2A4A-B005-3F9BF72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7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652C-3858-8D46-88BE-E322A2F0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409B-F388-2E4E-95E3-929E6BC8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85DD-F02A-894B-ADF8-68E851AF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7BBAF-045E-CF45-90C5-4A76C64B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CBC28-F6CD-124A-9CA2-8E583B9E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E0184-F7EC-B543-B5AB-A2D674EE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D36EC-66CE-0A4B-BBE2-BAA43345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7E8C9-4718-FB4C-9F57-5F0569F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6D67-AFB9-8A4B-80A5-B93F2C8E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247C8-71BF-144F-9C12-A63A5488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2175-AB8B-1642-AE28-076682A3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FD5A2-ECB8-C54E-B2BD-87E0FF31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0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E886-759E-CD45-8C32-87AD78DD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A1EB5-D848-AF45-9C5C-45E686C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8E62F-89AA-394F-8561-07DA6D51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4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06AD-5213-1B44-A176-F9A1D941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343E-69C1-D848-8729-BC5D7C3A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7558F-B6FE-2342-B881-A99E75DE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A378-EAA0-BA43-9561-7A239FA2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124A-284F-E847-BE46-86F944BE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7C3D-C285-E545-98A6-74049F62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6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AE-4EB3-E240-8086-E969E82B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37E85-D337-8D4E-AC44-A3A6BB0D6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7D10-1C28-0148-AF48-74944B1C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271E-4043-164F-AD98-8BB89863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0C50-DBBC-AC4C-813E-2A033CB9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3996-8B7D-EB46-BB8D-02AED288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E6BE8-6734-A94E-9C7A-8212533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1106-0E66-1447-924B-EB2F0A6C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A75F-1E57-ED47-A0A5-97B4519BF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C704-3CA5-6443-8A38-E41FCCD6C989}" type="datetimeFigureOut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8DAD2-772D-4F42-B6C0-5AD1CA15F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5273-9157-4546-BC04-21E5ECF6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F1D9-30A4-2846-B98F-B7B16CCE36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39F3-6F9D-8845-B9FD-EE4BCF7DB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FAESA</a:t>
            </a:r>
            <a:br>
              <a:rPr lang="pt-BR" dirty="0"/>
            </a:br>
            <a:r>
              <a:rPr lang="pt-BR" dirty="0"/>
              <a:t>MBA em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15B55-A0BA-FA4A-9D76-A1025942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Computação em Nuvem e </a:t>
            </a:r>
            <a:r>
              <a:rPr lang="pt-BR" dirty="0" err="1"/>
              <a:t>IoT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Exercícios Práticos</a:t>
            </a:r>
          </a:p>
          <a:p>
            <a:endParaRPr lang="pt-BR" dirty="0"/>
          </a:p>
          <a:p>
            <a:r>
              <a:rPr lang="pt-BR" dirty="0"/>
              <a:t>Criar uma máquina virtual na </a:t>
            </a:r>
            <a:r>
              <a:rPr lang="pt-BR" dirty="0" err="1"/>
              <a:t>Azure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2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E88F0-71A1-CA4F-A70F-BC314C2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Avançar direto com o botão “</a:t>
            </a:r>
            <a:r>
              <a:rPr lang="pt-BR" dirty="0" err="1"/>
              <a:t>Review</a:t>
            </a:r>
            <a:r>
              <a:rPr lang="pt-BR" dirty="0"/>
              <a:t> + </a:t>
            </a:r>
            <a:r>
              <a:rPr lang="pt-BR" dirty="0" err="1"/>
              <a:t>Create</a:t>
            </a:r>
            <a:r>
              <a:rPr lang="pt-BR" dirty="0"/>
              <a:t>” para a última aba do formulário</a:t>
            </a:r>
          </a:p>
          <a:p>
            <a:r>
              <a:rPr lang="pt-BR" dirty="0"/>
              <a:t>Utilizar a opção “</a:t>
            </a:r>
            <a:r>
              <a:rPr lang="pt-BR" dirty="0" err="1"/>
              <a:t>Create</a:t>
            </a:r>
            <a:r>
              <a:rPr lang="pt-BR" dirty="0"/>
              <a:t>” para criar a máquina virtual</a:t>
            </a:r>
          </a:p>
          <a:p>
            <a:r>
              <a:rPr lang="pt-BR" dirty="0"/>
              <a:t>Aguardar o portal finalizar a criação (</a:t>
            </a:r>
            <a:r>
              <a:rPr lang="pt-BR" dirty="0" err="1"/>
              <a:t>deployment</a:t>
            </a:r>
            <a:r>
              <a:rPr lang="pt-BR" dirty="0"/>
              <a:t> da mesma)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09890-A742-C741-8603-867A55E8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299804"/>
            <a:ext cx="10426700" cy="427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B767A8-6492-BC42-A866-93798F8D477E}"/>
              </a:ext>
            </a:extLst>
          </p:cNvPr>
          <p:cNvSpPr/>
          <p:nvPr/>
        </p:nvSpPr>
        <p:spPr>
          <a:xfrm>
            <a:off x="1271752" y="5822731"/>
            <a:ext cx="1902372" cy="525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B694D-698E-BC45-9515-A9295760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menu “Overview” da máquina virtual, copiar o endereço público de IP associado à VM: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uma ferramenta de conexão remota a estações de trabalho e/ou servidores através do protocolo RDP (“acesso remoto” em máquinas com sistema operacional Windows), utilizar o IP público indicado no portal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0D4CD-2E03-F346-BB79-5AE4138D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0" y="1350923"/>
            <a:ext cx="11161986" cy="24963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C44ED-03AF-0045-808C-ACAF6C4D6552}"/>
              </a:ext>
            </a:extLst>
          </p:cNvPr>
          <p:cNvSpPr/>
          <p:nvPr/>
        </p:nvSpPr>
        <p:spPr>
          <a:xfrm>
            <a:off x="6390288" y="2599115"/>
            <a:ext cx="2259726" cy="322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E858E7-A576-BC4E-8F99-29B7363D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Conexão estabelecida com o servidor virtual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FB2C-BA6A-D246-826A-ADE2B934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399"/>
            <a:ext cx="9610787" cy="54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B7A6A2-B830-C046-B2F0-5E2D6A90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tenha criado um disco adicional durante a criação da máquina, é necessário atribuí-lo/configurá-lo ao servidor virtual</a:t>
            </a:r>
          </a:p>
          <a:p>
            <a:r>
              <a:rPr lang="pt-BR" dirty="0"/>
              <a:t>Para isso, acesse o serviço “</a:t>
            </a:r>
            <a:r>
              <a:rPr lang="en-US" b="1" dirty="0" err="1"/>
              <a:t>diskmgmt.msc</a:t>
            </a:r>
            <a:r>
              <a:rPr lang="en-US" b="1" dirty="0"/>
              <a:t>”</a:t>
            </a:r>
            <a:r>
              <a:rPr lang="en-US" dirty="0"/>
              <a:t> no “</a:t>
            </a:r>
            <a:r>
              <a:rPr lang="en-US" dirty="0" err="1"/>
              <a:t>Executar</a:t>
            </a:r>
            <a:r>
              <a:rPr lang="en-US" dirty="0"/>
              <a:t>” do </a:t>
            </a:r>
            <a:r>
              <a:rPr lang="en-US" dirty="0" err="1"/>
              <a:t>servidor</a:t>
            </a:r>
            <a:r>
              <a:rPr lang="en-US" dirty="0"/>
              <a:t> virtual</a:t>
            </a:r>
          </a:p>
          <a:p>
            <a:r>
              <a:rPr lang="en-US" dirty="0"/>
              <a:t>Procure </a:t>
            </a:r>
            <a:r>
              <a:rPr lang="en-US" dirty="0" err="1"/>
              <a:t>pelo</a:t>
            </a:r>
            <a:r>
              <a:rPr lang="en-US" dirty="0"/>
              <a:t> volume “Unallocated”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abaixo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D0100-D109-E042-AA9C-25CBD495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0480"/>
            <a:ext cx="5148099" cy="4076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E0CE3B-78EF-8841-B77D-B1552D11B501}"/>
              </a:ext>
            </a:extLst>
          </p:cNvPr>
          <p:cNvSpPr/>
          <p:nvPr/>
        </p:nvSpPr>
        <p:spPr>
          <a:xfrm>
            <a:off x="838199" y="5689155"/>
            <a:ext cx="5148099" cy="680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5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0CD45C-284E-4047-96CF-B2364885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Siga o caminho do </a:t>
            </a:r>
            <a:r>
              <a:rPr lang="pt-BR" dirty="0" err="1"/>
              <a:t>Wizard</a:t>
            </a:r>
            <a:r>
              <a:rPr lang="pt-BR" dirty="0"/>
              <a:t> do sistema operacional na alocação do disco (</a:t>
            </a:r>
            <a:r>
              <a:rPr lang="pt-BR" dirty="0" err="1"/>
              <a:t>next</a:t>
            </a:r>
            <a:r>
              <a:rPr lang="pt-BR" dirty="0"/>
              <a:t> &gt; </a:t>
            </a:r>
            <a:r>
              <a:rPr lang="pt-BR" dirty="0" err="1"/>
              <a:t>next</a:t>
            </a:r>
            <a:r>
              <a:rPr lang="pt-BR" dirty="0"/>
              <a:t> &gt; </a:t>
            </a:r>
            <a:r>
              <a:rPr lang="pt-BR" dirty="0" err="1"/>
              <a:t>finish</a:t>
            </a:r>
            <a:r>
              <a:rPr lang="pt-BR" dirty="0"/>
              <a:t>), e o mesmo será montado como o drive </a:t>
            </a:r>
            <a:r>
              <a:rPr lang="pt-BR" dirty="0" err="1"/>
              <a:t>F</a:t>
            </a:r>
            <a:r>
              <a:rPr lang="pt-BR" dirty="0"/>
              <a:t>: do sistema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1AA92-2ACC-E34C-8E55-CE848447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458530"/>
            <a:ext cx="4458576" cy="1121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AC75EA-1B8D-C340-9E33-5897E07A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554922"/>
            <a:ext cx="6375400" cy="5054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5D036A-00AC-8545-9633-AE96DB110269}"/>
              </a:ext>
            </a:extLst>
          </p:cNvPr>
          <p:cNvSpPr/>
          <p:nvPr/>
        </p:nvSpPr>
        <p:spPr>
          <a:xfrm>
            <a:off x="292100" y="5303079"/>
            <a:ext cx="6119209" cy="866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3355B-ED54-6247-8A33-7C60B7F9AB7B}"/>
              </a:ext>
            </a:extLst>
          </p:cNvPr>
          <p:cNvSpPr/>
          <p:nvPr/>
        </p:nvSpPr>
        <p:spPr>
          <a:xfrm>
            <a:off x="7213598" y="1996965"/>
            <a:ext cx="1720195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5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1484-3500-EA4A-B0AA-4A89132F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Pronto. Seu servidor virtual pode ser utilizado e configurado da forma como quiser</a:t>
            </a:r>
          </a:p>
          <a:p>
            <a:r>
              <a:rPr lang="pt-BR" dirty="0"/>
              <a:t>Para evitar cobrança de custos de computação que podem consumir seus créditos na </a:t>
            </a:r>
            <a:r>
              <a:rPr lang="pt-BR" dirty="0" err="1"/>
              <a:t>Azure</a:t>
            </a:r>
            <a:r>
              <a:rPr lang="pt-BR" dirty="0"/>
              <a:t>, lembre-se de desligar a máquina através do portal quando não estiver utilizando, ou até mesmo destruir a máquina ou o “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” ao finalizar o experimento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51CB1-B9DB-B040-9767-8789FF40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2" y="3573517"/>
            <a:ext cx="11049936" cy="2838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C2CA27-FD1E-C74E-B378-6F10CEE21E2A}"/>
              </a:ext>
            </a:extLst>
          </p:cNvPr>
          <p:cNvSpPr/>
          <p:nvPr/>
        </p:nvSpPr>
        <p:spPr>
          <a:xfrm>
            <a:off x="3167117" y="3573517"/>
            <a:ext cx="742732" cy="493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4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FCF92-6B70-7446-B935-D26CF1AB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Itens adicionais de conhecimento: navegue nos itens de menu do servidor virtual, especialmente em “Networking” e acesse a rede virtual e a </a:t>
            </a:r>
            <a:r>
              <a:rPr lang="pt-BR" dirty="0" err="1"/>
              <a:t>subrede</a:t>
            </a:r>
            <a:r>
              <a:rPr lang="pt-BR" dirty="0"/>
              <a:t> que foram criadas: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7A741-2094-6345-80A2-44AA7B68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9" y="1644240"/>
            <a:ext cx="6611007" cy="3673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11227F-E354-794F-9523-9C30D97AB3AE}"/>
              </a:ext>
            </a:extLst>
          </p:cNvPr>
          <p:cNvSpPr/>
          <p:nvPr/>
        </p:nvSpPr>
        <p:spPr>
          <a:xfrm>
            <a:off x="273269" y="2575034"/>
            <a:ext cx="6274676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5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9242-6116-1D45-8CCB-24C7EEEA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Azure no portal </a:t>
            </a:r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Utilizando</a:t>
            </a:r>
            <a:r>
              <a:rPr lang="en-US" dirty="0"/>
              <a:t> o menu lateral, </a:t>
            </a:r>
            <a:r>
              <a:rPr lang="en-US" dirty="0" err="1"/>
              <a:t>ícones</a:t>
            </a:r>
            <a:r>
              <a:rPr lang="en-US" dirty="0"/>
              <a:t> de </a:t>
            </a:r>
            <a:r>
              <a:rPr lang="en-US" dirty="0" err="1"/>
              <a:t>atalho</a:t>
            </a:r>
            <a:r>
              <a:rPr lang="en-US" dirty="0"/>
              <a:t> do dashboard central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barra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superior do portal, </a:t>
            </a:r>
            <a:r>
              <a:rPr lang="en-US" dirty="0" err="1"/>
              <a:t>acesse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"Resource Groups" (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Crie</a:t>
            </a:r>
            <a:r>
              <a:rPr lang="en-US" dirty="0"/>
              <a:t> um novo Resource Group </a:t>
            </a:r>
            <a:br>
              <a:rPr lang="en-US" dirty="0"/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7E665-45F5-CC47-BFD2-3ACC80A8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870419"/>
            <a:ext cx="9867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91C01-63EB-4842-8525-1A19B348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o nome e a região do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endParaRPr lang="pt-BR" dirty="0"/>
          </a:p>
          <a:p>
            <a:pPr lvl="1"/>
            <a:r>
              <a:rPr lang="pt-BR" dirty="0"/>
              <a:t>Preferencialmente regiões </a:t>
            </a:r>
            <a:r>
              <a:rPr lang="pt-BR" dirty="0" err="1"/>
              <a:t>East</a:t>
            </a:r>
            <a:r>
              <a:rPr lang="pt-BR" dirty="0"/>
              <a:t> US, </a:t>
            </a:r>
            <a:r>
              <a:rPr lang="pt-BR" dirty="0" err="1"/>
              <a:t>East</a:t>
            </a:r>
            <a:r>
              <a:rPr lang="pt-BR" dirty="0"/>
              <a:t> US2 ou </a:t>
            </a:r>
            <a:r>
              <a:rPr lang="pt-BR" dirty="0" err="1"/>
              <a:t>Brazil</a:t>
            </a:r>
            <a:r>
              <a:rPr lang="pt-BR" dirty="0"/>
              <a:t> South</a:t>
            </a:r>
          </a:p>
          <a:p>
            <a:r>
              <a:rPr lang="pt-BR" dirty="0"/>
              <a:t>Clique em “</a:t>
            </a:r>
            <a:r>
              <a:rPr lang="pt-BR" dirty="0" err="1"/>
              <a:t>Review</a:t>
            </a:r>
            <a:r>
              <a:rPr lang="pt-BR" dirty="0"/>
              <a:t> + </a:t>
            </a:r>
            <a:r>
              <a:rPr lang="pt-BR" dirty="0" err="1"/>
              <a:t>Create</a:t>
            </a:r>
            <a:r>
              <a:rPr lang="pt-BR" dirty="0"/>
              <a:t>” para confirmar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6F472-0DCF-1446-A856-8D311733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74"/>
            <a:ext cx="8141576" cy="42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75B60-B187-064D-8BEC-F83A4CA3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87"/>
            <a:ext cx="10515600" cy="6331226"/>
          </a:xfrm>
        </p:spPr>
        <p:txBody>
          <a:bodyPr/>
          <a:lstStyle/>
          <a:p>
            <a:r>
              <a:rPr lang="pt-BR" dirty="0"/>
              <a:t>Acessando o conteúdo do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, utilize o item de menu “+ </a:t>
            </a:r>
            <a:r>
              <a:rPr lang="pt-BR" dirty="0" err="1"/>
              <a:t>Create</a:t>
            </a:r>
            <a:r>
              <a:rPr lang="pt-BR" dirty="0"/>
              <a:t>” para acessar o </a:t>
            </a:r>
            <a:r>
              <a:rPr lang="pt-BR" dirty="0" err="1"/>
              <a:t>marketplace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D57E0-E42E-B44D-A5CC-A6DDFBCB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3" y="1219201"/>
            <a:ext cx="11362692" cy="33389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59242A-CEC5-334C-B813-1DDE7AD6E6F3}"/>
              </a:ext>
            </a:extLst>
          </p:cNvPr>
          <p:cNvSpPr/>
          <p:nvPr/>
        </p:nvSpPr>
        <p:spPr>
          <a:xfrm>
            <a:off x="3426373" y="1776248"/>
            <a:ext cx="777765" cy="51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B13A0-257C-A543-9706-53579ACD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ou pesquise pela opção “Windows Server 2019 Datacenter”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F0646-3778-9F44-A0FB-CEC9A757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7045"/>
            <a:ext cx="9607112" cy="4634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D08DD9-DB44-544F-80E6-43E29139BAAB}"/>
              </a:ext>
            </a:extLst>
          </p:cNvPr>
          <p:cNvSpPr/>
          <p:nvPr/>
        </p:nvSpPr>
        <p:spPr>
          <a:xfrm>
            <a:off x="3289738" y="2913993"/>
            <a:ext cx="3163614" cy="670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531A8-715C-8044-96A7-333479B8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guia de criação do servidor, defina o nome e a região onde a máquina ficará (escolha a mesma região do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)</a:t>
            </a:r>
          </a:p>
          <a:p>
            <a:r>
              <a:rPr lang="pt-BR" dirty="0"/>
              <a:t>Nas opções “</a:t>
            </a:r>
            <a:r>
              <a:rPr lang="pt-BR" dirty="0" err="1"/>
              <a:t>Availability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” e “</a:t>
            </a:r>
            <a:r>
              <a:rPr lang="pt-BR" dirty="0" err="1"/>
              <a:t>Image</a:t>
            </a:r>
            <a:r>
              <a:rPr lang="pt-BR" dirty="0"/>
              <a:t>”, deixe a opção padrão</a:t>
            </a:r>
          </a:p>
          <a:p>
            <a:r>
              <a:rPr lang="pt-BR" dirty="0"/>
              <a:t>Na opção “</a:t>
            </a:r>
            <a:r>
              <a:rPr lang="pt-BR" dirty="0" err="1"/>
              <a:t>Size</a:t>
            </a:r>
            <a:r>
              <a:rPr lang="pt-BR" dirty="0"/>
              <a:t>”, escolha ou mantenha o padrão em “Standard_B4ms – 4 </a:t>
            </a:r>
            <a:r>
              <a:rPr lang="pt-BR" dirty="0" err="1"/>
              <a:t>vcpus</a:t>
            </a:r>
            <a:r>
              <a:rPr lang="pt-BR" dirty="0"/>
              <a:t>, 16 </a:t>
            </a:r>
            <a:r>
              <a:rPr lang="pt-BR" dirty="0" err="1"/>
              <a:t>GiB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A60A3-E257-EB4E-8C25-7CD96892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640306"/>
            <a:ext cx="4849612" cy="37972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5625CC-402C-4A40-A2D3-2401D8FFFD82}"/>
              </a:ext>
            </a:extLst>
          </p:cNvPr>
          <p:cNvSpPr/>
          <p:nvPr/>
        </p:nvSpPr>
        <p:spPr>
          <a:xfrm>
            <a:off x="2606564" y="4635062"/>
            <a:ext cx="3121574" cy="1802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4A9B8D-350B-DC48-B033-380334D3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Configure o usuário e senha de administrador</a:t>
            </a:r>
          </a:p>
          <a:p>
            <a:r>
              <a:rPr lang="pt-BR" dirty="0"/>
              <a:t>Deixe a configuração padrão de porta habilitada (manter a 3389)</a:t>
            </a:r>
          </a:p>
          <a:p>
            <a:r>
              <a:rPr lang="pt-BR" dirty="0"/>
              <a:t>Deixar a opção de </a:t>
            </a:r>
            <a:r>
              <a:rPr lang="pt-BR" dirty="0" err="1"/>
              <a:t>Licensing</a:t>
            </a:r>
            <a:r>
              <a:rPr lang="pt-BR" dirty="0"/>
              <a:t> como padrão (desmarcada)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DCFA0-E463-5B47-B668-633E1578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217"/>
            <a:ext cx="6182993" cy="48692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17AC8C-3A78-7049-A7FC-9DCD89B8DB68}"/>
              </a:ext>
            </a:extLst>
          </p:cNvPr>
          <p:cNvSpPr/>
          <p:nvPr/>
        </p:nvSpPr>
        <p:spPr>
          <a:xfrm>
            <a:off x="2785239" y="2070538"/>
            <a:ext cx="4141077" cy="345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B7E02-10B9-6746-B6DB-7F791A8A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Utilize o botão de navegação ao final do formulário para ir à próxima guia: “Next: Disks &gt;”</a:t>
            </a:r>
          </a:p>
          <a:p>
            <a:r>
              <a:rPr lang="pt-BR" dirty="0"/>
              <a:t>(opcional) mudar a configuração do disco padrão da máquina de ”Premium SSD” para “Standard SSD”</a:t>
            </a:r>
          </a:p>
          <a:p>
            <a:r>
              <a:rPr lang="pt-BR" dirty="0"/>
              <a:t>(opcional) nesta guia pode-se adicionar um disco auxiliar à máquina virtual</a:t>
            </a:r>
          </a:p>
          <a:p>
            <a:r>
              <a:rPr lang="pt-BR" dirty="0"/>
              <a:t>Utilize o botão de navegação ao final do formulário para ir à próxima guia: “Next: Networking &gt;”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2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2678C-D90A-0344-9967-80BC90F3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necessário criar ou selecionar uma VNET/</a:t>
            </a:r>
            <a:r>
              <a:rPr lang="pt-BR" dirty="0" err="1"/>
              <a:t>Subnet</a:t>
            </a:r>
            <a:r>
              <a:rPr lang="pt-BR" dirty="0"/>
              <a:t>, para que a placa de rede virtual desta máquina seja criada</a:t>
            </a:r>
          </a:p>
          <a:p>
            <a:r>
              <a:rPr lang="pt-BR" dirty="0"/>
              <a:t>Optando por criar uma rede e uma </a:t>
            </a:r>
            <a:r>
              <a:rPr lang="pt-BR" dirty="0" err="1"/>
              <a:t>subrede</a:t>
            </a:r>
            <a:r>
              <a:rPr lang="pt-BR" dirty="0"/>
              <a:t>, manter as sugestões padrão do portal</a:t>
            </a:r>
          </a:p>
          <a:p>
            <a:r>
              <a:rPr lang="pt-BR" dirty="0"/>
              <a:t>Manter também a opção de “</a:t>
            </a:r>
            <a:r>
              <a:rPr lang="pt-BR" dirty="0" err="1"/>
              <a:t>Public</a:t>
            </a:r>
            <a:r>
              <a:rPr lang="pt-BR" dirty="0"/>
              <a:t> IP” como (new)</a:t>
            </a:r>
          </a:p>
          <a:p>
            <a:r>
              <a:rPr lang="pt-BR" dirty="0"/>
              <a:t>Demais </a:t>
            </a:r>
            <a:r>
              <a:rPr lang="pt-BR" dirty="0" err="1"/>
              <a:t>configurarções</a:t>
            </a:r>
            <a:r>
              <a:rPr lang="pt-BR" dirty="0"/>
              <a:t> manter em padrão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27A9-005F-484E-A1E3-C87B4E53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3561"/>
            <a:ext cx="5035769" cy="34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7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614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FAESA MBA em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FAESA MBA em Data Science</dc:title>
  <dc:creator>Guilherme Piccin</dc:creator>
  <cp:lastModifiedBy>Guilherme Piccin</cp:lastModifiedBy>
  <cp:revision>2</cp:revision>
  <dcterms:created xsi:type="dcterms:W3CDTF">2021-08-30T02:02:17Z</dcterms:created>
  <dcterms:modified xsi:type="dcterms:W3CDTF">2021-08-30T02:36:13Z</dcterms:modified>
</cp:coreProperties>
</file>