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6"/>
  </p:notesMasterIdLst>
  <p:handoutMasterIdLst>
    <p:handoutMasterId r:id="rId17"/>
  </p:handoutMasterIdLst>
  <p:sldIdLst>
    <p:sldId id="447" r:id="rId6"/>
    <p:sldId id="451" r:id="rId7"/>
    <p:sldId id="450" r:id="rId8"/>
    <p:sldId id="455" r:id="rId9"/>
    <p:sldId id="453" r:id="rId10"/>
    <p:sldId id="452" r:id="rId11"/>
    <p:sldId id="454" r:id="rId12"/>
    <p:sldId id="413" r:id="rId13"/>
    <p:sldId id="265" r:id="rId14"/>
    <p:sldId id="43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6240" autoAdjust="0"/>
  </p:normalViewPr>
  <p:slideViewPr>
    <p:cSldViewPr snapToGrid="0" showGuides="1">
      <p:cViewPr varScale="1">
        <p:scale>
          <a:sx n="161" d="100"/>
          <a:sy n="161" d="100"/>
        </p:scale>
        <p:origin x="144" y="16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www.sap.com/trademark"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D03BED7D-4C1C-D348-B7EC-3275C42250B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4550E8CF-5571-DB45-85AB-8ACD63D7F0D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3" name="Facebook icon with link">
            <a:hlinkClick r:id="rId11"/>
            <a:extLst>
              <a:ext uri="{FF2B5EF4-FFF2-40B4-BE49-F238E27FC236}">
                <a16:creationId xmlns:a16="http://schemas.microsoft.com/office/drawing/2014/main" id="{0574D7D9-99A0-C642-8DCC-BBDFBACB0C47}"/>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en-US" sz="800" kern="1200" dirty="0">
                <a:solidFill>
                  <a:schemeClr val="tx1"/>
                </a:solidFill>
                <a:latin typeface="Arial"/>
                <a:ea typeface="Arial Unicode MS" panose="020B0604020202020204" pitchFamily="34" charset="-128"/>
                <a:cs typeface="+mn-cs"/>
                <a:hlinkClick r:id="rId4"/>
              </a:rPr>
              <a:t>www.sap.com/trademark</a:t>
            </a:r>
            <a:r>
              <a:rPr lang="en-US" sz="800" kern="1200" dirty="0">
                <a:solidFill>
                  <a:schemeClr val="tx1"/>
                </a:solidFill>
                <a:latin typeface="Arial"/>
                <a:ea typeface="Arial Unicode MS" panose="020B0604020202020204" pitchFamily="34" charset="-128"/>
                <a:cs typeface="+mn-cs"/>
              </a:rPr>
              <a:t> </a:t>
            </a:r>
            <a:endParaRPr lang="de-DE" sz="800" kern="1200" noProof="0" dirty="0">
              <a:solidFill>
                <a:schemeClr val="tx1"/>
              </a:solidFill>
              <a:effectLst/>
              <a:latin typeface="Arial"/>
              <a:ea typeface="+mn-ea"/>
              <a:cs typeface="+mn-cs"/>
            </a:endParaRPr>
          </a:p>
        </p:txBody>
      </p:sp>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7D1F0187-E2B3-E84B-B66C-2F432929821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2" name="YouTube icon with link">
            <a:hlinkClick r:id="rId7"/>
            <a:extLst>
              <a:ext uri="{FF2B5EF4-FFF2-40B4-BE49-F238E27FC236}">
                <a16:creationId xmlns:a16="http://schemas.microsoft.com/office/drawing/2014/main" id="{E3EFD77E-732B-3042-869E-DD34D616C8D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3" name="Twitter icon with link">
            <a:hlinkClick r:id="rId9" tooltip="https://twitter.com/sap"/>
            <a:extLst>
              <a:ext uri="{FF2B5EF4-FFF2-40B4-BE49-F238E27FC236}">
                <a16:creationId xmlns:a16="http://schemas.microsoft.com/office/drawing/2014/main" id="{F964F380-9DA3-B140-A34E-13AB1317334E}"/>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4" name="Facebook icon with link">
            <a:hlinkClick r:id="rId11"/>
            <a:extLst>
              <a:ext uri="{FF2B5EF4-FFF2-40B4-BE49-F238E27FC236}">
                <a16:creationId xmlns:a16="http://schemas.microsoft.com/office/drawing/2014/main" id="{2F0BB96A-1F55-4D49-8BC7-DCE332FFA2FB}"/>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hyperlink" Target="http://oaei.ontologymatching.org/2021/"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oaei.ontologymatching.org/2021/anatomy/index.html"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oaei.ontologymatching.org/2021/multifarm/index.html"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mailto:jan.portisch@sap.com" TargetMode="Externa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0320A7E-E088-B24B-A11E-63A085374285}"/>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
        <p:nvSpPr>
          <p:cNvPr id="35" name="Speaker"/>
          <p:cNvSpPr>
            <a:spLocks noGrp="1"/>
          </p:cNvSpPr>
          <p:nvPr>
            <p:ph type="subTitle" idx="1"/>
          </p:nvPr>
        </p:nvSpPr>
        <p:spPr bwMode="gray"/>
        <p:txBody>
          <a:bodyPr/>
          <a:lstStyle/>
          <a:p>
            <a:r>
              <a:rPr lang="en-US" dirty="0"/>
              <a:t>Jan Portisch, SAP</a:t>
            </a:r>
          </a:p>
          <a:p>
            <a:pPr lvl="0"/>
            <a:r>
              <a:rPr lang="en-US" dirty="0"/>
              <a:t>November, 2021</a:t>
            </a:r>
          </a:p>
        </p:txBody>
      </p:sp>
      <p:sp>
        <p:nvSpPr>
          <p:cNvPr id="8" name="Presentation Title"/>
          <p:cNvSpPr>
            <a:spLocks noGrp="1"/>
          </p:cNvSpPr>
          <p:nvPr>
            <p:ph type="title"/>
          </p:nvPr>
        </p:nvSpPr>
        <p:spPr bwMode="gray">
          <a:xfrm>
            <a:off x="288000" y="4024430"/>
            <a:ext cx="10899174" cy="997196"/>
          </a:xfrm>
        </p:spPr>
        <p:txBody>
          <a:bodyPr/>
          <a:lstStyle/>
          <a:p>
            <a:r>
              <a:rPr lang="en-US" dirty="0"/>
              <a:t>Absolute Orientation</a:t>
            </a:r>
            <a:br>
              <a:rPr lang="en-US" dirty="0"/>
            </a:br>
            <a:r>
              <a:rPr lang="en-US" dirty="0">
                <a:solidFill>
                  <a:schemeClr val="accent1"/>
                </a:solidFill>
              </a:rPr>
              <a:t>Java Evaluation Code</a:t>
            </a:r>
            <a:endParaRPr lang="de-DE" dirty="0">
              <a:solidFill>
                <a:schemeClr val="accent1"/>
              </a:solidFill>
            </a:endParaRPr>
          </a:p>
        </p:txBody>
      </p:sp>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BADE1FB-9C15-4415-AF35-AB757D00EE81}"/>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Web Link: </a:t>
            </a:r>
            <a:r>
              <a:rPr lang="en-US" dirty="0">
                <a:hlinkClick r:id="rId2"/>
              </a:rPr>
              <a:t>http://oaei.ontologymatching.org/2021/</a:t>
            </a:r>
            <a:r>
              <a:rPr lang="en-US" dirty="0"/>
              <a:t> </a:t>
            </a:r>
          </a:p>
          <a:p>
            <a:pPr marL="342900" indent="-342900">
              <a:buFont typeface="Arial" panose="020B0604020202020204" pitchFamily="34" charset="0"/>
              <a:buChar char="•"/>
            </a:pPr>
            <a:r>
              <a:rPr lang="en-US" dirty="0"/>
              <a:t>The Ontology Alignment Evaluation Initiative (OAEI) is running evaluation campaigns every year since 2004. </a:t>
            </a:r>
          </a:p>
          <a:p>
            <a:pPr marL="701675" lvl="2" indent="-342900">
              <a:buFont typeface="Arial" panose="020B0604020202020204" pitchFamily="34" charset="0"/>
              <a:buChar char="•"/>
            </a:pPr>
            <a:r>
              <a:rPr lang="en-US" dirty="0"/>
              <a:t>The organization provides datasets which are publicly available.</a:t>
            </a:r>
          </a:p>
          <a:p>
            <a:pPr marL="701675" lvl="2" indent="-342900">
              <a:buFont typeface="Arial" panose="020B0604020202020204" pitchFamily="34" charset="0"/>
              <a:buChar char="•"/>
            </a:pPr>
            <a:r>
              <a:rPr lang="en-US" dirty="0"/>
              <a:t>Participants submit matcher implementations.</a:t>
            </a:r>
          </a:p>
          <a:p>
            <a:pPr marL="701675" lvl="2" indent="-342900">
              <a:buFont typeface="Arial" panose="020B0604020202020204" pitchFamily="34" charset="0"/>
              <a:buChar char="•"/>
            </a:pPr>
            <a:r>
              <a:rPr lang="en-US" dirty="0"/>
              <a:t>The OAEI testifies the performance.</a:t>
            </a:r>
          </a:p>
        </p:txBody>
      </p:sp>
      <p:sp>
        <p:nvSpPr>
          <p:cNvPr id="4" name="Title 3">
            <a:extLst>
              <a:ext uri="{FF2B5EF4-FFF2-40B4-BE49-F238E27FC236}">
                <a16:creationId xmlns:a16="http://schemas.microsoft.com/office/drawing/2014/main" id="{4A2EFCF5-1887-48C7-8DCC-C8FACCFB712C}"/>
              </a:ext>
            </a:extLst>
          </p:cNvPr>
          <p:cNvSpPr>
            <a:spLocks noGrp="1"/>
          </p:cNvSpPr>
          <p:nvPr>
            <p:ph type="title"/>
          </p:nvPr>
        </p:nvSpPr>
        <p:spPr/>
        <p:txBody>
          <a:bodyPr/>
          <a:lstStyle/>
          <a:p>
            <a:r>
              <a:rPr lang="en-US" dirty="0"/>
              <a:t>Ontology Alignment Evaluation Initiative (OAEI)</a:t>
            </a:r>
          </a:p>
        </p:txBody>
      </p:sp>
    </p:spTree>
    <p:extLst>
      <p:ext uri="{BB962C8B-B14F-4D97-AF65-F5344CB8AC3E}">
        <p14:creationId xmlns:p14="http://schemas.microsoft.com/office/powerpoint/2010/main" val="1873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563B235-1F7A-414E-A2C5-03C31BDFC5CA}"/>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A </a:t>
            </a:r>
            <a:r>
              <a:rPr lang="en-US" b="1" dirty="0" err="1">
                <a:latin typeface="Courier New" panose="02070309020205020404" pitchFamily="49" charset="0"/>
                <a:cs typeface="Courier New" panose="02070309020205020404" pitchFamily="49" charset="0"/>
              </a:rPr>
              <a:t>TestCase</a:t>
            </a:r>
            <a:r>
              <a:rPr lang="en-US" dirty="0"/>
              <a:t> is an individual matching task consisting of: </a:t>
            </a:r>
          </a:p>
          <a:p>
            <a:pPr marL="701675" lvl="2" indent="-342900">
              <a:buFont typeface="Arial" panose="020B0604020202020204" pitchFamily="34" charset="0"/>
              <a:buChar char="•"/>
            </a:pPr>
            <a:r>
              <a:rPr lang="en-US" dirty="0"/>
              <a:t>Source</a:t>
            </a:r>
          </a:p>
          <a:p>
            <a:pPr marL="701675" lvl="2" indent="-342900">
              <a:buFont typeface="Arial" panose="020B0604020202020204" pitchFamily="34" charset="0"/>
              <a:buChar char="•"/>
            </a:pPr>
            <a:r>
              <a:rPr lang="en-US" dirty="0"/>
              <a:t>Target</a:t>
            </a:r>
          </a:p>
          <a:p>
            <a:pPr marL="701675" lvl="2" indent="-342900">
              <a:buFont typeface="Arial" panose="020B0604020202020204" pitchFamily="34" charset="0"/>
              <a:buChar char="•"/>
            </a:pPr>
            <a:r>
              <a:rPr lang="en-US" dirty="0"/>
              <a:t>Reference</a:t>
            </a:r>
          </a:p>
          <a:p>
            <a:pPr marL="342900" indent="-342900">
              <a:buFont typeface="Arial" panose="020B0604020202020204" pitchFamily="34" charset="0"/>
              <a:buChar char="•"/>
            </a:pPr>
            <a:r>
              <a:rPr lang="en-US" dirty="0"/>
              <a:t>A Track is a collection of one or more </a:t>
            </a:r>
            <a:r>
              <a:rPr lang="en-US" b="1" dirty="0" err="1">
                <a:latin typeface="Courier New" panose="02070309020205020404" pitchFamily="49" charset="0"/>
                <a:cs typeface="Courier New" panose="02070309020205020404" pitchFamily="49" charset="0"/>
              </a:rPr>
              <a:t>TestCase</a:t>
            </a:r>
            <a:r>
              <a:rPr lang="en-US" dirty="0" err="1"/>
              <a:t>s</a:t>
            </a:r>
            <a:r>
              <a:rPr lang="en-US" dirty="0"/>
              <a:t>.</a:t>
            </a:r>
          </a:p>
        </p:txBody>
      </p:sp>
      <p:sp>
        <p:nvSpPr>
          <p:cNvPr id="4" name="Title 3">
            <a:extLst>
              <a:ext uri="{FF2B5EF4-FFF2-40B4-BE49-F238E27FC236}">
                <a16:creationId xmlns:a16="http://schemas.microsoft.com/office/drawing/2014/main" id="{D1722FC6-BBB5-4923-A4FF-FB2A220D3353}"/>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TestCase</a:t>
            </a:r>
            <a:r>
              <a:rPr lang="en-US" dirty="0"/>
              <a:t> and </a:t>
            </a:r>
            <a:r>
              <a:rPr lang="en-US" dirty="0">
                <a:latin typeface="Courier New" panose="02070309020205020404" pitchFamily="49" charset="0"/>
                <a:cs typeface="Courier New" panose="02070309020205020404" pitchFamily="49" charset="0"/>
              </a:rPr>
              <a:t>Track</a:t>
            </a:r>
          </a:p>
        </p:txBody>
      </p:sp>
    </p:spTree>
    <p:extLst>
      <p:ext uri="{BB962C8B-B14F-4D97-AF65-F5344CB8AC3E}">
        <p14:creationId xmlns:p14="http://schemas.microsoft.com/office/powerpoint/2010/main" val="170831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1AEC76-EA7A-4551-BB16-347E0A84185D}"/>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t>Micro average</a:t>
            </a:r>
            <a:br>
              <a:rPr lang="en-US" dirty="0"/>
            </a:br>
            <a:r>
              <a:rPr lang="en-US" dirty="0"/>
              <a:t>Sum up individual TP, FP, and FN for different</a:t>
            </a:r>
            <a:br>
              <a:rPr lang="en-US" dirty="0"/>
            </a:br>
            <a:r>
              <a:rPr lang="en-US" dirty="0"/>
              <a:t>test cases.</a:t>
            </a:r>
          </a:p>
          <a:p>
            <a:pPr marL="342900" indent="-342900">
              <a:buFont typeface="Arial" panose="020B0604020202020204" pitchFamily="34" charset="0"/>
              <a:buChar char="•"/>
            </a:pPr>
            <a:r>
              <a:rPr lang="en-US" b="1" dirty="0"/>
              <a:t>Macro average</a:t>
            </a:r>
            <a:br>
              <a:rPr lang="en-US" dirty="0"/>
            </a:br>
            <a:r>
              <a:rPr lang="en-US" dirty="0" err="1"/>
              <a:t>Average</a:t>
            </a:r>
            <a:r>
              <a:rPr lang="en-US" dirty="0"/>
              <a:t> precision and recall of different</a:t>
            </a:r>
            <a:br>
              <a:rPr lang="en-US" dirty="0"/>
            </a:br>
            <a:r>
              <a:rPr lang="en-US" dirty="0"/>
              <a:t>test cases.</a:t>
            </a:r>
          </a:p>
        </p:txBody>
      </p:sp>
      <p:sp>
        <p:nvSpPr>
          <p:cNvPr id="3" name="Title 2">
            <a:extLst>
              <a:ext uri="{FF2B5EF4-FFF2-40B4-BE49-F238E27FC236}">
                <a16:creationId xmlns:a16="http://schemas.microsoft.com/office/drawing/2014/main" id="{52A94022-0824-4E04-B3EC-863D9876E276}"/>
              </a:ext>
            </a:extLst>
          </p:cNvPr>
          <p:cNvSpPr>
            <a:spLocks noGrp="1"/>
          </p:cNvSpPr>
          <p:nvPr>
            <p:ph type="title"/>
          </p:nvPr>
        </p:nvSpPr>
        <p:spPr/>
        <p:txBody>
          <a:bodyPr/>
          <a:lstStyle/>
          <a:p>
            <a:r>
              <a:rPr lang="en-US" dirty="0"/>
              <a:t>Evaluating Multiple Datasets (Micro/Macro Scores)</a:t>
            </a:r>
          </a:p>
        </p:txBody>
      </p:sp>
      <p:pic>
        <p:nvPicPr>
          <p:cNvPr id="7" name="Picture 6">
            <a:extLst>
              <a:ext uri="{FF2B5EF4-FFF2-40B4-BE49-F238E27FC236}">
                <a16:creationId xmlns:a16="http://schemas.microsoft.com/office/drawing/2014/main" id="{3A0DEDBC-9022-480C-946B-026C8077094F}"/>
              </a:ext>
            </a:extLst>
          </p:cNvPr>
          <p:cNvPicPr>
            <a:picLocks noChangeAspect="1"/>
          </p:cNvPicPr>
          <p:nvPr/>
        </p:nvPicPr>
        <p:blipFill>
          <a:blip r:embed="rId2"/>
          <a:stretch>
            <a:fillRect/>
          </a:stretch>
        </p:blipFill>
        <p:spPr>
          <a:xfrm>
            <a:off x="8168926" y="1620000"/>
            <a:ext cx="3521550" cy="2926069"/>
          </a:xfrm>
          <a:prstGeom prst="rect">
            <a:avLst/>
          </a:prstGeom>
        </p:spPr>
      </p:pic>
    </p:spTree>
    <p:extLst>
      <p:ext uri="{BB962C8B-B14F-4D97-AF65-F5344CB8AC3E}">
        <p14:creationId xmlns:p14="http://schemas.microsoft.com/office/powerpoint/2010/main" val="308619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0D6DAD-BC29-4B5D-AA20-EC085F4FDBE5}"/>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Web Link: </a:t>
            </a:r>
            <a:r>
              <a:rPr lang="en-US" dirty="0">
                <a:hlinkClick r:id="rId2"/>
              </a:rPr>
              <a:t>http://oaei.ontologymatching.org/2021/anatomy/index.html</a:t>
            </a:r>
            <a:r>
              <a:rPr lang="en-US" dirty="0"/>
              <a:t> </a:t>
            </a:r>
          </a:p>
          <a:p>
            <a:pPr marL="342900" indent="-342900">
              <a:buFont typeface="Arial" panose="020B0604020202020204" pitchFamily="34" charset="0"/>
              <a:buChar char="•"/>
            </a:pPr>
            <a:r>
              <a:rPr lang="en-US" dirty="0"/>
              <a:t>Two anatomical ontologies that are to be matched (one matching task).</a:t>
            </a:r>
          </a:p>
        </p:txBody>
      </p:sp>
      <p:sp>
        <p:nvSpPr>
          <p:cNvPr id="3" name="Title 2">
            <a:extLst>
              <a:ext uri="{FF2B5EF4-FFF2-40B4-BE49-F238E27FC236}">
                <a16:creationId xmlns:a16="http://schemas.microsoft.com/office/drawing/2014/main" id="{242E0E0C-F44E-403C-B509-4207B60CEED4}"/>
              </a:ext>
            </a:extLst>
          </p:cNvPr>
          <p:cNvSpPr>
            <a:spLocks noGrp="1"/>
          </p:cNvSpPr>
          <p:nvPr>
            <p:ph type="title"/>
          </p:nvPr>
        </p:nvSpPr>
        <p:spPr/>
        <p:txBody>
          <a:bodyPr/>
          <a:lstStyle/>
          <a:p>
            <a:r>
              <a:rPr lang="en-US" dirty="0"/>
              <a:t>Anatomy Track</a:t>
            </a:r>
          </a:p>
        </p:txBody>
      </p:sp>
    </p:spTree>
    <p:extLst>
      <p:ext uri="{BB962C8B-B14F-4D97-AF65-F5344CB8AC3E}">
        <p14:creationId xmlns:p14="http://schemas.microsoft.com/office/powerpoint/2010/main" val="118999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18C6F8-F58E-4ECE-9D03-DDC9DEDE6C1B}"/>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Web Link: </a:t>
            </a:r>
            <a:r>
              <a:rPr lang="en-US" dirty="0">
                <a:hlinkClick r:id="rId2"/>
              </a:rPr>
              <a:t>http://oaei.ontologymatching.org/2021/multifarm/index.html</a:t>
            </a:r>
            <a:r>
              <a:rPr lang="en-US" dirty="0"/>
              <a:t> </a:t>
            </a:r>
          </a:p>
          <a:p>
            <a:pPr marL="342900" indent="-342900">
              <a:buFont typeface="Arial" panose="020B0604020202020204" pitchFamily="34" charset="0"/>
              <a:buChar char="•"/>
            </a:pPr>
            <a:r>
              <a:rPr lang="en-US" dirty="0"/>
              <a:t>Small ontologies that were translated in 8 languages.</a:t>
            </a:r>
          </a:p>
          <a:p>
            <a:pPr marL="342900" indent="-342900">
              <a:buFont typeface="Arial" panose="020B0604020202020204" pitchFamily="34" charset="0"/>
              <a:buChar char="•"/>
            </a:pPr>
            <a:r>
              <a:rPr lang="en-US" dirty="0"/>
              <a:t>Multilingual matching task.</a:t>
            </a:r>
          </a:p>
          <a:p>
            <a:pPr marL="342900" indent="-342900">
              <a:buFont typeface="Arial" panose="020B0604020202020204" pitchFamily="34" charset="0"/>
              <a:buChar char="•"/>
            </a:pPr>
            <a:r>
              <a:rPr lang="en-US" dirty="0"/>
              <a:t>Contains also “same-ontology” test cases, i.e. identical ontologies were translated in two different languages → our approach should perform well here!</a:t>
            </a:r>
          </a:p>
          <a:p>
            <a:pPr marL="342900" indent="-342900">
              <a:buFont typeface="Arial" panose="020B0604020202020204" pitchFamily="34" charset="0"/>
              <a:buChar char="•"/>
            </a:pPr>
            <a:r>
              <a:rPr lang="en-US" dirty="0"/>
              <a:t>Evaluated using </a:t>
            </a:r>
            <a:r>
              <a:rPr lang="en-US" b="1" dirty="0"/>
              <a:t>macro scores</a:t>
            </a:r>
            <a:r>
              <a:rPr lang="en-US" dirty="0"/>
              <a:t>.</a:t>
            </a:r>
          </a:p>
        </p:txBody>
      </p:sp>
      <p:sp>
        <p:nvSpPr>
          <p:cNvPr id="3" name="Title 2">
            <a:extLst>
              <a:ext uri="{FF2B5EF4-FFF2-40B4-BE49-F238E27FC236}">
                <a16:creationId xmlns:a16="http://schemas.microsoft.com/office/drawing/2014/main" id="{9E90C778-B6C2-4D1D-8A22-20AC73962541}"/>
              </a:ext>
            </a:extLst>
          </p:cNvPr>
          <p:cNvSpPr>
            <a:spLocks noGrp="1"/>
          </p:cNvSpPr>
          <p:nvPr>
            <p:ph type="title"/>
          </p:nvPr>
        </p:nvSpPr>
        <p:spPr/>
        <p:txBody>
          <a:bodyPr/>
          <a:lstStyle/>
          <a:p>
            <a:r>
              <a:rPr lang="en-US" dirty="0" err="1"/>
              <a:t>Multifarm</a:t>
            </a:r>
            <a:r>
              <a:rPr lang="en-US" dirty="0"/>
              <a:t> Track</a:t>
            </a:r>
          </a:p>
        </p:txBody>
      </p:sp>
    </p:spTree>
    <p:extLst>
      <p:ext uri="{BB962C8B-B14F-4D97-AF65-F5344CB8AC3E}">
        <p14:creationId xmlns:p14="http://schemas.microsoft.com/office/powerpoint/2010/main" val="327856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6EFE80-7ABA-482B-BFC6-00CE0F6CE998}"/>
              </a:ext>
            </a:extLst>
          </p:cNvPr>
          <p:cNvSpPr>
            <a:spLocks noGrp="1"/>
          </p:cNvSpPr>
          <p:nvPr>
            <p:ph type="title"/>
          </p:nvPr>
        </p:nvSpPr>
        <p:spPr/>
        <p:txBody>
          <a:bodyPr/>
          <a:lstStyle/>
          <a:p>
            <a:r>
              <a:rPr lang="en-US" dirty="0"/>
              <a:t>Implementation</a:t>
            </a:r>
          </a:p>
        </p:txBody>
      </p:sp>
      <p:pic>
        <p:nvPicPr>
          <p:cNvPr id="6" name="Picture 5">
            <a:extLst>
              <a:ext uri="{FF2B5EF4-FFF2-40B4-BE49-F238E27FC236}">
                <a16:creationId xmlns:a16="http://schemas.microsoft.com/office/drawing/2014/main" id="{03B6BDC3-919C-44AE-9A65-1B8B1FB06643}"/>
              </a:ext>
            </a:extLst>
          </p:cNvPr>
          <p:cNvPicPr>
            <a:picLocks noChangeAspect="1"/>
          </p:cNvPicPr>
          <p:nvPr/>
        </p:nvPicPr>
        <p:blipFill>
          <a:blip r:embed="rId2"/>
          <a:stretch>
            <a:fillRect/>
          </a:stretch>
        </p:blipFill>
        <p:spPr>
          <a:xfrm>
            <a:off x="504001" y="3004566"/>
            <a:ext cx="1192530" cy="1192530"/>
          </a:xfrm>
          <a:prstGeom prst="rect">
            <a:avLst/>
          </a:prstGeom>
        </p:spPr>
      </p:pic>
      <p:cxnSp>
        <p:nvCxnSpPr>
          <p:cNvPr id="8" name="Straight Arrow Connector 7">
            <a:extLst>
              <a:ext uri="{FF2B5EF4-FFF2-40B4-BE49-F238E27FC236}">
                <a16:creationId xmlns:a16="http://schemas.microsoft.com/office/drawing/2014/main" id="{394F33C1-4059-44BE-9B28-A3D8E0C57039}"/>
              </a:ext>
            </a:extLst>
          </p:cNvPr>
          <p:cNvCxnSpPr>
            <a:cxnSpLocks/>
          </p:cNvCxnSpPr>
          <p:nvPr/>
        </p:nvCxnSpPr>
        <p:spPr>
          <a:xfrm flipV="1">
            <a:off x="1879411" y="3584020"/>
            <a:ext cx="1796477" cy="1681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Folded Corner 9">
            <a:extLst>
              <a:ext uri="{FF2B5EF4-FFF2-40B4-BE49-F238E27FC236}">
                <a16:creationId xmlns:a16="http://schemas.microsoft.com/office/drawing/2014/main" id="{82BC3762-C74E-4EC3-AF55-EA6BC36B1CDB}"/>
              </a:ext>
            </a:extLst>
          </p:cNvPr>
          <p:cNvSpPr/>
          <p:nvPr/>
        </p:nvSpPr>
        <p:spPr bwMode="gray">
          <a:xfrm>
            <a:off x="4059936" y="2923437"/>
            <a:ext cx="886968" cy="1354788"/>
          </a:xfrm>
          <a:prstGeom prst="foldedCorner">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CSV</a:t>
            </a:r>
          </a:p>
        </p:txBody>
      </p:sp>
      <p:cxnSp>
        <p:nvCxnSpPr>
          <p:cNvPr id="11" name="Straight Arrow Connector 10">
            <a:extLst>
              <a:ext uri="{FF2B5EF4-FFF2-40B4-BE49-F238E27FC236}">
                <a16:creationId xmlns:a16="http://schemas.microsoft.com/office/drawing/2014/main" id="{3E6D37C6-EF2C-4BE4-ACE9-95CB0C6DCDCD}"/>
              </a:ext>
            </a:extLst>
          </p:cNvPr>
          <p:cNvCxnSpPr>
            <a:cxnSpLocks/>
          </p:cNvCxnSpPr>
          <p:nvPr/>
        </p:nvCxnSpPr>
        <p:spPr>
          <a:xfrm flipV="1">
            <a:off x="5330952" y="3567208"/>
            <a:ext cx="1796477" cy="1681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84B6C6F-8FC5-4456-AE7A-60D26C1F3AAD}"/>
              </a:ext>
            </a:extLst>
          </p:cNvPr>
          <p:cNvPicPr>
            <a:picLocks noChangeAspect="1"/>
          </p:cNvPicPr>
          <p:nvPr/>
        </p:nvPicPr>
        <p:blipFill>
          <a:blip r:embed="rId3"/>
          <a:stretch>
            <a:fillRect/>
          </a:stretch>
        </p:blipFill>
        <p:spPr>
          <a:xfrm>
            <a:off x="7511477" y="2675668"/>
            <a:ext cx="1783080" cy="1783080"/>
          </a:xfrm>
          <a:prstGeom prst="rect">
            <a:avLst/>
          </a:prstGeom>
        </p:spPr>
      </p:pic>
      <p:sp>
        <p:nvSpPr>
          <p:cNvPr id="14" name="TextBox 13">
            <a:extLst>
              <a:ext uri="{FF2B5EF4-FFF2-40B4-BE49-F238E27FC236}">
                <a16:creationId xmlns:a16="http://schemas.microsoft.com/office/drawing/2014/main" id="{FA117F83-623B-4F0D-BEF7-B558F2C1E9E8}"/>
              </a:ext>
            </a:extLst>
          </p:cNvPr>
          <p:cNvSpPr txBox="1"/>
          <p:nvPr/>
        </p:nvSpPr>
        <p:spPr>
          <a:xfrm>
            <a:off x="9294557" y="3414730"/>
            <a:ext cx="2139696"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This Project</a:t>
            </a:r>
          </a:p>
        </p:txBody>
      </p:sp>
    </p:spTree>
    <p:extLst>
      <p:ext uri="{BB962C8B-B14F-4D97-AF65-F5344CB8AC3E}">
        <p14:creationId xmlns:p14="http://schemas.microsoft.com/office/powerpoint/2010/main" val="352374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Jan Portisch</a:t>
            </a:r>
          </a:p>
          <a:p>
            <a:pPr lvl="1"/>
            <a:r>
              <a:rPr lang="en-US" dirty="0">
                <a:hlinkClick r:id="rId2"/>
              </a:rPr>
              <a:t>jan.portisch@sap.com</a:t>
            </a:r>
            <a:r>
              <a:rPr lang="en-US" dirty="0"/>
              <a:t> </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 2021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82898F43-6843-1B49-B424-67365CBF3D8E}"/>
    </a:ext>
  </a:extLst>
</a:theme>
</file>

<file path=ppt/theme/theme2.xml><?xml version="1.0" encoding="utf-8"?>
<a:theme xmlns:a="http://schemas.openxmlformats.org/drawingml/2006/main" name="SAP 2021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D080C746-3BA9-CB41-AE5C-3256159AA86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3" ma:contentTypeDescription="Create a new document." ma:contentTypeScope="" ma:versionID="5b306df2387467d165757eb5a8cdddaa">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eebd9c38828bcd412c0ba6e1c1867684"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Props1.xml><?xml version="1.0" encoding="utf-8"?>
<ds:datastoreItem xmlns:ds="http://schemas.openxmlformats.org/officeDocument/2006/customXml" ds:itemID="{291DCB28-1C52-4C0E-804A-6BD2D3F0FB8D}">
  <ds:schemaRefs>
    <ds:schemaRef ds:uri="http://schemas.microsoft.com/sharepoint/v3/contenttype/forms"/>
  </ds:schemaRefs>
</ds:datastoreItem>
</file>

<file path=customXml/itemProps2.xml><?xml version="1.0" encoding="utf-8"?>
<ds:datastoreItem xmlns:ds="http://schemas.openxmlformats.org/officeDocument/2006/customXml" ds:itemID="{B3812128-B7DF-461F-A8F2-831754A1D2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422F45-04DB-421D-8796-270006657806}">
  <ds:schemaRefs>
    <ds:schemaRef ds:uri="http://purl.org/dc/term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7fc58d8-9f4b-4bc8-b278-c3cb6f298023"/>
    <ds:schemaRef ds:uri="0e00d59e-b0d2-4e67-be34-67e465b0fbed"/>
  </ds:schemaRefs>
</ds:datastoreItem>
</file>

<file path=docProps/app.xml><?xml version="1.0" encoding="utf-8"?>
<Properties xmlns="http://schemas.openxmlformats.org/officeDocument/2006/extended-properties" xmlns:vt="http://schemas.openxmlformats.org/officeDocument/2006/docPropsVTypes">
  <Template>SAP_2021_16x9_White</Template>
  <TotalTime>157</TotalTime>
  <Words>257</Words>
  <Application>Microsoft Office PowerPoint</Application>
  <PresentationFormat>Custom</PresentationFormat>
  <Paragraphs>36</Paragraphs>
  <Slides>10</Slides>
  <Notes>2</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Courier New</vt:lpstr>
      <vt:lpstr>Symbol</vt:lpstr>
      <vt:lpstr>Wingdings</vt:lpstr>
      <vt:lpstr>Wingdings</vt:lpstr>
      <vt:lpstr>SAP 2021 16x9 white</vt:lpstr>
      <vt:lpstr>SAP 2021 16x9 blue</vt:lpstr>
      <vt:lpstr>Absolute Orientation Java Evaluation Code</vt:lpstr>
      <vt:lpstr>Ontology Alignment Evaluation Initiative (OAEI)</vt:lpstr>
      <vt:lpstr>TestCase and Track</vt:lpstr>
      <vt:lpstr>Evaluating Multiple Datasets (Micro/Macro Scores)</vt:lpstr>
      <vt:lpstr>Anatomy Track</vt:lpstr>
      <vt:lpstr>Multifarm Track</vt:lpstr>
      <vt:lpstr>Implementation</vt:lpstr>
      <vt:lpstr>Thank you.</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2021/16:9/white</cp:keywords>
  <dc:description/>
  <cp:lastModifiedBy>Portisch, Jan</cp:lastModifiedBy>
  <cp:revision>10</cp:revision>
  <dcterms:created xsi:type="dcterms:W3CDTF">2021-11-25T06:12:52Z</dcterms:created>
  <dcterms:modified xsi:type="dcterms:W3CDTF">2021-11-25T08:50:38Z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0x010100615F0F9DCBF1E94796646FCF98A7C072</vt:lpwstr>
  </property>
</Properties>
</file>