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3" r:id="rId1"/>
  </p:sldMasterIdLst>
  <p:sldIdLst>
    <p:sldId id="258" r:id="rId2"/>
    <p:sldId id="256" r:id="rId3"/>
    <p:sldId id="276" r:id="rId4"/>
    <p:sldId id="261" r:id="rId5"/>
    <p:sldId id="259" r:id="rId6"/>
    <p:sldId id="263" r:id="rId7"/>
    <p:sldId id="267" r:id="rId8"/>
    <p:sldId id="260" r:id="rId9"/>
    <p:sldId id="268" r:id="rId10"/>
    <p:sldId id="262" r:id="rId11"/>
    <p:sldId id="272" r:id="rId12"/>
    <p:sldId id="264" r:id="rId13"/>
    <p:sldId id="265" r:id="rId14"/>
    <p:sldId id="266" r:id="rId15"/>
    <p:sldId id="271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8940"/>
    <a:srgbClr val="133E79"/>
    <a:srgbClr val="1A5D2E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7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004" autoAdjust="0"/>
    <p:restoredTop sz="97524" autoAdjust="0"/>
  </p:normalViewPr>
  <p:slideViewPr>
    <p:cSldViewPr snapToGrid="0">
      <p:cViewPr>
        <p:scale>
          <a:sx n="103" d="100"/>
          <a:sy n="103" d="100"/>
        </p:scale>
        <p:origin x="-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98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79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940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883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817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770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22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8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71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059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673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749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economia/noticia/2020/04/07/vendas-online-de-supermercados-quase-dobram-apos-o-coronavirus-entregas-atrasam-e-exigem-investimentos-das-empresas.ghtml" TargetMode="External"/><Relationship Id="rId4" Type="http://schemas.openxmlformats.org/officeDocument/2006/relationships/hyperlink" Target="https://www.conjur.com.br/2020-mai-02/numero-acoes-trabalhistas-durante-epidemia-cada-vez-maior" TargetMode="External"/><Relationship Id="rId5" Type="http://schemas.openxmlformats.org/officeDocument/2006/relationships/hyperlink" Target="https://www.migalhas.com.br/quentes/324756/pandemia-do-coronavirus-movimenta-justica-do-trabalho-veja-decisoes" TargetMode="External"/><Relationship Id="rId6" Type="http://schemas.openxmlformats.org/officeDocument/2006/relationships/hyperlink" Target="https://istoe.com.br/rei-das-acoes-trabalhistas-preve-tsunami-de-processos/" TargetMode="External"/><Relationship Id="rId7" Type="http://schemas.openxmlformats.org/officeDocument/2006/relationships/hyperlink" Target="http://www.guiatrabalhista.com.br/obras/relacoes-trabalhistas-covid-19.htm" TargetMode="External"/><Relationship Id="rId8" Type="http://schemas.openxmlformats.org/officeDocument/2006/relationships/hyperlink" Target="https://rhpravoce.com.br/posts/entenda-os-direitos-trabalhistas-em-meio-a-pandemia-do-coronavirus" TargetMode="Externa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4A37DD3-1B84-4776-94E1-C0AAA5C0F629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B4FB531-34DA-4777-9BD5-5B885DC38198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E3E9111F-98D9-42D6-9DCC-E3B75523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 fontScale="92500"/>
          </a:bodyPr>
          <a:lstStyle/>
          <a:p>
            <a:r>
              <a:rPr lang="en-US" sz="1600" dirty="0"/>
              <a:t>Data Science,</a:t>
            </a:r>
          </a:p>
          <a:p>
            <a:r>
              <a:rPr lang="en-US" sz="1600" dirty="0"/>
              <a:t>Artificial intelligence,</a:t>
            </a:r>
          </a:p>
          <a:p>
            <a:r>
              <a:rPr lang="en-US" sz="1600" dirty="0"/>
              <a:t>Machine Learning to law</a:t>
            </a:r>
            <a:endParaRPr lang="pt-BR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9" r="12276" b="3"/>
          <a:stretch/>
        </p:blipFill>
        <p:spPr>
          <a:xfrm>
            <a:off x="8160307" y="10"/>
            <a:ext cx="4031693" cy="491506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5B557D3-D7B4-404B-84A1-9BD182BE5B06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67592A9-4AC7-4CFA-A7A0-844B8736C39D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5581C7C-2230-4CA4-9172-8033AA3D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9" y="1216173"/>
            <a:ext cx="7388676" cy="314501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906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5789386" cy="950647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Quem compra?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075597" y="1244425"/>
            <a:ext cx="100075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Departamentos jurídicos de grandes empresas Públicas e Privadas.</a:t>
            </a:r>
          </a:p>
          <a:p>
            <a:pPr marL="342900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Grandes bancas de advocacia para as quais as soluções ATRIUM proporcionam diferencial competitivo, fator de sucesso, diminuição de custos e aumento de receitas.</a:t>
            </a: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Câmaras arbitrárias e de conciliação.</a:t>
            </a: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Tribunais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procuradorias, advocacias, assessorias, conselhos, tribunais de contas, órgãos de controle e demais entidades do poder judiciário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Advogados autônomos e estudantes de direito.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27B31A5-411E-44A4-8DE7-05D31A9961BF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3BAC802-1F71-416C-893C-DFC68F82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59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5789386" cy="950647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Como monetiza?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141627" y="1374242"/>
            <a:ext cx="10007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FREE para pequenas causas de 00 até 04 salários mínimos;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Valor percentual (3%) para pequenas causas que forem conciliadas, arbitradas e/ou mediadas, entre 04 e 20 salários mínimos.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Valor percentual (2%) para causas que forem conciliadas, arbitradas e/ou mediadas, entre 20 de 100 salários mínimos.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Valor percentual (1,5%) para causas que forem conciliadas, arbitradas e/ou mediadas, acima de 100 salários mínimos.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Haverá também a possibilidade de licenciamento</a:t>
            </a:r>
            <a:b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da plataforma em verões, White </a:t>
            </a:r>
            <a:r>
              <a:rPr lang="pt-BR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Label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por usuário, </a:t>
            </a:r>
            <a:b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ou por consumo de serviços em nuvem.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27B31A5-411E-44A4-8DE7-05D31A9961BF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3BAC802-1F71-416C-893C-DFC68F82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245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5789386" cy="95064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Case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075597" y="1346025"/>
            <a:ext cx="100075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 Neoway, empresa catarinense que fornece serviços de análise de dados (big data), anunciou a aquisição da startup brasiliense LegalLabs, especializada em mineração de dados e inteligência artificial aplicada ao Direito, por </a:t>
            </a:r>
            <a:r>
              <a:rPr lang="pt-BR" sz="20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US$ 26 milhões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segundo informações do jornal O Estado de S. Paulo.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Temos potencial para, rapidamente, construir uma startup tão ou mais valiosa, uma vez que em nosso time há profissionais altamente gabaritados que têm sido protagonistas em grandes projetos de IA.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4B686F9-F4C5-443C-8F51-6DBE14BE1E22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B016E82-4070-4014-8AAE-5C98B470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2075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5789386" cy="95064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Posso investir?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075597" y="1244425"/>
            <a:ext cx="100075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Para viabilizar a primeira versão comercial das soluções ATRIUM, foi estimado um custo de 542.000,00 e um prazo de 128 dias corridos. Assim, a Startup ATRIUM abrirá a primeira rodada de investimentos a partir de 11/06/2020.</a:t>
            </a: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Será aberto um percentual de até 20% do negócio em cotas de, no mínimo, 1% para captação dos recursos.</a:t>
            </a: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O investimento em cada cota é R$ 27.100,00.</a:t>
            </a: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Todo o montante captado será usado exclusivamente </a:t>
            </a:r>
            <a:b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para custear a evolução, desenvolvimento, equipe </a:t>
            </a:r>
            <a:b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 custos diretos do projeto, ou seja, trata-se </a:t>
            </a:r>
            <a:b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 uma captação 100% cash-in.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8893E53C-B574-4149-80CF-79605D2D02C8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BF0CED5-0316-4D18-986C-974FF2B6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81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: Único Canto Recortado 2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67404D-D4DA-4C68-8CC4-45D9C0BC64A9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C7FC2E8-D4AA-47A7-BB84-87DF15EA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218" y="211090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rgbClr val="FFFFFF"/>
                </a:solidFill>
              </a:rPr>
              <a:t>Um grande negócio.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F86C2A1-4AE8-4758-8A00-145A4D3B1E3A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1EA33EE-8C7D-44B5-B4BA-115DD351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3" y="678320"/>
            <a:ext cx="9203313" cy="391742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56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2B22923F-4B60-4A15-9676-7E07B3C4A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98BF1B2-6DC9-4B9F-AB74-D9017A91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" y="1757418"/>
            <a:ext cx="11092070" cy="38997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FAFEDAF-B8A9-4E9B-8F94-F0144C9848EF}"/>
              </a:ext>
            </a:extLst>
          </p:cNvPr>
          <p:cNvSpPr txBox="1"/>
          <p:nvPr/>
        </p:nvSpPr>
        <p:spPr>
          <a:xfrm>
            <a:off x="3109696" y="846883"/>
            <a:ext cx="5972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Anexo I – Composição de Custos</a:t>
            </a:r>
          </a:p>
          <a:p>
            <a:pPr marL="342900" indent="-342900" algn="ctr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26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2B22923F-4B60-4A15-9676-7E07B3C4A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7F236ED5-BF18-4055-8B2D-96B38B099822}"/>
              </a:ext>
            </a:extLst>
          </p:cNvPr>
          <p:cNvGrpSpPr/>
          <p:nvPr/>
        </p:nvGrpSpPr>
        <p:grpSpPr>
          <a:xfrm>
            <a:off x="1168422" y="1119635"/>
            <a:ext cx="6719915" cy="2008353"/>
            <a:chOff x="8077004" y="-120791"/>
            <a:chExt cx="6719915" cy="2008353"/>
          </a:xfrm>
        </p:grpSpPr>
        <p:grpSp>
          <p:nvGrpSpPr>
            <p:cNvPr id="6" name="Agrupar 5">
              <a:extLst>
                <a:ext uri="{FF2B5EF4-FFF2-40B4-BE49-F238E27FC236}">
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E6E1617-F365-4993-9CFB-5E865A5B3CD5}"/>
                </a:ext>
              </a:extLst>
            </p:cNvPr>
            <p:cNvGrpSpPr/>
            <p:nvPr/>
          </p:nvGrpSpPr>
          <p:grpSpPr>
            <a:xfrm>
              <a:off x="8077004" y="-120791"/>
              <a:ext cx="6719915" cy="2008353"/>
              <a:chOff x="7029254" y="73451"/>
              <a:chExt cx="6719915" cy="2008353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FA996548-3B6E-48AC-BCFF-455832F9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8435" y="73451"/>
                <a:ext cx="5730734" cy="186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pt-BR" altLang="pt-BR" sz="115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ldhabi" panose="020B0604020202020204" pitchFamily="2" charset="-78"/>
                  </a:rPr>
                  <a:t>atrium</a:t>
                </a:r>
                <a:endParaRPr kumimoji="0" lang="pt-BR" altLang="pt-BR" sz="34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ldhabi" panose="020B0604020202020204" pitchFamily="2" charset="-78"/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962BDF4-32FA-44A1-80C4-1B62FE64F4A0}"/>
                  </a:ext>
                </a:extLst>
              </p:cNvPr>
              <p:cNvSpPr txBox="1"/>
              <p:nvPr/>
            </p:nvSpPr>
            <p:spPr>
              <a:xfrm>
                <a:off x="7039489" y="296700"/>
                <a:ext cx="103108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pt-BR" sz="1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ldhabi" panose="020B0604020202020204" pitchFamily="2" charset="-78"/>
                  </a:rPr>
                  <a:t>∞</a:t>
                </a:r>
                <a:endParaRPr lang="pt-BR" sz="11000" dirty="0"/>
              </a:p>
            </p:txBody>
          </p:sp>
          <p:sp>
            <p:nvSpPr>
              <p:cNvPr id="10" name="Meio-quadro 9">
                <a:extLst>
                  <a:ext uri="{FF2B5EF4-FFF2-40B4-BE49-F238E27FC236}">
  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4009680-13BD-4780-A92B-451177D935D8}"/>
                  </a:ext>
                </a:extLst>
              </p:cNvPr>
              <p:cNvSpPr/>
              <p:nvPr/>
            </p:nvSpPr>
            <p:spPr>
              <a:xfrm>
                <a:off x="7029254" y="766386"/>
                <a:ext cx="831551" cy="831640"/>
              </a:xfrm>
              <a:prstGeom prst="halfFrame">
                <a:avLst>
                  <a:gd name="adj1" fmla="val 10544"/>
                  <a:gd name="adj2" fmla="val 114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7B5EA91-7AC0-4DCF-97ED-A6037FEAC9A0}"/>
                </a:ext>
              </a:extLst>
            </p:cNvPr>
            <p:cNvSpPr txBox="1"/>
            <p:nvPr/>
          </p:nvSpPr>
          <p:spPr>
            <a:xfrm>
              <a:off x="10664762" y="1487452"/>
              <a:ext cx="3033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</a:t>
              </a:r>
              <a:r>
                <a:rPr lang="pt-BR" sz="2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ultimate</a:t>
              </a:r>
              <a:r>
                <a:rPr lang="pt-BR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2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Legaltech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1B7717C-CCEB-4F3B-B3C8-BC2EDDB4B12E}"/>
              </a:ext>
            </a:extLst>
          </p:cNvPr>
          <p:cNvSpPr txBox="1"/>
          <p:nvPr/>
        </p:nvSpPr>
        <p:spPr>
          <a:xfrm>
            <a:off x="5022970" y="4031081"/>
            <a:ext cx="5972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 palavra ATRIUM significa “Tribunal” em latim, língua amplamente utilizada nas citações jurídicas. 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601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: Único Canto Recortado 2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67404D-D4DA-4C68-8CC4-45D9C0BC64A9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C7FC2E8-D4AA-47A7-BB84-87DF15EA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218" y="211090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FFFFFF"/>
                </a:solidFill>
              </a:rPr>
              <a:t>Investors Offer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F86C2A1-4AE8-4758-8A00-145A4D3B1E3A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761E6D1-97DE-4ECB-837B-A11618C7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48" y="1811237"/>
            <a:ext cx="7428918" cy="316214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28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3219450" cy="95064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O quê?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7436223" y="2186217"/>
            <a:ext cx="3736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Uma startup tecnológica 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especializada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em Ciência de Dados, Inteligência Artificial e aprendizado de  máquina aplicados ao campo do Direito.</a:t>
            </a:r>
          </a:p>
        </p:txBody>
      </p:sp>
      <p:pic>
        <p:nvPicPr>
          <p:cNvPr id="12" name="Imagem 11" descr="Teclado de computador&#10;&#10;Descrição gerada automaticamente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20A9C40A-F9B5-4594-8658-0A3CF117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18525" y="2157969"/>
            <a:ext cx="6251840" cy="229195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484168E-5A8C-4F26-B755-8DD2BE5A6F39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2A83C19-7229-4060-9775-5CDD30E46035}"/>
              </a:ext>
            </a:extLst>
          </p:cNvPr>
          <p:cNvSpPr txBox="1"/>
          <p:nvPr/>
        </p:nvSpPr>
        <p:spPr>
          <a:xfrm>
            <a:off x="614435" y="4536368"/>
            <a:ext cx="6416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 startup ATRIUM 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será uma plataforma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digital 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jurimetria 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preditiva, baseada em inteligência artificial, voltada a resolução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 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conflitos e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avaliação de riscos </a:t>
            </a: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jurídicos.</a:t>
            </a: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70DEBBD7-C65F-4A06-8914-260180FB7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714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6722918" cy="950647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Para quais dores?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141627" y="1406472"/>
            <a:ext cx="10007581" cy="534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Aft>
                <a:spcPts val="1500"/>
              </a:spcAft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A justiça brasileira</a:t>
            </a: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esta 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abarrotada de contenciosos que poderiam</a:t>
            </a: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ser solucionados de maneira mais rápida, barata e efetiva nas 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instâncias extra-judiciais de mediação e arbitragem.</a:t>
            </a: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1500"/>
              </a:spcAft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 Brasil, empresas e cidadãos não cultivam o hábito cultural de buscar o caminho extra-judicial para resolver seus conflitos.</a:t>
            </a:r>
          </a:p>
          <a:p>
            <a:pPr marL="342900" indent="-342900" algn="just">
              <a:lnSpc>
                <a:spcPct val="110000"/>
              </a:lnSpc>
              <a:spcAft>
                <a:spcPts val="1500"/>
              </a:spcAft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 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Cenário Pós-Pandemia indica aumento expressivo do volume de conflitos e contenciosos jurídicos. Caso algo não seja feito, é real a possibilidade de total colapso do poder judiciário.</a:t>
            </a:r>
          </a:p>
          <a:p>
            <a:pPr marL="342900" indent="-342900" algn="just">
              <a:lnSpc>
                <a:spcPct val="110000"/>
              </a:lnSpc>
              <a:spcAft>
                <a:spcPts val="1500"/>
              </a:spcAft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Nas empresas públicas ou privadas, independentemente de seu porte, a avaliação do risco jurídico atrelado a potenciais contenciosos ainda é exercício demorado, oneroso e cercado de certa subjetividade.</a:t>
            </a:r>
          </a:p>
          <a:p>
            <a:pPr marL="342900" indent="-342900" algn="just">
              <a:lnSpc>
                <a:spcPct val="110000"/>
              </a:lnSpc>
              <a:spcAft>
                <a:spcPts val="1500"/>
              </a:spcAft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Mesmo quando conhecem a alternativa extra-judicial, empresas e cidadãos dispõem de poucas a informações que os permita avaliar as chances de sucesso.</a:t>
            </a: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ACCB994-A736-4282-8A2A-BFE0ABE8F864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C1A84B6-6720-4621-9648-D7CC827C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81" y="565459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3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99" y="342898"/>
            <a:ext cx="10587879" cy="1459398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Oportunidade: Tsunami de ações trabalhistas e de relação de consumo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596028" y="2186217"/>
            <a:ext cx="1048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  <a:hlinkClick r:id="rId3"/>
              </a:rPr>
              <a:t>https://g1.globo.com/economia/noticia/2020/04/07/vendas-online-de-supermercados-quase-dobram-apos-o-coronavirus-entregas-atrasam-e-exigem-investimentos-das-empresas.ghtml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  <a:hlinkClick r:id="rId4"/>
            </a:endParaRPr>
          </a:p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  <a:hlinkClick r:id="rId4"/>
              </a:rPr>
              <a:t>https://www.conjur.com.br/2020-mai-02/numero-acoes-trabalhistas-durante-epidemia-cada-vez-maior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  <a:hlinkClick r:id="rId5"/>
            </a:endParaRPr>
          </a:p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  <a:hlinkClick r:id="rId5"/>
              </a:rPr>
              <a:t>https://www.migalhas.com.br/quentes/324756/pandemia-do-coronavirus-movimenta-justica-do-trabalho-veja-decisoes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  <a:hlinkClick r:id="rId6"/>
            </a:endParaRPr>
          </a:p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  <a:hlinkClick r:id="rId6"/>
              </a:rPr>
              <a:t>https://istoe.com.br/rei-das-acoes-trabalhistas-preve-tsunami-de-processos/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  <a:hlinkClick r:id="rId7"/>
            </a:endParaRPr>
          </a:p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  <a:hlinkClick r:id="rId7"/>
              </a:rPr>
              <a:t>http://www.guiatrabalhista.com.br/obras/relacoes-trabalhistas-covid-19.htm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  <a:hlinkClick r:id="rId8"/>
            </a:endParaRPr>
          </a:p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  <a:hlinkClick r:id="rId8"/>
              </a:rPr>
              <a:t>https://rhpravoce.com.br/posts/entenda-os-direitos-trabalhistas-em-meio-a-pandemia-do-coronavirus</a:t>
            </a:r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  <a:hlinkClick r:id="rId3"/>
            </a:endParaRPr>
          </a:p>
          <a:p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484168E-5A8C-4F26-B755-8DD2BE5A6F39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70DEBBD7-C65F-4A06-8914-260180FB7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937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24668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3960586" cy="950647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Quem faz?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1EF4C2F0-2769-4F4F-AD51-04B35D5852DC}"/>
              </a:ext>
            </a:extLst>
          </p:cNvPr>
          <p:cNvGrpSpPr/>
          <p:nvPr/>
        </p:nvGrpSpPr>
        <p:grpSpPr>
          <a:xfrm>
            <a:off x="4913496" y="2612527"/>
            <a:ext cx="2769256" cy="1271885"/>
            <a:chOff x="4829968" y="2557622"/>
            <a:chExt cx="2769256" cy="1271885"/>
          </a:xfrm>
        </p:grpSpPr>
        <p:sp>
          <p:nvSpPr>
            <p:cNvPr id="2" name="Retângulo 1">
              <a:extLst>
                <a:ext uri="{FF2B5EF4-FFF2-40B4-BE49-F238E27FC236}">
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CE0AF10-DC1E-4782-9B11-1FDD65D7A575}"/>
                </a:ext>
              </a:extLst>
            </p:cNvPr>
            <p:cNvSpPr/>
            <p:nvPr/>
          </p:nvSpPr>
          <p:spPr>
            <a:xfrm>
              <a:off x="4829968" y="2557622"/>
              <a:ext cx="2769256" cy="12077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Picture 10" descr="A close up of a sign&#10;&#10;Description automatically generated">
              <a:extLst>
                <a:ext uri="{FF2B5EF4-FFF2-40B4-BE49-F238E27FC236}">
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87B2EF57-99C7-4143-BD7D-3C9F11F4B254}"/>
                </a:ext>
              </a:extLst>
            </p:cNvPr>
            <p:cNvPicPr/>
            <p:nvPr/>
          </p:nvPicPr>
          <p:blipFill rotWithShape="1"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 l="11410" t="18427" r="13557" b="17044"/>
            <a:stretch/>
          </p:blipFill>
          <p:spPr bwMode="auto">
            <a:xfrm>
              <a:off x="5079653" y="2602097"/>
              <a:ext cx="2269885" cy="12274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p:spPr>
        </p:pic>
      </p:grpSp>
      <p:sp>
        <p:nvSpPr>
          <p:cNvPr id="21" name="CaixaDeTexto 2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CE3B63F-AA36-4E4A-8B88-FD55CF69318E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265B0411-0F17-4CF9-9FD1-6ED2793222C1}"/>
              </a:ext>
            </a:extLst>
          </p:cNvPr>
          <p:cNvSpPr txBox="1"/>
          <p:nvPr/>
        </p:nvSpPr>
        <p:spPr>
          <a:xfrm>
            <a:off x="1122220" y="4539850"/>
            <a:ext cx="9476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O Projeto ATRIUM é uma parceria entre a empresa IPERSIST e um importante instituto de pesquisa  aplicada, INUTECH, com relevante produção científica e pesquisas aplicadas  em Inteligência Artificial no campo do direito.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F37255B8-B603-4FE2-8815-9EC07FE42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21" y="2390889"/>
            <a:ext cx="3919619" cy="16684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604113-DE13-49D8-BB77-95E78A177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791" y="2452828"/>
            <a:ext cx="3395909" cy="139913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08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3960586" cy="95064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Para quê?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108822" y="1488252"/>
            <a:ext cx="10007581" cy="455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Agilizar e aumentar a acurácia da avaliação do risco jurídico atrelado a ações, liminares, cautelares, execuções e qualquer tipo de demanda judicial ou extrajudicial.</a:t>
            </a: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Basear decisões na indicação dos fatores determinantes de êxito e na projeção da probabilidade de sucesso de cada alternativa de conduta.</a:t>
            </a: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Incentivar 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e facilitar a resolução de conflitos por meio da Mediação, Conciliação e Arbitragem.</a:t>
            </a: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Propiciar redução de 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custos dos escritórios de advocacia com associados para analisar grandes volumes de processos, jurisprudência e precedentes.</a:t>
            </a:r>
          </a:p>
          <a:p>
            <a:pPr marL="800100" lvl="1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Apoiar magistrados no processo decisório quando da </a:t>
            </a:r>
            <a:b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elaboração de sentenças, votos e decisões</a:t>
            </a: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ACCB994-A736-4282-8A2A-BFE0ABE8F864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197ACF8-D17F-4DB8-A909-1197BD9E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32" y="5431857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433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898"/>
            <a:ext cx="3219450" cy="95064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Como?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984945F8-EFE7-40EC-9CD2-9F2DD4983A79}"/>
              </a:ext>
            </a:extLst>
          </p:cNvPr>
          <p:cNvSpPr txBox="1"/>
          <p:nvPr/>
        </p:nvSpPr>
        <p:spPr>
          <a:xfrm>
            <a:off x="1075597" y="1244425"/>
            <a:ext cx="10007581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Algoritmos inovadores aplicados à </a:t>
            </a:r>
            <a:r>
              <a:rPr lang="pt-BR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Jurimetria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tradicional potencializando o sucesso no processo de decisão das estratégias jurídicas. </a:t>
            </a:r>
          </a:p>
          <a:p>
            <a:pPr marL="800100" lvl="1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Inteligência artificial analisando grandes bases de dados não estruturados de processos judiciais gerando </a:t>
            </a:r>
            <a:r>
              <a:rPr lang="pt-BR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insights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altamente perspicazes em amplos campos do Direito.</a:t>
            </a:r>
          </a:p>
          <a:p>
            <a:pPr marL="800100" lvl="1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110000"/>
              </a:lnSpc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Sistemas 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inteligentes aprendendo direito e provendo aconselhamento, mediação, arbitragem e conciliação.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30000"/>
            </a:pPr>
            <a:endParaRPr lang="pt-BR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EB291C69-00C3-4A8A-9AF8-1864DF9B4EA3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E8F2C4B6-29AD-41CB-8EF4-A565A974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588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F4F2BA-3C03-4E2C-8ABC-0949B61B3C5E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C2D414FA-8738-4447-BF74-6F8FD6557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0843" b="12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4B986F88-1433-4AF7-AF71-41A89DC93F15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07787ED-5EDC-4C54-AD87-55B60D0FE397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A44FFD5D-B985-4624-BBCD-50AD2E1686B4}"/>
              </a:ext>
              <a:ext uri="{C183D7F6-B498-43B3-948B-1728B52AA6E4}">
                <adec:decorativ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6="http://schemas.microsoft.com/office/powerpoint/2015/main" xmlns="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Único Canto Recortado 2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6B41D273-B975-467B-A76E-1FB229159042}"/>
              </a:ext>
            </a:extLst>
          </p:cNvPr>
          <p:cNvSpPr/>
          <p:nvPr/>
        </p:nvSpPr>
        <p:spPr>
          <a:xfrm>
            <a:off x="361950" y="361950"/>
            <a:ext cx="11334750" cy="6038847"/>
          </a:xfrm>
          <a:prstGeom prst="snip1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0A172F60-8820-46A3-9825-ECBBF704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99" y="342898"/>
            <a:ext cx="11201401" cy="950647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Plataforma de mediação de Conflitos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EB291C69-00C3-4A8A-9AF8-1864DF9B4EA3}"/>
              </a:ext>
            </a:extLst>
          </p:cNvPr>
          <p:cNvSpPr txBox="1"/>
          <p:nvPr/>
        </p:nvSpPr>
        <p:spPr>
          <a:xfrm rot="16200000">
            <a:off x="-1695569" y="4502292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#documento interno e confidencial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83A78AF3-AF00-48B9-B8BC-D05CB207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" t="15814" r="3581" b="5790"/>
          <a:stretch/>
        </p:blipFill>
        <p:spPr>
          <a:xfrm>
            <a:off x="594136" y="1808774"/>
            <a:ext cx="6665646" cy="31451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BCD7F64D-F923-4A06-8C1E-91A1F040DC62}"/>
              </a:ext>
            </a:extLst>
          </p:cNvPr>
          <p:cNvSpPr txBox="1"/>
          <p:nvPr/>
        </p:nvSpPr>
        <p:spPr>
          <a:xfrm>
            <a:off x="7491968" y="2157459"/>
            <a:ext cx="3744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 plataforma de mediação de conflitos usará como camada de interação com os usuários  as soluções  ROCKET.CHAT e TELEGRAM.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D1FD24CE-0515-4A39-BE6D-B45782222943}"/>
              </a:ext>
            </a:extLst>
          </p:cNvPr>
          <p:cNvSpPr txBox="1"/>
          <p:nvPr/>
        </p:nvSpPr>
        <p:spPr>
          <a:xfrm>
            <a:off x="594136" y="4979949"/>
            <a:ext cx="3399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* Diagrama arquitetural conceitual da plataforma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6="http://schemas.microsoft.com/office/drawing/2014/main" xmlns="" id="{54278999-85CA-4A3B-882A-B71C6BF5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81" y="4619604"/>
            <a:ext cx="3919619" cy="1668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8277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23C23"/>
      </a:dk2>
      <a:lt2>
        <a:srgbClr val="E8E3E2"/>
      </a:lt2>
      <a:accent1>
        <a:srgbClr val="38B1C2"/>
      </a:accent1>
      <a:accent2>
        <a:srgbClr val="28B48B"/>
      </a:accent2>
      <a:accent3>
        <a:srgbClr val="35B95B"/>
      </a:accent3>
      <a:accent4>
        <a:srgbClr val="3BB829"/>
      </a:accent4>
      <a:accent5>
        <a:srgbClr val="77B033"/>
      </a:accent5>
      <a:accent6>
        <a:srgbClr val="A3A825"/>
      </a:accent6>
      <a:hlink>
        <a:srgbClr val="549030"/>
      </a:hlink>
      <a:folHlink>
        <a:srgbClr val="828282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a="http://schemas.openxmlformats.org/drawingml/2006/main"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1123</Words>
  <Application>Microsoft Macintosh PowerPoint</Application>
  <PresentationFormat>Custom</PresentationFormat>
  <Paragraphs>106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RetrospectVTI</vt:lpstr>
      <vt:lpstr>Slide 1</vt:lpstr>
      <vt:lpstr>Investors Offer</vt:lpstr>
      <vt:lpstr>O quê?</vt:lpstr>
      <vt:lpstr>Para quais dores?</vt:lpstr>
      <vt:lpstr>Oportunidade: Tsunami de ações trabalhistas e de relação de consumo</vt:lpstr>
      <vt:lpstr>Quem faz?</vt:lpstr>
      <vt:lpstr>Para quê?</vt:lpstr>
      <vt:lpstr>Como?</vt:lpstr>
      <vt:lpstr>Plataforma de mediação de Conflitos</vt:lpstr>
      <vt:lpstr>Quem compra?</vt:lpstr>
      <vt:lpstr>Como monetiza?</vt:lpstr>
      <vt:lpstr>Case</vt:lpstr>
      <vt:lpstr>Posso investir?</vt:lpstr>
      <vt:lpstr>Um grande negócio.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Tech</dc:title>
  <dc:creator>Presidente Carlos Jacobino</dc:creator>
  <cp:lastModifiedBy>Marcello Santos</cp:lastModifiedBy>
  <cp:revision>62</cp:revision>
  <dcterms:created xsi:type="dcterms:W3CDTF">2020-05-27T12:14:01Z</dcterms:created>
  <dcterms:modified xsi:type="dcterms:W3CDTF">2020-05-28T01:28:12Z</dcterms:modified>
</cp:coreProperties>
</file>