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5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88615-28EC-C441-9F45-38C409ECBFD4}" v="47" dt="2024-11-19T21:38:27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10"/>
  </p:normalViewPr>
  <p:slideViewPr>
    <p:cSldViewPr snapToGrid="0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8D51-C6D7-1149-A840-4AD4A8BD685E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9D37A-74A6-204D-9A90-F1721E800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0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D37A-74A6-204D-9A90-F1721E800A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8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Tuesday, November 26, 2024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4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4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Tuesday, November 26, 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9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Tuesday, November 26,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8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Tuesday, November 26,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Tuesday, November 26,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5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1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4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3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Tuesday, November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7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9E2A480D-0394-397A-7B0A-D46CB72D18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41" b="9402"/>
          <a:stretch/>
        </p:blipFill>
        <p:spPr>
          <a:xfrm>
            <a:off x="21" y="327387"/>
            <a:ext cx="12191979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2FD6970-15B8-49A1-B818-28F5A444F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6813" y="536813"/>
            <a:ext cx="6858000" cy="5784375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008DC-387C-8A46-A618-24163B857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444443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Estudo de Caso Office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C2AC7-7694-394A-034D-8076E9F64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8" y="3543869"/>
            <a:ext cx="8111501" cy="331412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Vinicius Natale Rebelo – 824227119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Maria Luiza Fernandes dos Santos 82415895 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João Pedro Pinto Duque 82427029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Guilherme a </a:t>
            </a:r>
            <a:r>
              <a:rPr lang="en-US" dirty="0" err="1">
                <a:solidFill>
                  <a:srgbClr val="FFFFFF"/>
                </a:solidFill>
              </a:rPr>
              <a:t>pereira</a:t>
            </a:r>
            <a:r>
              <a:rPr lang="en-US" dirty="0">
                <a:solidFill>
                  <a:srgbClr val="FFFFFF"/>
                </a:solidFill>
              </a:rPr>
              <a:t> Teixeira 824212194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Murilo Alves Passos 824217071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Samuel Costa 824147380 </a:t>
            </a:r>
          </a:p>
          <a:p>
            <a:pPr algn="l"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EF26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EF26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2013A1-4539-E03F-56E1-B45994CF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272169"/>
            <a:ext cx="10515600" cy="1460500"/>
          </a:xfrm>
        </p:spPr>
        <p:txBody>
          <a:bodyPr anchor="t">
            <a:noAutofit/>
          </a:bodyPr>
          <a:lstStyle/>
          <a:p>
            <a:r>
              <a:rPr lang="en-US" sz="2000" dirty="0"/>
              <a:t>Tema 1: </a:t>
            </a:r>
            <a:br>
              <a:rPr lang="en-US" sz="2000" dirty="0"/>
            </a:br>
            <a:r>
              <a:rPr lang="en-US" sz="3000" b="1" dirty="0" err="1"/>
              <a:t>Análise</a:t>
            </a:r>
            <a:r>
              <a:rPr lang="en-US" sz="3000" b="1" dirty="0"/>
              <a:t> </a:t>
            </a:r>
            <a:r>
              <a:rPr lang="en-US" sz="3000" b="1" dirty="0" err="1"/>
              <a:t>crítica</a:t>
            </a:r>
            <a:r>
              <a:rPr lang="en-US" sz="3000" b="1" dirty="0"/>
              <a:t> do </a:t>
            </a:r>
            <a:r>
              <a:rPr lang="en-US" sz="3000" b="1" dirty="0" err="1"/>
              <a:t>controle</a:t>
            </a:r>
            <a:r>
              <a:rPr lang="en-US" sz="3000" b="1" dirty="0"/>
              <a:t> de </a:t>
            </a:r>
            <a:r>
              <a:rPr lang="en-US" sz="3000" b="1" dirty="0" err="1"/>
              <a:t>acesso</a:t>
            </a:r>
            <a:r>
              <a:rPr lang="en-US" sz="3000" b="1" dirty="0"/>
              <a:t> </a:t>
            </a:r>
            <a:r>
              <a:rPr lang="en-US" sz="3000" b="1" dirty="0" err="1"/>
              <a:t>físico</a:t>
            </a:r>
            <a:r>
              <a:rPr lang="en-US" sz="3000" b="1" dirty="0"/>
              <a:t> e </a:t>
            </a:r>
            <a:r>
              <a:rPr lang="en-US" sz="3000" b="1" dirty="0" err="1"/>
              <a:t>lógico</a:t>
            </a:r>
            <a:r>
              <a:rPr lang="en-US" sz="3000" b="1" dirty="0"/>
              <a:t>, com </a:t>
            </a:r>
            <a:r>
              <a:rPr lang="en-US" sz="3000" b="1" dirty="0" err="1"/>
              <a:t>expectativas</a:t>
            </a:r>
            <a:r>
              <a:rPr lang="en-US" sz="3000" b="1" dirty="0"/>
              <a:t>, </a:t>
            </a:r>
            <a:r>
              <a:rPr lang="en-US" sz="3000" b="1" dirty="0" err="1"/>
              <a:t>falhas</a:t>
            </a:r>
            <a:r>
              <a:rPr lang="en-US" sz="3000" b="1" dirty="0"/>
              <a:t> </a:t>
            </a:r>
            <a:r>
              <a:rPr lang="en-US" sz="3000" b="1" dirty="0" err="1"/>
              <a:t>identificadas</a:t>
            </a:r>
            <a:r>
              <a:rPr lang="en-US" sz="3000" b="1" dirty="0"/>
              <a:t> e </a:t>
            </a:r>
            <a:r>
              <a:rPr lang="en-US" sz="3000" b="1" dirty="0" err="1"/>
              <a:t>propostas</a:t>
            </a:r>
            <a:r>
              <a:rPr lang="en-US" sz="3000" b="1" dirty="0"/>
              <a:t> de </a:t>
            </a:r>
            <a:r>
              <a:rPr lang="en-US" sz="3000" b="1" dirty="0" err="1"/>
              <a:t>melhorias</a:t>
            </a:r>
            <a:r>
              <a:rPr lang="en-US" sz="800" dirty="0"/>
              <a:t>.</a:t>
            </a:r>
            <a:br>
              <a:rPr lang="en-US" sz="800" dirty="0"/>
            </a:br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DA4A56-BBDB-199A-482D-D771B8630E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- </a:t>
            </a:r>
            <a:r>
              <a:rPr lang="en-US" sz="2600" b="1" dirty="0"/>
              <a:t>O que </a:t>
            </a:r>
            <a:r>
              <a:rPr lang="en-US" sz="2600" b="1" dirty="0" err="1"/>
              <a:t>é</a:t>
            </a:r>
            <a:r>
              <a:rPr lang="en-US" sz="2600" b="1" dirty="0"/>
              <a:t> </a:t>
            </a:r>
            <a:r>
              <a:rPr lang="en-US" sz="2600" b="1" dirty="0" err="1"/>
              <a:t>esperado</a:t>
            </a:r>
            <a:r>
              <a:rPr lang="en-US" sz="2600" b="1" dirty="0"/>
              <a:t> </a:t>
            </a:r>
            <a:r>
              <a:rPr lang="en-US" sz="2600" b="1" dirty="0" err="1"/>
              <a:t>encontrar</a:t>
            </a:r>
            <a:endParaRPr lang="en-US" sz="26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/>
              <a:t>Catracas</a:t>
            </a:r>
            <a:r>
              <a:rPr lang="en-US" sz="2000" b="1" dirty="0"/>
              <a:t> </a:t>
            </a:r>
            <a:r>
              <a:rPr lang="en-US" sz="2000" b="1" dirty="0" err="1"/>
              <a:t>inteligentes</a:t>
            </a:r>
            <a:r>
              <a:rPr lang="en-US" sz="2000" dirty="0"/>
              <a:t>: </a:t>
            </a:r>
            <a:r>
              <a:rPr lang="en-US" sz="2000" dirty="0" err="1"/>
              <a:t>Acesso</a:t>
            </a:r>
            <a:r>
              <a:rPr lang="en-US" sz="2000" dirty="0"/>
              <a:t> com </a:t>
            </a:r>
            <a:r>
              <a:rPr lang="en-US" sz="2000" dirty="0" err="1"/>
              <a:t>biometria</a:t>
            </a:r>
            <a:r>
              <a:rPr lang="en-US" sz="2000" dirty="0"/>
              <a:t>, </a:t>
            </a:r>
            <a:r>
              <a:rPr lang="en-US" sz="2000" dirty="0" err="1"/>
              <a:t>cartão</a:t>
            </a:r>
            <a:r>
              <a:rPr lang="en-US" sz="2000" dirty="0"/>
              <a:t> e QR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Sistema de </a:t>
            </a:r>
            <a:r>
              <a:rPr lang="en-US" sz="2000" b="1" dirty="0" err="1"/>
              <a:t>câmeras</a:t>
            </a:r>
            <a:r>
              <a:rPr lang="en-US" sz="2000" dirty="0"/>
              <a:t>: </a:t>
            </a:r>
            <a:r>
              <a:rPr lang="en-US" sz="2000" dirty="0" err="1"/>
              <a:t>Monitoramento</a:t>
            </a:r>
            <a:r>
              <a:rPr lang="en-US" sz="2000" dirty="0"/>
              <a:t> 24h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pontos</a:t>
            </a:r>
            <a:r>
              <a:rPr lang="en-US" sz="2000" dirty="0"/>
              <a:t> </a:t>
            </a:r>
            <a:r>
              <a:rPr lang="en-US" sz="2000" dirty="0" err="1"/>
              <a:t>estratégicos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Controle</a:t>
            </a:r>
            <a:r>
              <a:rPr lang="en-US" sz="2000" b="1" dirty="0"/>
              <a:t> de </a:t>
            </a:r>
            <a:r>
              <a:rPr lang="en-US" sz="2000" b="1" dirty="0" err="1"/>
              <a:t>visitantes</a:t>
            </a:r>
            <a:r>
              <a:rPr lang="en-US" sz="2000" dirty="0"/>
              <a:t>: </a:t>
            </a:r>
            <a:r>
              <a:rPr lang="en-US" sz="2000" dirty="0" err="1"/>
              <a:t>Registro</a:t>
            </a:r>
            <a:r>
              <a:rPr lang="en-US" sz="2000" dirty="0"/>
              <a:t> digital com </a:t>
            </a:r>
            <a:r>
              <a:rPr lang="en-US" sz="2000" dirty="0" err="1"/>
              <a:t>crachás</a:t>
            </a:r>
            <a:r>
              <a:rPr lang="en-US" sz="2000" dirty="0"/>
              <a:t> </a:t>
            </a:r>
            <a:r>
              <a:rPr lang="en-US" sz="2000" dirty="0" err="1"/>
              <a:t>temporários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Sensores</a:t>
            </a:r>
            <a:r>
              <a:rPr lang="en-US" sz="2000" b="1" dirty="0"/>
              <a:t> e </a:t>
            </a:r>
            <a:r>
              <a:rPr lang="en-US" sz="2000" b="1" dirty="0" err="1"/>
              <a:t>alarmes</a:t>
            </a:r>
            <a:r>
              <a:rPr lang="en-US" sz="2000" dirty="0"/>
              <a:t>: </a:t>
            </a:r>
            <a:r>
              <a:rPr lang="en-US" sz="2000" dirty="0" err="1"/>
              <a:t>Movimento</a:t>
            </a:r>
            <a:r>
              <a:rPr lang="en-US" sz="2000" dirty="0"/>
              <a:t> e </a:t>
            </a:r>
            <a:r>
              <a:rPr lang="en-US" sz="2000" dirty="0" err="1"/>
              <a:t>alertas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áreas</a:t>
            </a:r>
            <a:r>
              <a:rPr lang="en-US" sz="2000" dirty="0"/>
              <a:t> </a:t>
            </a:r>
            <a:r>
              <a:rPr lang="en-US" sz="2000" dirty="0" err="1"/>
              <a:t>restritas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Equipe de </a:t>
            </a:r>
            <a:r>
              <a:rPr lang="en-US" sz="2000" b="1" dirty="0" err="1"/>
              <a:t>vigilância</a:t>
            </a:r>
            <a:r>
              <a:rPr lang="en-US" sz="2000" dirty="0"/>
              <a:t>: Vigilantes </a:t>
            </a:r>
            <a:r>
              <a:rPr lang="en-US" sz="2000" dirty="0" err="1"/>
              <a:t>treinados</a:t>
            </a:r>
            <a:r>
              <a:rPr lang="en-US" sz="2000" dirty="0"/>
              <a:t> com ferramentas </a:t>
            </a:r>
            <a:r>
              <a:rPr lang="en-US" sz="2000" dirty="0" err="1"/>
              <a:t>digitais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857A0FC-4314-A8C7-475D-DE501F7BB0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2600" b="1" dirty="0" err="1"/>
              <a:t>Crítica</a:t>
            </a:r>
            <a:r>
              <a:rPr lang="en-US" sz="2600" b="1" dirty="0"/>
              <a:t> e </a:t>
            </a:r>
            <a:r>
              <a:rPr lang="en-US" sz="2600" b="1" dirty="0" err="1"/>
              <a:t>mudanças</a:t>
            </a:r>
            <a:r>
              <a:rPr lang="en-US" sz="2600" b="1" dirty="0"/>
              <a:t> </a:t>
            </a:r>
            <a:r>
              <a:rPr lang="en-US" sz="2600" b="1" dirty="0" err="1"/>
              <a:t>sugeridas</a:t>
            </a:r>
            <a:endParaRPr lang="en-US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Problemas</a:t>
            </a:r>
            <a:r>
              <a:rPr lang="en-US" sz="2000" dirty="0"/>
              <a:t>: </a:t>
            </a:r>
            <a:r>
              <a:rPr lang="en-US" sz="2000" dirty="0" err="1"/>
              <a:t>Dependência</a:t>
            </a:r>
            <a:r>
              <a:rPr lang="en-US" sz="2000" dirty="0"/>
              <a:t> de </a:t>
            </a:r>
            <a:r>
              <a:rPr lang="en-US" sz="2000" dirty="0" err="1"/>
              <a:t>ações</a:t>
            </a:r>
            <a:r>
              <a:rPr lang="en-US" sz="2000" dirty="0"/>
              <a:t> </a:t>
            </a:r>
            <a:r>
              <a:rPr lang="en-US" sz="2000" dirty="0" err="1"/>
              <a:t>humanas</a:t>
            </a:r>
            <a:r>
              <a:rPr lang="en-US" sz="2000" dirty="0"/>
              <a:t> e </a:t>
            </a:r>
            <a:r>
              <a:rPr lang="en-US" sz="2000" dirty="0" err="1"/>
              <a:t>equipamentos</a:t>
            </a:r>
            <a:r>
              <a:rPr lang="en-US" sz="2000" dirty="0"/>
              <a:t> </a:t>
            </a:r>
            <a:r>
              <a:rPr lang="en-US" sz="2000" dirty="0" err="1"/>
              <a:t>ultrapassados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Soluções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Leitores</a:t>
            </a:r>
            <a:r>
              <a:rPr lang="en-US" dirty="0"/>
              <a:t> </a:t>
            </a:r>
            <a:r>
              <a:rPr lang="en-US" dirty="0" err="1"/>
              <a:t>biométricos</a:t>
            </a:r>
            <a:r>
              <a:rPr lang="en-US" dirty="0"/>
              <a:t> (R$ 36.000).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</a:t>
            </a:r>
            <a:r>
              <a:rPr lang="en-US" dirty="0" err="1"/>
              <a:t>câmeras</a:t>
            </a:r>
            <a:r>
              <a:rPr lang="en-US" dirty="0"/>
              <a:t> HD (R$ 25.000).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Sensores</a:t>
            </a:r>
            <a:r>
              <a:rPr lang="en-US" dirty="0"/>
              <a:t> de </a:t>
            </a:r>
            <a:r>
              <a:rPr lang="en-US" dirty="0" err="1"/>
              <a:t>movimento</a:t>
            </a:r>
            <a:r>
              <a:rPr lang="en-US" dirty="0"/>
              <a:t> (R$ 10.000).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Treinamento</a:t>
            </a:r>
            <a:r>
              <a:rPr lang="en-US" dirty="0"/>
              <a:t> da equipe (R$ 5.000/</a:t>
            </a:r>
            <a:r>
              <a:rPr lang="en-US" dirty="0" err="1"/>
              <a:t>sessão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A601-276B-4F08-CB1F-D2D48BBF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Tuesday, November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E2C4-0107-B185-5C70-BB5506D6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5181-5659-C5FA-CE88-E56D1BA8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9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737-B532-4EBA-4DB7-2197DCC5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58045"/>
            <a:ext cx="10515600" cy="1532644"/>
          </a:xfrm>
        </p:spPr>
        <p:txBody>
          <a:bodyPr anchor="t">
            <a:normAutofit fontScale="90000"/>
          </a:bodyPr>
          <a:lstStyle/>
          <a:p>
            <a:r>
              <a:rPr lang="en-US" sz="2000" dirty="0"/>
              <a:t>Tema 2: </a:t>
            </a:r>
            <a:br>
              <a:rPr lang="en-US" sz="2000" dirty="0"/>
            </a:br>
            <a:r>
              <a:rPr lang="en-US" sz="3300" b="1" dirty="0" err="1"/>
              <a:t>Análise</a:t>
            </a:r>
            <a:r>
              <a:rPr lang="en-US" sz="3300" b="1" dirty="0"/>
              <a:t> do </a:t>
            </a:r>
            <a:r>
              <a:rPr lang="en-US" sz="3300" b="1" dirty="0" err="1"/>
              <a:t>controle</a:t>
            </a:r>
            <a:r>
              <a:rPr lang="en-US" sz="3300" b="1" dirty="0"/>
              <a:t> de </a:t>
            </a:r>
            <a:r>
              <a:rPr lang="en-US" sz="3300" b="1" dirty="0" err="1"/>
              <a:t>acesso</a:t>
            </a:r>
            <a:r>
              <a:rPr lang="en-US" sz="3300" b="1" dirty="0"/>
              <a:t> </a:t>
            </a:r>
            <a:r>
              <a:rPr lang="en-US" sz="3300" b="1" dirty="0" err="1"/>
              <a:t>lógico</a:t>
            </a:r>
            <a:r>
              <a:rPr lang="en-US" sz="3300" b="1" dirty="0"/>
              <a:t>, com </a:t>
            </a:r>
            <a:r>
              <a:rPr lang="en-US" sz="3300" b="1" dirty="0" err="1"/>
              <a:t>expectativas</a:t>
            </a:r>
            <a:r>
              <a:rPr lang="en-US" sz="3300" b="1" dirty="0"/>
              <a:t>, </a:t>
            </a:r>
            <a:r>
              <a:rPr lang="en-US" sz="3300" b="1" dirty="0" err="1"/>
              <a:t>críticas</a:t>
            </a:r>
            <a:r>
              <a:rPr lang="en-US" sz="3300" b="1" dirty="0"/>
              <a:t> e </a:t>
            </a:r>
            <a:r>
              <a:rPr lang="en-US" sz="3300" b="1" dirty="0" err="1"/>
              <a:t>propostas</a:t>
            </a:r>
            <a:r>
              <a:rPr lang="en-US" sz="3300" b="1" dirty="0"/>
              <a:t> de </a:t>
            </a:r>
            <a:r>
              <a:rPr lang="en-US" sz="3300" b="1" dirty="0" err="1"/>
              <a:t>melhorias</a:t>
            </a:r>
            <a:r>
              <a:rPr lang="en-US" sz="3300" dirty="0"/>
              <a:t>.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0C18-050B-FFED-4DB1-4F19AE93BA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- </a:t>
            </a:r>
            <a:r>
              <a:rPr lang="en-US" sz="2600" b="1" dirty="0"/>
              <a:t>O que </a:t>
            </a:r>
            <a:r>
              <a:rPr lang="en-US" sz="2600" b="1" dirty="0" err="1"/>
              <a:t>é</a:t>
            </a:r>
            <a:r>
              <a:rPr lang="en-US" sz="2600" b="1" dirty="0"/>
              <a:t> </a:t>
            </a:r>
            <a:r>
              <a:rPr lang="en-US" sz="2600" b="1" dirty="0" err="1"/>
              <a:t>esperado</a:t>
            </a:r>
            <a:r>
              <a:rPr lang="en-US" sz="2600" b="1" dirty="0"/>
              <a:t> </a:t>
            </a:r>
            <a:r>
              <a:rPr lang="en-US" sz="2600" b="1" dirty="0" err="1"/>
              <a:t>encontrar</a:t>
            </a:r>
            <a:endParaRPr lang="en-US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Autenticação</a:t>
            </a:r>
            <a:r>
              <a:rPr lang="en-US" sz="2000" b="1" dirty="0"/>
              <a:t> </a:t>
            </a:r>
            <a:r>
              <a:rPr lang="en-US" sz="2000" b="1" dirty="0" err="1"/>
              <a:t>segura</a:t>
            </a:r>
            <a:r>
              <a:rPr lang="en-US" sz="2000" dirty="0"/>
              <a:t>: Login, </a:t>
            </a:r>
            <a:r>
              <a:rPr lang="en-US" sz="2000" dirty="0" err="1"/>
              <a:t>senha</a:t>
            </a:r>
            <a:r>
              <a:rPr lang="en-US" sz="2000" dirty="0"/>
              <a:t> e </a:t>
            </a:r>
            <a:r>
              <a:rPr lang="en-US" sz="2000" dirty="0" err="1"/>
              <a:t>autenticação</a:t>
            </a:r>
            <a:r>
              <a:rPr lang="en-US" sz="2000" dirty="0"/>
              <a:t> </a:t>
            </a:r>
            <a:r>
              <a:rPr lang="en-US" sz="2000" dirty="0" err="1"/>
              <a:t>multifator</a:t>
            </a:r>
            <a:r>
              <a:rPr lang="en-US" sz="2000" dirty="0"/>
              <a:t> (MFA).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Controle</a:t>
            </a:r>
            <a:r>
              <a:rPr lang="en-US" sz="2000" b="1" dirty="0"/>
              <a:t> de </a:t>
            </a:r>
            <a:r>
              <a:rPr lang="en-US" sz="2000" b="1" dirty="0" err="1"/>
              <a:t>usuários</a:t>
            </a:r>
            <a:r>
              <a:rPr lang="en-US" sz="2000" dirty="0"/>
              <a:t>: Logins </a:t>
            </a:r>
            <a:r>
              <a:rPr lang="en-US" sz="2000" dirty="0" err="1"/>
              <a:t>individuais</a:t>
            </a:r>
            <a:r>
              <a:rPr lang="en-US" sz="2000" dirty="0"/>
              <a:t> com </a:t>
            </a:r>
            <a:r>
              <a:rPr lang="en-US" sz="2000" dirty="0" err="1"/>
              <a:t>permissões</a:t>
            </a:r>
            <a:r>
              <a:rPr lang="en-US" sz="2000" dirty="0"/>
              <a:t> </a:t>
            </a:r>
            <a:r>
              <a:rPr lang="en-US" sz="2000" dirty="0" err="1"/>
              <a:t>limitadas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Senhas</a:t>
            </a:r>
            <a:r>
              <a:rPr lang="en-US" sz="2000" b="1" dirty="0"/>
              <a:t> robustas</a:t>
            </a:r>
            <a:r>
              <a:rPr lang="en-US" sz="2000" dirty="0"/>
              <a:t>: </a:t>
            </a:r>
            <a:r>
              <a:rPr lang="en-US" sz="2000" dirty="0" err="1"/>
              <a:t>Complexas</a:t>
            </a:r>
            <a:r>
              <a:rPr lang="en-US" sz="2000" dirty="0"/>
              <a:t>, longas e </a:t>
            </a:r>
            <a:r>
              <a:rPr lang="en-US" sz="2000" dirty="0" err="1"/>
              <a:t>atualizadas</a:t>
            </a:r>
            <a:r>
              <a:rPr lang="en-US" sz="2000" dirty="0"/>
              <a:t> </a:t>
            </a:r>
            <a:r>
              <a:rPr lang="en-US" sz="2000" dirty="0" err="1"/>
              <a:t>regularmente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Monitoramento</a:t>
            </a:r>
            <a:r>
              <a:rPr lang="en-US" sz="2000" b="1" dirty="0"/>
              <a:t> de logs</a:t>
            </a:r>
            <a:r>
              <a:rPr lang="en-US" sz="2000" dirty="0"/>
              <a:t>: </a:t>
            </a:r>
            <a:r>
              <a:rPr lang="en-US" sz="2000" dirty="0" err="1"/>
              <a:t>Registro</a:t>
            </a:r>
            <a:r>
              <a:rPr lang="en-US" sz="2000" dirty="0"/>
              <a:t> de </a:t>
            </a:r>
            <a:r>
              <a:rPr lang="en-US" sz="2000" dirty="0" err="1"/>
              <a:t>ações</a:t>
            </a:r>
            <a:r>
              <a:rPr lang="en-US" sz="2000" dirty="0"/>
              <a:t> para </a:t>
            </a:r>
            <a:r>
              <a:rPr lang="en-US" sz="2000" dirty="0" err="1"/>
              <a:t>auditorias</a:t>
            </a:r>
            <a:r>
              <a:rPr lang="en-US" sz="2000" dirty="0"/>
              <a:t> e </a:t>
            </a:r>
            <a:r>
              <a:rPr lang="en-US" sz="2000" dirty="0" err="1"/>
              <a:t>segurança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Segurança</a:t>
            </a:r>
            <a:r>
              <a:rPr lang="en-US" sz="2000" b="1" dirty="0"/>
              <a:t> de rede</a:t>
            </a:r>
            <a:r>
              <a:rPr lang="en-US" sz="2000" dirty="0"/>
              <a:t>: Firewall, </a:t>
            </a:r>
            <a:r>
              <a:rPr lang="en-US" sz="2000" dirty="0" err="1"/>
              <a:t>antivírus</a:t>
            </a:r>
            <a:r>
              <a:rPr lang="en-US" sz="2000" dirty="0"/>
              <a:t> e VPNs para </a:t>
            </a:r>
            <a:r>
              <a:rPr lang="en-US" sz="2000" dirty="0" err="1"/>
              <a:t>proteção</a:t>
            </a:r>
            <a:r>
              <a:rPr lang="en-US" sz="2000" dirty="0"/>
              <a:t> externa.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45BBC-D714-CAAA-3337-167BB074BA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- </a:t>
            </a:r>
            <a:r>
              <a:rPr lang="en-US" sz="2800" b="1" dirty="0" err="1"/>
              <a:t>Crítica</a:t>
            </a:r>
            <a:r>
              <a:rPr lang="en-US" sz="2800" b="1" dirty="0"/>
              <a:t> e </a:t>
            </a:r>
            <a:r>
              <a:rPr lang="en-US" sz="2800" b="1" dirty="0" err="1"/>
              <a:t>mudanças</a:t>
            </a:r>
            <a:r>
              <a:rPr lang="en-US" sz="2800" b="1" dirty="0"/>
              <a:t> </a:t>
            </a:r>
            <a:r>
              <a:rPr lang="en-US" sz="2800" b="1" dirty="0" err="1"/>
              <a:t>sugeridas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Problemas</a:t>
            </a:r>
            <a:r>
              <a:rPr lang="en-US" sz="2000" dirty="0"/>
              <a:t>: Falta de MFA e </a:t>
            </a:r>
            <a:r>
              <a:rPr lang="en-US" sz="2000" dirty="0" err="1"/>
              <a:t>monitoramento</a:t>
            </a:r>
            <a:r>
              <a:rPr lang="en-US" sz="2000" dirty="0"/>
              <a:t> de logs.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Soluções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Implementar</a:t>
            </a:r>
            <a:r>
              <a:rPr lang="en-US" dirty="0"/>
              <a:t> MFA (R$ 50/</a:t>
            </a:r>
            <a:r>
              <a:rPr lang="en-US" dirty="0" err="1"/>
              <a:t>usuário</a:t>
            </a:r>
            <a:r>
              <a:rPr lang="en-US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Sistema de logs (R$ 8.000).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Atualizar</a:t>
            </a:r>
            <a:r>
              <a:rPr lang="en-US" dirty="0"/>
              <a:t> firewall (R$ 15.000).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Treinamento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(R$ 4.000/</a:t>
            </a:r>
            <a:r>
              <a:rPr lang="en-US" dirty="0" err="1"/>
              <a:t>sessão</a:t>
            </a:r>
            <a:r>
              <a:rPr lang="en-US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Configurar</a:t>
            </a:r>
            <a:r>
              <a:rPr lang="en-US" dirty="0"/>
              <a:t> VPNs (R$ 2.500).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4DB84-0EA5-3603-600D-3BB42DFA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7631D-07A2-E883-3DAE-E40E6553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57909-C8D2-7834-633E-98709F2F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5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F7B9-D854-EB44-91E7-6F7A23A7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1800" dirty="0"/>
              <a:t>Tema 3: </a:t>
            </a:r>
            <a:br>
              <a:rPr lang="en-US" sz="1800" dirty="0"/>
            </a:br>
            <a:r>
              <a:rPr lang="en-US" sz="3300" b="1" dirty="0" err="1"/>
              <a:t>Análise</a:t>
            </a:r>
            <a:r>
              <a:rPr lang="en-US" sz="3300" b="1" dirty="0"/>
              <a:t> dos </a:t>
            </a:r>
            <a:r>
              <a:rPr lang="en-US" sz="3300" b="1" dirty="0" err="1"/>
              <a:t>riscos</a:t>
            </a:r>
            <a:r>
              <a:rPr lang="en-US" sz="3300" b="1" dirty="0"/>
              <a:t> </a:t>
            </a:r>
            <a:r>
              <a:rPr lang="en-US" sz="3300" b="1" dirty="0" err="1"/>
              <a:t>ao</a:t>
            </a:r>
            <a:r>
              <a:rPr lang="en-US" sz="3300" b="1" dirty="0"/>
              <a:t> </a:t>
            </a:r>
            <a:r>
              <a:rPr lang="en-US" sz="3300" b="1" dirty="0" err="1"/>
              <a:t>negócio</a:t>
            </a:r>
            <a:r>
              <a:rPr lang="en-US" sz="3300" b="1" dirty="0"/>
              <a:t> </a:t>
            </a:r>
            <a:r>
              <a:rPr lang="en-US" sz="3300" b="1" dirty="0" err="1"/>
              <a:t>por</a:t>
            </a:r>
            <a:r>
              <a:rPr lang="en-US" sz="3300" b="1" dirty="0"/>
              <a:t> </a:t>
            </a:r>
            <a:r>
              <a:rPr lang="en-US" sz="3300" b="1" dirty="0" err="1"/>
              <a:t>ameaças</a:t>
            </a:r>
            <a:r>
              <a:rPr lang="en-US" sz="3300" b="1" dirty="0"/>
              <a:t> </a:t>
            </a:r>
            <a:r>
              <a:rPr lang="en-US" sz="3300" b="1" dirty="0" err="1"/>
              <a:t>físicas</a:t>
            </a:r>
            <a:r>
              <a:rPr lang="en-US" sz="3300" b="1" dirty="0"/>
              <a:t>, </a:t>
            </a:r>
            <a:r>
              <a:rPr lang="en-US" sz="3300" b="1" dirty="0" err="1"/>
              <a:t>identificando</a:t>
            </a:r>
            <a:r>
              <a:rPr lang="en-US" sz="3300" b="1" dirty="0"/>
              <a:t> </a:t>
            </a:r>
            <a:r>
              <a:rPr lang="en-US" sz="3300" b="1" dirty="0" err="1"/>
              <a:t>vulnerabilidades</a:t>
            </a:r>
            <a:r>
              <a:rPr lang="en-US" sz="3300" b="1" dirty="0"/>
              <a:t>, </a:t>
            </a:r>
            <a:r>
              <a:rPr lang="en-US" sz="3300" b="1" dirty="0" err="1"/>
              <a:t>ameaças</a:t>
            </a:r>
            <a:r>
              <a:rPr lang="en-US" sz="3300" b="1" dirty="0"/>
              <a:t> e </a:t>
            </a:r>
            <a:r>
              <a:rPr lang="en-US" sz="3300" b="1" dirty="0" err="1"/>
              <a:t>avaliando</a:t>
            </a:r>
            <a:r>
              <a:rPr lang="en-US" sz="3300" b="1" dirty="0"/>
              <a:t> a </a:t>
            </a:r>
            <a:r>
              <a:rPr lang="en-US" sz="3300" b="1" dirty="0" err="1"/>
              <a:t>gravidade</a:t>
            </a:r>
            <a:r>
              <a:rPr lang="en-US" sz="3300" b="1" dirty="0"/>
              <a:t> dos </a:t>
            </a:r>
            <a:r>
              <a:rPr lang="en-US" sz="3300" b="1" dirty="0" err="1"/>
              <a:t>impactos</a:t>
            </a:r>
            <a:r>
              <a:rPr lang="en-US" sz="3300" b="1" dirty="0"/>
              <a:t>.</a:t>
            </a:r>
            <a:br>
              <a:rPr lang="en-US" sz="3300" b="1" dirty="0"/>
            </a:br>
            <a:br>
              <a:rPr lang="en-US" sz="3300" b="1" dirty="0"/>
            </a:br>
            <a:endParaRPr lang="en-US" sz="3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B269-3ACB-7239-EAC4-7F40712ABE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- </a:t>
            </a:r>
            <a:r>
              <a:rPr lang="en-US" sz="2800" b="1" dirty="0" err="1"/>
              <a:t>Invasões</a:t>
            </a:r>
            <a:r>
              <a:rPr lang="en-US" sz="2800" b="1" dirty="0"/>
              <a:t> </a:t>
            </a:r>
            <a:r>
              <a:rPr lang="en-US" sz="2800" b="1" dirty="0" err="1"/>
              <a:t>Físicas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/>
              <a:t>Ameaça</a:t>
            </a:r>
            <a:r>
              <a:rPr lang="en-US" sz="2200" dirty="0"/>
              <a:t>: </a:t>
            </a:r>
            <a:r>
              <a:rPr lang="en-US" sz="2200" dirty="0" err="1"/>
              <a:t>Acesso</a:t>
            </a:r>
            <a:r>
              <a:rPr lang="en-US" sz="2200" dirty="0"/>
              <a:t> </a:t>
            </a:r>
            <a:r>
              <a:rPr lang="en-US" sz="2200" dirty="0" err="1"/>
              <a:t>não</a:t>
            </a:r>
            <a:r>
              <a:rPr lang="en-US" sz="2200" dirty="0"/>
              <a:t> </a:t>
            </a:r>
            <a:r>
              <a:rPr lang="en-US" sz="2200" dirty="0" err="1"/>
              <a:t>autorizado</a:t>
            </a:r>
            <a:r>
              <a:rPr lang="en-US" sz="2200" dirty="0"/>
              <a:t> para </a:t>
            </a:r>
            <a:r>
              <a:rPr lang="en-US" sz="2200" dirty="0" err="1"/>
              <a:t>roubo</a:t>
            </a:r>
            <a:r>
              <a:rPr lang="en-US" sz="2200" dirty="0"/>
              <a:t>, </a:t>
            </a:r>
            <a:r>
              <a:rPr lang="en-US" sz="2200" dirty="0" err="1"/>
              <a:t>espionagem</a:t>
            </a:r>
            <a:r>
              <a:rPr lang="en-US" sz="2200" dirty="0"/>
              <a:t> </a:t>
            </a:r>
            <a:r>
              <a:rPr lang="en-US" sz="2200" dirty="0" err="1"/>
              <a:t>ou</a:t>
            </a:r>
            <a:r>
              <a:rPr lang="en-US" sz="2200" dirty="0"/>
              <a:t> </a:t>
            </a:r>
            <a:r>
              <a:rPr lang="en-US" sz="2200" dirty="0" err="1"/>
              <a:t>danos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/>
              <a:t>Vulnerabilidades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Falta de </a:t>
            </a:r>
            <a:r>
              <a:rPr lang="en-US" sz="2200" dirty="0" err="1"/>
              <a:t>controle</a:t>
            </a:r>
            <a:r>
              <a:rPr lang="en-US" sz="2200" dirty="0"/>
              <a:t> de </a:t>
            </a:r>
            <a:r>
              <a:rPr lang="en-US" sz="2200" dirty="0" err="1"/>
              <a:t>acesso</a:t>
            </a:r>
            <a:r>
              <a:rPr lang="en-US" sz="2200" dirty="0"/>
              <a:t> e </a:t>
            </a:r>
            <a:r>
              <a:rPr lang="en-US" sz="2200" dirty="0" err="1"/>
              <a:t>monitoramento</a:t>
            </a:r>
            <a:r>
              <a:rPr lang="en-US" sz="2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Acesso</a:t>
            </a:r>
            <a:r>
              <a:rPr lang="en-US" sz="2200" dirty="0"/>
              <a:t> </a:t>
            </a:r>
            <a:r>
              <a:rPr lang="en-US" sz="2200" dirty="0" err="1"/>
              <a:t>indevido</a:t>
            </a:r>
            <a:r>
              <a:rPr lang="en-US" sz="2200" dirty="0"/>
              <a:t> a </a:t>
            </a:r>
            <a:r>
              <a:rPr lang="en-US" sz="2200" dirty="0" err="1"/>
              <a:t>áreas</a:t>
            </a:r>
            <a:r>
              <a:rPr lang="en-US" sz="2200" dirty="0"/>
              <a:t> </a:t>
            </a:r>
            <a:r>
              <a:rPr lang="en-US" sz="2200" dirty="0" err="1"/>
              <a:t>restritas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Risco</a:t>
            </a:r>
            <a:r>
              <a:rPr lang="en-US" sz="2200" dirty="0"/>
              <a:t>: Alto (dados </a:t>
            </a:r>
            <a:r>
              <a:rPr lang="en-US" sz="2200" dirty="0" err="1"/>
              <a:t>sensíveis</a:t>
            </a:r>
            <a:r>
              <a:rPr lang="en-US" sz="2200" dirty="0"/>
              <a:t> no local).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/>
              <a:t>Mitigação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Controle</a:t>
            </a:r>
            <a:r>
              <a:rPr lang="en-US" sz="2200" dirty="0"/>
              <a:t> de </a:t>
            </a:r>
            <a:r>
              <a:rPr lang="en-US" sz="2200" dirty="0" err="1"/>
              <a:t>acesso</a:t>
            </a:r>
            <a:r>
              <a:rPr lang="en-US" sz="2200" dirty="0"/>
              <a:t> com </a:t>
            </a:r>
            <a:r>
              <a:rPr lang="en-US" sz="2200" dirty="0" err="1"/>
              <a:t>biometria</a:t>
            </a:r>
            <a:r>
              <a:rPr lang="en-US" sz="2200" dirty="0"/>
              <a:t> e </a:t>
            </a:r>
            <a:r>
              <a:rPr lang="en-US" sz="2200" dirty="0" err="1"/>
              <a:t>identificação</a:t>
            </a:r>
            <a:r>
              <a:rPr lang="en-US" sz="2200" dirty="0"/>
              <a:t> de </a:t>
            </a:r>
            <a:r>
              <a:rPr lang="en-US" sz="2200" dirty="0" err="1"/>
              <a:t>responsáveis</a:t>
            </a:r>
            <a:r>
              <a:rPr lang="en-US" sz="2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Cláusulas</a:t>
            </a:r>
            <a:r>
              <a:rPr lang="en-US" sz="2200" dirty="0"/>
              <a:t> </a:t>
            </a:r>
            <a:r>
              <a:rPr lang="en-US" sz="2200" dirty="0" err="1"/>
              <a:t>contratuais</a:t>
            </a:r>
            <a:r>
              <a:rPr lang="en-US" sz="2200" dirty="0"/>
              <a:t> com </a:t>
            </a:r>
            <a:r>
              <a:rPr lang="en-US" sz="2200" dirty="0" err="1"/>
              <a:t>penalidades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danos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07928-1C01-BF43-0C8D-E964ADA93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- </a:t>
            </a:r>
            <a:r>
              <a:rPr lang="en-US" sz="2800" b="1" dirty="0"/>
              <a:t>Danos </a:t>
            </a:r>
            <a:r>
              <a:rPr lang="en-US" sz="2800" b="1" dirty="0" err="1"/>
              <a:t>Acidentais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/>
              <a:t>Ameaça</a:t>
            </a:r>
            <a:r>
              <a:rPr lang="en-US" sz="2200" dirty="0"/>
              <a:t>: </a:t>
            </a:r>
            <a:r>
              <a:rPr lang="en-US" sz="2200" dirty="0" err="1"/>
              <a:t>Desligamento</a:t>
            </a:r>
            <a:r>
              <a:rPr lang="en-US" sz="2200" dirty="0"/>
              <a:t>, </a:t>
            </a:r>
            <a:r>
              <a:rPr lang="en-US" sz="2200" dirty="0" err="1"/>
              <a:t>falhas</a:t>
            </a:r>
            <a:r>
              <a:rPr lang="en-US" sz="2200" dirty="0"/>
              <a:t> de </a:t>
            </a:r>
            <a:r>
              <a:rPr lang="en-US" sz="2200" dirty="0" err="1"/>
              <a:t>energia</a:t>
            </a:r>
            <a:r>
              <a:rPr lang="en-US" sz="2200" dirty="0"/>
              <a:t> </a:t>
            </a:r>
            <a:r>
              <a:rPr lang="en-US" sz="2200" dirty="0" err="1"/>
              <a:t>ou</a:t>
            </a:r>
            <a:r>
              <a:rPr lang="en-US" sz="2200" dirty="0"/>
              <a:t> </a:t>
            </a:r>
            <a:r>
              <a:rPr lang="en-US" sz="2200" dirty="0" err="1"/>
              <a:t>manuseio</a:t>
            </a:r>
            <a:r>
              <a:rPr lang="en-US" sz="2200" dirty="0"/>
              <a:t> </a:t>
            </a:r>
            <a:r>
              <a:rPr lang="en-US" sz="2200" dirty="0" err="1"/>
              <a:t>inadequado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/>
              <a:t>Vulnerabilidades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Falta de </a:t>
            </a:r>
            <a:r>
              <a:rPr lang="en-US" sz="2200" dirty="0" err="1"/>
              <a:t>proteção</a:t>
            </a:r>
            <a:r>
              <a:rPr lang="en-US" sz="2200" dirty="0"/>
              <a:t> contra </a:t>
            </a:r>
            <a:r>
              <a:rPr lang="en-US" sz="2200" dirty="0" err="1"/>
              <a:t>sobrecarga</a:t>
            </a:r>
            <a:r>
              <a:rPr lang="en-US" sz="2200" dirty="0"/>
              <a:t> </a:t>
            </a:r>
            <a:r>
              <a:rPr lang="en-US" sz="2200" dirty="0" err="1"/>
              <a:t>elétrica</a:t>
            </a:r>
            <a:r>
              <a:rPr lang="en-US" sz="2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Ausência</a:t>
            </a:r>
            <a:r>
              <a:rPr lang="en-US" sz="2200" dirty="0"/>
              <a:t> de </a:t>
            </a:r>
            <a:r>
              <a:rPr lang="en-US" sz="2200" dirty="0" err="1"/>
              <a:t>treinamento</a:t>
            </a:r>
            <a:r>
              <a:rPr lang="en-US" sz="2200" dirty="0"/>
              <a:t> </a:t>
            </a:r>
            <a:r>
              <a:rPr lang="en-US" sz="2200" dirty="0" err="1"/>
              <a:t>adequado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Risco</a:t>
            </a:r>
            <a:r>
              <a:rPr lang="en-US" sz="2200" dirty="0"/>
              <a:t>: </a:t>
            </a:r>
            <a:r>
              <a:rPr lang="en-US" sz="2200" dirty="0" err="1"/>
              <a:t>Médio</a:t>
            </a:r>
            <a:r>
              <a:rPr lang="en-US" sz="2200" dirty="0"/>
              <a:t> a alto (</a:t>
            </a:r>
            <a:r>
              <a:rPr lang="en-US" sz="2200" dirty="0" err="1"/>
              <a:t>danos</a:t>
            </a:r>
            <a:r>
              <a:rPr lang="en-US" sz="2200" dirty="0"/>
              <a:t> a </a:t>
            </a:r>
            <a:r>
              <a:rPr lang="en-US" sz="2200" dirty="0" err="1"/>
              <a:t>equipamentos</a:t>
            </a:r>
            <a:r>
              <a:rPr lang="en-US" sz="2200" dirty="0"/>
              <a:t> e </a:t>
            </a:r>
            <a:r>
              <a:rPr lang="en-US" sz="2200" dirty="0" err="1"/>
              <a:t>interrupções</a:t>
            </a:r>
            <a:r>
              <a:rPr lang="en-US" sz="22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/>
              <a:t>Mitigação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Nobreaks</a:t>
            </a:r>
            <a:r>
              <a:rPr lang="en-US" sz="2200" dirty="0"/>
              <a:t>, </a:t>
            </a:r>
            <a:r>
              <a:rPr lang="en-US" sz="2200" dirty="0" err="1"/>
              <a:t>estabilizadores</a:t>
            </a:r>
            <a:r>
              <a:rPr lang="en-US" sz="2200" dirty="0"/>
              <a:t> e </a:t>
            </a:r>
            <a:r>
              <a:rPr lang="en-US" sz="2200" dirty="0" err="1"/>
              <a:t>suportes</a:t>
            </a:r>
            <a:r>
              <a:rPr lang="en-US" sz="2200" dirty="0"/>
              <a:t> de </a:t>
            </a:r>
            <a:r>
              <a:rPr lang="en-US" sz="2200" dirty="0" err="1"/>
              <a:t>proteção</a:t>
            </a:r>
            <a:r>
              <a:rPr lang="en-US" sz="2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Treinamento</a:t>
            </a:r>
            <a:r>
              <a:rPr lang="en-US" sz="2200" dirty="0"/>
              <a:t> </a:t>
            </a:r>
            <a:r>
              <a:rPr lang="en-US" sz="2200" dirty="0" err="1"/>
              <a:t>contínuo</a:t>
            </a:r>
            <a:r>
              <a:rPr lang="en-US" sz="2200" dirty="0"/>
              <a:t> e </a:t>
            </a:r>
            <a:r>
              <a:rPr lang="en-US" sz="2200" dirty="0" err="1"/>
              <a:t>acesso</a:t>
            </a:r>
            <a:r>
              <a:rPr lang="en-US" sz="2200" dirty="0"/>
              <a:t> </a:t>
            </a:r>
            <a:r>
              <a:rPr lang="en-US" sz="2200" dirty="0" err="1"/>
              <a:t>restrito</a:t>
            </a:r>
            <a:r>
              <a:rPr lang="en-US" sz="2200" dirty="0"/>
              <a:t> a equipes </a:t>
            </a:r>
            <a:r>
              <a:rPr lang="en-US" sz="2200" dirty="0" err="1"/>
              <a:t>não</a:t>
            </a:r>
            <a:r>
              <a:rPr lang="en-US" sz="2200" dirty="0"/>
              <a:t> </a:t>
            </a:r>
            <a:r>
              <a:rPr lang="en-US" sz="2200" dirty="0" err="1"/>
              <a:t>especializadas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72423-2A64-F6C2-E3A8-0035AB72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4B3F5-339D-8CCC-B27C-66E7B00E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99880-45A6-84CC-72E0-4F6B035B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20ED5-1F97-3B83-6BFF-C42936D4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AU" sz="2200" dirty="0" err="1"/>
              <a:t>Tema</a:t>
            </a:r>
            <a:r>
              <a:rPr lang="en-AU" sz="2200" dirty="0"/>
              <a:t> 4: </a:t>
            </a:r>
            <a:br>
              <a:rPr lang="en-AU" sz="1700" dirty="0"/>
            </a:br>
            <a:r>
              <a:rPr lang="pt-BR" sz="3300" b="1" i="0" dirty="0">
                <a:effectLst/>
                <a:latin typeface="UICTFontTextStyleBody"/>
              </a:rPr>
              <a:t>Análise de Riscos Digitais: Ameaças, Vulnerabilidades e Impactos ao Negócio</a:t>
            </a:r>
            <a:br>
              <a:rPr lang="pt-BR" sz="3300" dirty="0">
                <a:effectLst/>
                <a:latin typeface=".AppleSystemUIFont"/>
              </a:rPr>
            </a:br>
            <a:endParaRPr lang="pt-BR" sz="33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5F93FF-1DC5-D11A-D3EF-12BB1E3E1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5181600" cy="420638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3700" b="1" i="0" dirty="0">
                <a:effectLst/>
                <a:latin typeface="UICTFontTextStyleBody"/>
              </a:rPr>
              <a:t>- Principais Ameaças e Vulnerabilidades</a:t>
            </a:r>
            <a:endParaRPr lang="pt-BR" sz="3700" dirty="0">
              <a:effectLst/>
              <a:latin typeface=".AppleSystemUIFont"/>
            </a:endParaRPr>
          </a:p>
          <a:p>
            <a:endParaRPr lang="en-AU" b="0" i="0" dirty="0">
              <a:effectLst/>
              <a:latin typeface="UICTFontTextStyleBody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Acesso não autorizado:</a:t>
            </a:r>
            <a:r>
              <a:rPr lang="pt-BR" b="0" i="0" dirty="0">
                <a:effectLst/>
                <a:latin typeface="UICTFontTextStyleBody"/>
              </a:rPr>
              <a:t> Risco de ataques (força bruta, phishing) devido ao uso de login/senha.</a:t>
            </a:r>
            <a:endParaRPr lang="pt-BR" dirty="0">
              <a:effectLst/>
              <a:latin typeface=".AppleSystemUIFont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Controle remoto vulnerável:</a:t>
            </a:r>
            <a:r>
              <a:rPr lang="pt-BR" b="0" i="0" dirty="0">
                <a:effectLst/>
                <a:latin typeface="UICTFontTextStyleBody"/>
              </a:rPr>
              <a:t> Acesso remoto pela TI expõe sistemas a ataques.</a:t>
            </a:r>
            <a:endParaRPr lang="pt-BR" dirty="0">
              <a:effectLst/>
              <a:latin typeface=".AppleSystemUIFont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Falta de monitoramento:</a:t>
            </a:r>
            <a:r>
              <a:rPr lang="pt-BR" b="0" i="0" dirty="0">
                <a:effectLst/>
                <a:latin typeface="UICTFontTextStyleBody"/>
              </a:rPr>
              <a:t> Tentativas de login falhas não são detectadas.</a:t>
            </a:r>
            <a:endParaRPr lang="pt-BR" dirty="0">
              <a:effectLst/>
              <a:latin typeface=".AppleSystemUIFont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Vazamento de dados sensíveis:</a:t>
            </a:r>
            <a:r>
              <a:rPr lang="pt-BR" b="0" i="0" dirty="0">
                <a:effectLst/>
                <a:latin typeface="UICTFontTextStyleBody"/>
              </a:rPr>
              <a:t> Sistemas de câmeras e ponto eletrônico vulneráveis.</a:t>
            </a:r>
            <a:endParaRPr lang="pt-BR" dirty="0">
              <a:effectLst/>
              <a:latin typeface=".AppleSystemUIFont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Segurança manual ineficaz:</a:t>
            </a:r>
            <a:r>
              <a:rPr lang="pt-BR" b="0" i="0" dirty="0">
                <a:effectLst/>
                <a:latin typeface="UICTFontTextStyleBody"/>
              </a:rPr>
              <a:t> Controle manual nos depósitos e garagem é limitado.</a:t>
            </a:r>
            <a:endParaRPr lang="pt-BR" dirty="0">
              <a:effectLst/>
              <a:latin typeface=".AppleSystemUIFont"/>
            </a:endParaRPr>
          </a:p>
          <a:p>
            <a:r>
              <a:rPr lang="pt-BR" b="1" i="0" dirty="0">
                <a:effectLst/>
                <a:latin typeface="UICTFontTextStyleBody"/>
              </a:rPr>
              <a:t>Impactos para o Negócio</a:t>
            </a:r>
            <a:endParaRPr lang="pt-BR" dirty="0">
              <a:effectLst/>
              <a:latin typeface=".AppleSystemUIFont"/>
            </a:endParaRPr>
          </a:p>
          <a:p>
            <a:r>
              <a:rPr lang="pt-BR" b="0" i="0" dirty="0">
                <a:effectLst/>
                <a:latin typeface="UICTFontTextStyleBody"/>
              </a:rPr>
              <a:t>• Perda de dados, multas, interrupção das operações e riscos legais.</a:t>
            </a:r>
            <a:endParaRPr lang="pt-BR" dirty="0">
              <a:effectLst/>
              <a:latin typeface=".AppleSystemUIFont"/>
            </a:endParaRP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FE1D2F-1B35-3420-5F86-2E92F07EF0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4200" b="1" i="0" dirty="0">
                <a:effectLst/>
                <a:latin typeface="UICTFontTextStyleBody"/>
              </a:rPr>
              <a:t>- Avaliação e Soluções Prioritárias</a:t>
            </a:r>
            <a:endParaRPr lang="pt-BR" sz="4200" dirty="0">
              <a:effectLst/>
              <a:latin typeface=".AppleSystemUIFont"/>
            </a:endParaRPr>
          </a:p>
          <a:p>
            <a:endParaRPr lang="en-AU" b="0" i="0" dirty="0">
              <a:effectLst/>
              <a:latin typeface="UICTFontTextStyleBody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Críticos:</a:t>
            </a:r>
            <a:r>
              <a:rPr lang="pt-BR" b="0" i="0" dirty="0">
                <a:effectLst/>
                <a:latin typeface="UICTFontTextStyleBody"/>
              </a:rPr>
              <a:t> Acesso não autorizado e vulnerabilidades no controle remoto.</a:t>
            </a:r>
            <a:endParaRPr lang="pt-BR" dirty="0">
              <a:effectLst/>
              <a:latin typeface=".AppleSystemUIFont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Medidas:</a:t>
            </a:r>
            <a:endParaRPr lang="pt-BR" dirty="0">
              <a:effectLst/>
              <a:latin typeface=".AppleSystemUIFont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Autenticação Multifatorial (MFA):</a:t>
            </a:r>
            <a:r>
              <a:rPr lang="pt-BR" b="0" i="0" dirty="0">
                <a:effectLst/>
                <a:latin typeface="UICTFontTextStyleBody"/>
              </a:rPr>
              <a:t> Escolha de métodos e integração nos sistemas.</a:t>
            </a:r>
            <a:endParaRPr lang="pt-BR" dirty="0">
              <a:effectLst/>
              <a:latin typeface=".AppleSystemUIFont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Criptografia:</a:t>
            </a:r>
            <a:r>
              <a:rPr lang="pt-BR" b="0" i="0" dirty="0">
                <a:effectLst/>
                <a:latin typeface="UICTFontTextStyleBody"/>
              </a:rPr>
              <a:t> Proteção de dados sensíveis.</a:t>
            </a:r>
            <a:endParaRPr lang="pt-BR" dirty="0">
              <a:effectLst/>
              <a:latin typeface=".AppleSystemUIFont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Segurança Física:</a:t>
            </a:r>
            <a:r>
              <a:rPr lang="pt-BR" b="0" i="0" dirty="0">
                <a:effectLst/>
                <a:latin typeface="UICTFontTextStyleBody"/>
              </a:rPr>
              <a:t> Reforçar proteção dos servidores.</a:t>
            </a:r>
            <a:endParaRPr lang="pt-BR" dirty="0">
              <a:effectLst/>
              <a:latin typeface=".AppleSystemUIFont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Monitoramento Completo:</a:t>
            </a:r>
            <a:r>
              <a:rPr lang="pt-BR" b="0" i="0" dirty="0">
                <a:effectLst/>
                <a:latin typeface="UICTFontTextStyleBody"/>
              </a:rPr>
              <a:t> Alertas para acessos falhos.</a:t>
            </a:r>
            <a:endParaRPr lang="pt-BR" dirty="0">
              <a:effectLst/>
              <a:latin typeface=".AppleSystemUIFont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Automatização:</a:t>
            </a:r>
            <a:r>
              <a:rPr lang="pt-BR" b="0" i="0" dirty="0">
                <a:effectLst/>
                <a:latin typeface="UICTFontTextStyleBody"/>
              </a:rPr>
              <a:t> Controle eletrônico para depósitos/docas com alertas integrados.</a:t>
            </a:r>
            <a:endParaRPr lang="pt-BR" dirty="0">
              <a:effectLst/>
              <a:latin typeface=".AppleSystemUIFont"/>
            </a:endParaRPr>
          </a:p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BB59CC-E0C6-DCB8-6225-51DFF8AD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4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FE88-F013-CF61-54D8-F91B308B3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089672"/>
            <a:ext cx="9144000" cy="2592151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Tema 5:  </a:t>
            </a:r>
            <a:br>
              <a:rPr lang="en-US" sz="2000" dirty="0"/>
            </a:br>
            <a:r>
              <a:rPr lang="en-US" sz="3000" b="1" dirty="0"/>
              <a:t>Plano de </a:t>
            </a:r>
            <a:r>
              <a:rPr lang="en-US" sz="3000" b="1" dirty="0" err="1"/>
              <a:t>Contingência</a:t>
            </a:r>
            <a:r>
              <a:rPr lang="en-US" sz="3000" b="1" dirty="0"/>
              <a:t> </a:t>
            </a:r>
            <a:r>
              <a:rPr lang="en-US" sz="3000" b="1" dirty="0" err="1"/>
              <a:t>Simplificado</a:t>
            </a:r>
            <a:r>
              <a:rPr lang="en-US" sz="3000" b="1" dirty="0"/>
              <a:t> para </a:t>
            </a:r>
            <a:r>
              <a:rPr lang="en-US" sz="3000" b="1" dirty="0" err="1"/>
              <a:t>Garantir</a:t>
            </a:r>
            <a:r>
              <a:rPr lang="en-US" sz="3000" b="1" dirty="0"/>
              <a:t> a </a:t>
            </a:r>
            <a:r>
              <a:rPr lang="en-US" sz="3000" b="1" dirty="0" err="1"/>
              <a:t>Continuidade</a:t>
            </a:r>
            <a:r>
              <a:rPr lang="en-US" sz="3000" b="1" dirty="0"/>
              <a:t> dos </a:t>
            </a:r>
            <a:r>
              <a:rPr lang="en-US" sz="3000" b="1" dirty="0" err="1"/>
              <a:t>Negócios</a:t>
            </a:r>
            <a:endParaRPr lang="en-US" sz="30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96F47C5-825C-6DE7-74E3-70334A5DC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528" y="3067756"/>
            <a:ext cx="9076944" cy="2169994"/>
          </a:xfrm>
        </p:spPr>
        <p:txBody>
          <a:bodyPr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Realizar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Simulações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de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evacuação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em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casos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de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incêndio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Testes de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queda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de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energia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para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medir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velocidade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de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respostas</a:t>
            </a:r>
            <a:endParaRPr lang="en-US" sz="19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Conseguir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parcerias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com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fornecedores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e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transportadoras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alternativas</a:t>
            </a:r>
            <a:endParaRPr lang="en-US" sz="19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 Lista de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contatos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rápidos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com a equipe de Ti para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respostas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mais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rápidas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a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incidentes</a:t>
            </a:r>
            <a:endParaRPr lang="en-US" sz="19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Criar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uma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rota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de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evacuação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e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mapas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para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os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funcionários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en-US" sz="1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br>
              <a:rPr lang="en-US" sz="1900" b="0" dirty="0">
                <a:effectLst/>
              </a:rPr>
            </a:br>
            <a:endParaRPr lang="en-US" sz="19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70E5E-6EF2-72F9-D8B1-FA5D27DC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5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8572-B22C-D43D-7543-19C7A166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Tema 6:  </a:t>
            </a:r>
            <a:br>
              <a:rPr lang="en-US" sz="2000" dirty="0"/>
            </a:br>
            <a:r>
              <a:rPr lang="en-US" sz="3000" b="1" dirty="0" err="1"/>
              <a:t>Avaliação</a:t>
            </a:r>
            <a:r>
              <a:rPr lang="en-US" sz="3000" b="1" dirty="0"/>
              <a:t> de </a:t>
            </a:r>
            <a:r>
              <a:rPr lang="en-US" sz="3000" b="1" dirty="0" err="1"/>
              <a:t>Ameaças</a:t>
            </a:r>
            <a:r>
              <a:rPr lang="en-US" sz="3000" b="1" dirty="0"/>
              <a:t> </a:t>
            </a:r>
            <a:r>
              <a:rPr lang="en-US" sz="3000" b="1" dirty="0" err="1"/>
              <a:t>Físicas</a:t>
            </a:r>
            <a:r>
              <a:rPr lang="en-US" sz="3000" b="1" dirty="0"/>
              <a:t>, </a:t>
            </a:r>
            <a:r>
              <a:rPr lang="en-US" sz="3000" b="1" dirty="0" err="1"/>
              <a:t>Vulnerabilidades</a:t>
            </a:r>
            <a:r>
              <a:rPr lang="en-US" sz="3000" b="1" dirty="0"/>
              <a:t> e </a:t>
            </a:r>
            <a:r>
              <a:rPr lang="en-US" sz="3000" b="1" dirty="0" err="1"/>
              <a:t>Medidas</a:t>
            </a:r>
            <a:r>
              <a:rPr lang="en-US" sz="3000" b="1" dirty="0"/>
              <a:t> de </a:t>
            </a:r>
            <a:r>
              <a:rPr lang="en-US" sz="3000" b="1" dirty="0" err="1"/>
              <a:t>Mitigação</a:t>
            </a:r>
            <a:endParaRPr lang="en-US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8BBE-0D9F-06C2-DE86-AC228E08A8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- </a:t>
            </a:r>
            <a:r>
              <a:rPr lang="en-US" sz="2800" b="1" dirty="0" err="1"/>
              <a:t>Riscos</a:t>
            </a:r>
            <a:r>
              <a:rPr lang="en-US" sz="2800" b="1" dirty="0"/>
              <a:t> </a:t>
            </a:r>
            <a:r>
              <a:rPr lang="en-US" sz="2800" b="1" dirty="0" err="1"/>
              <a:t>Identificados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Gerenciamento</a:t>
            </a:r>
            <a:r>
              <a:rPr lang="en-US" sz="2100" b="1" dirty="0"/>
              <a:t> de </a:t>
            </a:r>
            <a:r>
              <a:rPr lang="en-US" sz="2100" b="1" dirty="0" err="1"/>
              <a:t>espaço</a:t>
            </a:r>
            <a:r>
              <a:rPr lang="en-US" sz="2100" dirty="0"/>
              <a:t>: </a:t>
            </a:r>
            <a:r>
              <a:rPr lang="en-US" sz="2100" dirty="0" err="1"/>
              <a:t>Corredores</a:t>
            </a:r>
            <a:r>
              <a:rPr lang="en-US" sz="2100" dirty="0"/>
              <a:t> </a:t>
            </a:r>
            <a:r>
              <a:rPr lang="en-US" sz="2100" dirty="0" err="1"/>
              <a:t>interligados</a:t>
            </a:r>
            <a:r>
              <a:rPr lang="en-US" sz="2100" dirty="0"/>
              <a:t> </a:t>
            </a:r>
            <a:r>
              <a:rPr lang="en-US" sz="2100" dirty="0" err="1"/>
              <a:t>aumentam</a:t>
            </a:r>
            <a:r>
              <a:rPr lang="en-US" sz="2100" dirty="0"/>
              <a:t> o </a:t>
            </a:r>
            <a:r>
              <a:rPr lang="en-US" sz="2100" dirty="0" err="1"/>
              <a:t>risco</a:t>
            </a:r>
            <a:r>
              <a:rPr lang="en-US" sz="2100" dirty="0"/>
              <a:t> de </a:t>
            </a:r>
            <a:r>
              <a:rPr lang="en-US" sz="2100" dirty="0" err="1"/>
              <a:t>invasões</a:t>
            </a:r>
            <a:r>
              <a:rPr lang="en-US" sz="2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Setor</a:t>
            </a:r>
            <a:r>
              <a:rPr lang="en-US" sz="2100" b="1" dirty="0"/>
              <a:t> de TI</a:t>
            </a:r>
            <a:r>
              <a:rPr lang="en-US" sz="2100" dirty="0"/>
              <a:t>: </a:t>
            </a:r>
            <a:r>
              <a:rPr lang="en-US" sz="2100" dirty="0" err="1"/>
              <a:t>Localizado</a:t>
            </a:r>
            <a:r>
              <a:rPr lang="en-US" sz="2100" dirty="0"/>
              <a:t> </a:t>
            </a:r>
            <a:r>
              <a:rPr lang="en-US" sz="2100" dirty="0" err="1"/>
              <a:t>próximo</a:t>
            </a:r>
            <a:r>
              <a:rPr lang="en-US" sz="2100" dirty="0"/>
              <a:t> à entrada, </a:t>
            </a:r>
            <a:r>
              <a:rPr lang="en-US" sz="2100" dirty="0" err="1"/>
              <a:t>vulnerável</a:t>
            </a:r>
            <a:r>
              <a:rPr lang="en-US" sz="2100" dirty="0"/>
              <a:t> a </a:t>
            </a:r>
            <a:r>
              <a:rPr lang="en-US" sz="2100" dirty="0" err="1"/>
              <a:t>ataques</a:t>
            </a:r>
            <a:r>
              <a:rPr lang="en-US" sz="2100" dirty="0"/>
              <a:t> e com </a:t>
            </a:r>
            <a:r>
              <a:rPr lang="en-US" sz="2100" dirty="0" err="1"/>
              <a:t>pouca</a:t>
            </a:r>
            <a:r>
              <a:rPr lang="en-US" sz="2100" dirty="0"/>
              <a:t> </a:t>
            </a:r>
            <a:r>
              <a:rPr lang="en-US" sz="2100" dirty="0" err="1"/>
              <a:t>cobertura</a:t>
            </a:r>
            <a:r>
              <a:rPr lang="en-US" sz="2100" dirty="0"/>
              <a:t> de </a:t>
            </a:r>
            <a:r>
              <a:rPr lang="en-US" sz="2100" dirty="0" err="1"/>
              <a:t>câmeras</a:t>
            </a:r>
            <a:r>
              <a:rPr lang="en-US" sz="2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Câmeras</a:t>
            </a:r>
            <a:r>
              <a:rPr lang="en-US" sz="2100" dirty="0"/>
              <a:t>: </a:t>
            </a:r>
            <a:r>
              <a:rPr lang="en-US" sz="2100" dirty="0" err="1"/>
              <a:t>Apenas</a:t>
            </a:r>
            <a:r>
              <a:rPr lang="en-US" sz="2100" dirty="0"/>
              <a:t> </a:t>
            </a:r>
            <a:r>
              <a:rPr lang="en-US" sz="2100" dirty="0" err="1"/>
              <a:t>uma</a:t>
            </a:r>
            <a:r>
              <a:rPr lang="en-US" sz="2100" dirty="0"/>
              <a:t> </a:t>
            </a:r>
            <a:r>
              <a:rPr lang="en-US" sz="2100" dirty="0" err="1"/>
              <a:t>câmera</a:t>
            </a:r>
            <a:r>
              <a:rPr lang="en-US" sz="2100" dirty="0"/>
              <a:t> </a:t>
            </a:r>
            <a:r>
              <a:rPr lang="en-US" sz="2100" dirty="0" err="1"/>
              <a:t>funcional</a:t>
            </a:r>
            <a:r>
              <a:rPr lang="en-US" sz="2100" dirty="0"/>
              <a:t>, com </a:t>
            </a:r>
            <a:r>
              <a:rPr lang="en-US" sz="2100" dirty="0" err="1"/>
              <a:t>áreas</a:t>
            </a:r>
            <a:r>
              <a:rPr lang="en-US" sz="2100" dirty="0"/>
              <a:t> </a:t>
            </a:r>
            <a:r>
              <a:rPr lang="en-US" sz="2100" dirty="0" err="1"/>
              <a:t>críticas</a:t>
            </a:r>
            <a:r>
              <a:rPr lang="en-US" sz="2100" dirty="0"/>
              <a:t> </a:t>
            </a:r>
            <a:r>
              <a:rPr lang="en-US" sz="2100" dirty="0" err="1"/>
              <a:t>sem</a:t>
            </a:r>
            <a:r>
              <a:rPr lang="en-US" sz="2100" dirty="0"/>
              <a:t> </a:t>
            </a:r>
            <a:r>
              <a:rPr lang="en-US" sz="2100" dirty="0" err="1"/>
              <a:t>monitoramento</a:t>
            </a:r>
            <a:r>
              <a:rPr lang="en-US" sz="2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Gerador</a:t>
            </a:r>
            <a:r>
              <a:rPr lang="en-US" sz="2100" dirty="0"/>
              <a:t>: </a:t>
            </a:r>
            <a:r>
              <a:rPr lang="en-US" sz="2100" dirty="0" err="1"/>
              <a:t>Localizado</a:t>
            </a:r>
            <a:r>
              <a:rPr lang="en-US" sz="2100" dirty="0"/>
              <a:t> </a:t>
            </a:r>
            <a:r>
              <a:rPr lang="en-US" sz="2100" dirty="0" err="1"/>
              <a:t>na</a:t>
            </a:r>
            <a:r>
              <a:rPr lang="en-US" sz="2100" dirty="0"/>
              <a:t> </a:t>
            </a:r>
            <a:r>
              <a:rPr lang="en-US" sz="2100" dirty="0" err="1"/>
              <a:t>garagem</a:t>
            </a:r>
            <a:r>
              <a:rPr lang="en-US" sz="2100" dirty="0"/>
              <a:t>, </a:t>
            </a:r>
            <a:r>
              <a:rPr lang="en-US" sz="2100" dirty="0" err="1"/>
              <a:t>sem</a:t>
            </a:r>
            <a:r>
              <a:rPr lang="en-US" sz="2100" dirty="0"/>
              <a:t> </a:t>
            </a:r>
            <a:r>
              <a:rPr lang="en-US" sz="2100" dirty="0" err="1"/>
              <a:t>segurança</a:t>
            </a:r>
            <a:r>
              <a:rPr lang="en-US" sz="2100" dirty="0"/>
              <a:t>, </a:t>
            </a:r>
            <a:r>
              <a:rPr lang="en-US" sz="2100" dirty="0" err="1"/>
              <a:t>próximo</a:t>
            </a:r>
            <a:r>
              <a:rPr lang="en-US" sz="2100" dirty="0"/>
              <a:t> </a:t>
            </a:r>
            <a:r>
              <a:rPr lang="en-US" sz="2100" dirty="0" err="1"/>
              <a:t>ao</a:t>
            </a:r>
            <a:r>
              <a:rPr lang="en-US" sz="2100" dirty="0"/>
              <a:t> </a:t>
            </a:r>
            <a:r>
              <a:rPr lang="en-US" sz="2100" dirty="0" err="1"/>
              <a:t>tanque</a:t>
            </a:r>
            <a:r>
              <a:rPr lang="en-US" sz="2100" dirty="0"/>
              <a:t> de diesel.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Botijões</a:t>
            </a:r>
            <a:r>
              <a:rPr lang="en-US" sz="2100" b="1" dirty="0"/>
              <a:t> de </a:t>
            </a:r>
            <a:r>
              <a:rPr lang="en-US" sz="2100" b="1" dirty="0" err="1"/>
              <a:t>gás</a:t>
            </a:r>
            <a:r>
              <a:rPr lang="en-US" sz="2100" dirty="0"/>
              <a:t>: </a:t>
            </a:r>
            <a:r>
              <a:rPr lang="en-US" sz="2100" dirty="0" err="1"/>
              <a:t>Próximos</a:t>
            </a:r>
            <a:r>
              <a:rPr lang="en-US" sz="2100" dirty="0"/>
              <a:t> </a:t>
            </a:r>
            <a:r>
              <a:rPr lang="en-US" sz="2100" dirty="0" err="1"/>
              <a:t>ao</a:t>
            </a:r>
            <a:r>
              <a:rPr lang="en-US" sz="2100" dirty="0"/>
              <a:t> </a:t>
            </a:r>
            <a:r>
              <a:rPr lang="en-US" sz="2100" dirty="0" err="1"/>
              <a:t>gerador</a:t>
            </a:r>
            <a:r>
              <a:rPr lang="en-US" sz="2100" dirty="0"/>
              <a:t> e </a:t>
            </a:r>
            <a:r>
              <a:rPr lang="en-US" sz="2100" dirty="0" err="1"/>
              <a:t>sem</a:t>
            </a:r>
            <a:r>
              <a:rPr lang="en-US" sz="2100" dirty="0"/>
              <a:t> </a:t>
            </a:r>
            <a:r>
              <a:rPr lang="en-US" sz="2100" dirty="0" err="1"/>
              <a:t>proteção</a:t>
            </a:r>
            <a:r>
              <a:rPr lang="en-US" sz="2100" dirty="0"/>
              <a:t> </a:t>
            </a:r>
            <a:r>
              <a:rPr lang="en-US" sz="2100" dirty="0" err="1"/>
              <a:t>adequada</a:t>
            </a:r>
            <a:r>
              <a:rPr lang="en-US" sz="2100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58279-66BA-CB76-8DBA-66536A9A4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7" y="1690688"/>
            <a:ext cx="5352089" cy="43413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/>
              <a:t>- </a:t>
            </a:r>
            <a:r>
              <a:rPr lang="en-US" sz="3000" b="1" dirty="0" err="1"/>
              <a:t>Resoluções</a:t>
            </a:r>
            <a:r>
              <a:rPr lang="en-US" sz="3000" b="1" dirty="0"/>
              <a:t> </a:t>
            </a:r>
            <a:r>
              <a:rPr lang="en-US" sz="3000" b="1" dirty="0" err="1"/>
              <a:t>Propostas</a:t>
            </a:r>
            <a:endParaRPr lang="en-US" sz="3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Espaço</a:t>
            </a:r>
            <a:r>
              <a:rPr lang="en-US" sz="2100" dirty="0"/>
              <a:t>: </a:t>
            </a:r>
            <a:r>
              <a:rPr lang="en-US" sz="2100" dirty="0" err="1"/>
              <a:t>Redesenhar</a:t>
            </a:r>
            <a:r>
              <a:rPr lang="en-US" sz="2100" dirty="0"/>
              <a:t> </a:t>
            </a:r>
            <a:r>
              <a:rPr lang="en-US" sz="2100" dirty="0" err="1"/>
              <a:t>corredores</a:t>
            </a:r>
            <a:r>
              <a:rPr lang="en-US" sz="2100" dirty="0"/>
              <a:t>, </a:t>
            </a:r>
            <a:r>
              <a:rPr lang="en-US" sz="2100" dirty="0" err="1"/>
              <a:t>criar</a:t>
            </a:r>
            <a:r>
              <a:rPr lang="en-US" sz="2100" dirty="0"/>
              <a:t> </a:t>
            </a:r>
            <a:r>
              <a:rPr lang="en-US" sz="2100" dirty="0" err="1"/>
              <a:t>novas</a:t>
            </a:r>
            <a:r>
              <a:rPr lang="en-US" sz="2100" dirty="0"/>
              <a:t> entradas e </a:t>
            </a:r>
            <a:r>
              <a:rPr lang="en-US" sz="2100" dirty="0" err="1"/>
              <a:t>recepções</a:t>
            </a:r>
            <a:r>
              <a:rPr lang="en-US" sz="2100" dirty="0"/>
              <a:t> para </a:t>
            </a:r>
            <a:r>
              <a:rPr lang="en-US" sz="2100" dirty="0" err="1"/>
              <a:t>separar</a:t>
            </a:r>
            <a:r>
              <a:rPr lang="en-US" sz="2100" dirty="0"/>
              <a:t> </a:t>
            </a:r>
            <a:r>
              <a:rPr lang="en-US" sz="2100" dirty="0" err="1"/>
              <a:t>setores</a:t>
            </a:r>
            <a:r>
              <a:rPr lang="en-US" sz="2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Setor</a:t>
            </a:r>
            <a:r>
              <a:rPr lang="en-US" sz="2100" b="1" dirty="0"/>
              <a:t> de TI</a:t>
            </a:r>
            <a:r>
              <a:rPr lang="en-US" sz="2100" dirty="0"/>
              <a:t>: </a:t>
            </a:r>
            <a:r>
              <a:rPr lang="en-US" sz="2100" dirty="0" err="1"/>
              <a:t>Relocar</a:t>
            </a:r>
            <a:r>
              <a:rPr lang="en-US" sz="2100" dirty="0"/>
              <a:t> para </a:t>
            </a:r>
            <a:r>
              <a:rPr lang="en-US" sz="2100" dirty="0" err="1"/>
              <a:t>área</a:t>
            </a:r>
            <a:r>
              <a:rPr lang="en-US" sz="2100" dirty="0"/>
              <a:t> </a:t>
            </a:r>
            <a:r>
              <a:rPr lang="en-US" sz="2100" dirty="0" err="1"/>
              <a:t>menos</a:t>
            </a:r>
            <a:r>
              <a:rPr lang="en-US" sz="2100" dirty="0"/>
              <a:t> </a:t>
            </a:r>
            <a:r>
              <a:rPr lang="en-US" sz="2100" dirty="0" err="1"/>
              <a:t>acessível</a:t>
            </a:r>
            <a:r>
              <a:rPr lang="en-US" sz="2100" dirty="0"/>
              <a:t>, </a:t>
            </a:r>
            <a:r>
              <a:rPr lang="en-US" sz="2100" dirty="0" err="1"/>
              <a:t>como</a:t>
            </a:r>
            <a:r>
              <a:rPr lang="en-US" sz="2100" dirty="0"/>
              <a:t> a </a:t>
            </a:r>
            <a:r>
              <a:rPr lang="en-US" sz="2100" dirty="0" err="1"/>
              <a:t>garagem</a:t>
            </a:r>
            <a:r>
              <a:rPr lang="en-US" sz="2100" dirty="0"/>
              <a:t> </a:t>
            </a:r>
            <a:r>
              <a:rPr lang="en-US" sz="2100" dirty="0" err="1"/>
              <a:t>ou</a:t>
            </a:r>
            <a:r>
              <a:rPr lang="en-US" sz="2100" dirty="0"/>
              <a:t> </a:t>
            </a:r>
            <a:r>
              <a:rPr lang="en-US" sz="2100" dirty="0" err="1"/>
              <a:t>setor</a:t>
            </a:r>
            <a:r>
              <a:rPr lang="en-US" sz="2100" dirty="0"/>
              <a:t> de </a:t>
            </a:r>
            <a:r>
              <a:rPr lang="en-US" sz="2100" dirty="0" err="1"/>
              <a:t>itens</a:t>
            </a:r>
            <a:r>
              <a:rPr lang="en-US" sz="2100" dirty="0"/>
              <a:t> </a:t>
            </a:r>
            <a:r>
              <a:rPr lang="en-US" sz="2100" dirty="0" err="1"/>
              <a:t>não</a:t>
            </a:r>
            <a:r>
              <a:rPr lang="en-US" sz="2100" dirty="0"/>
              <a:t> </a:t>
            </a:r>
            <a:r>
              <a:rPr lang="en-US" sz="2100" dirty="0" err="1"/>
              <a:t>perecíveis</a:t>
            </a:r>
            <a:r>
              <a:rPr lang="en-US" sz="2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Câmeras</a:t>
            </a:r>
            <a:r>
              <a:rPr lang="en-US" sz="2100" dirty="0"/>
              <a:t>: </a:t>
            </a:r>
            <a:r>
              <a:rPr lang="en-US" sz="2100" dirty="0" err="1"/>
              <a:t>Instalar</a:t>
            </a:r>
            <a:r>
              <a:rPr lang="en-US" sz="2100" dirty="0"/>
              <a:t> </a:t>
            </a:r>
            <a:r>
              <a:rPr lang="en-US" sz="2100" dirty="0" err="1"/>
              <a:t>câmeras</a:t>
            </a:r>
            <a:r>
              <a:rPr lang="en-US" sz="2100" dirty="0"/>
              <a:t> </a:t>
            </a:r>
            <a:r>
              <a:rPr lang="en-US" sz="2100" dirty="0" err="1"/>
              <a:t>em</a:t>
            </a:r>
            <a:r>
              <a:rPr lang="en-US" sz="2100" dirty="0"/>
              <a:t> </a:t>
            </a:r>
            <a:r>
              <a:rPr lang="en-US" sz="2100" dirty="0" err="1"/>
              <a:t>corredores</a:t>
            </a:r>
            <a:r>
              <a:rPr lang="en-US" sz="2100" dirty="0"/>
              <a:t>, </a:t>
            </a:r>
            <a:r>
              <a:rPr lang="en-US" sz="2100" dirty="0" err="1"/>
              <a:t>setores</a:t>
            </a:r>
            <a:r>
              <a:rPr lang="en-US" sz="2100" dirty="0"/>
              <a:t> </a:t>
            </a:r>
            <a:r>
              <a:rPr lang="en-US" sz="2100" dirty="0" err="1"/>
              <a:t>internos</a:t>
            </a:r>
            <a:r>
              <a:rPr lang="en-US" sz="2100" dirty="0"/>
              <a:t>, </a:t>
            </a:r>
            <a:r>
              <a:rPr lang="en-US" sz="2100" dirty="0" err="1"/>
              <a:t>garagem</a:t>
            </a:r>
            <a:r>
              <a:rPr lang="en-US" sz="2100" dirty="0"/>
              <a:t> e </a:t>
            </a:r>
            <a:r>
              <a:rPr lang="en-US" sz="2100" dirty="0" err="1"/>
              <a:t>próximo</a:t>
            </a:r>
            <a:r>
              <a:rPr lang="en-US" sz="2100" dirty="0"/>
              <a:t> </a:t>
            </a:r>
            <a:r>
              <a:rPr lang="en-US" sz="2100" dirty="0" err="1"/>
              <a:t>ao</a:t>
            </a:r>
            <a:r>
              <a:rPr lang="en-US" sz="2100" dirty="0"/>
              <a:t> </a:t>
            </a:r>
            <a:r>
              <a:rPr lang="en-US" sz="2100" dirty="0" err="1"/>
              <a:t>gerador</a:t>
            </a:r>
            <a:r>
              <a:rPr lang="en-US" sz="2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Gerador</a:t>
            </a:r>
            <a:r>
              <a:rPr lang="en-US" sz="2100" dirty="0"/>
              <a:t>: </a:t>
            </a:r>
            <a:r>
              <a:rPr lang="en-US" sz="2100" dirty="0" err="1"/>
              <a:t>Transferir</a:t>
            </a:r>
            <a:r>
              <a:rPr lang="en-US" sz="2100" dirty="0"/>
              <a:t> para </a:t>
            </a:r>
            <a:r>
              <a:rPr lang="en-US" sz="2100" dirty="0" err="1"/>
              <a:t>área</a:t>
            </a:r>
            <a:r>
              <a:rPr lang="en-US" sz="2100" dirty="0"/>
              <a:t> </a:t>
            </a:r>
            <a:r>
              <a:rPr lang="en-US" sz="2100" dirty="0" err="1"/>
              <a:t>cercada</a:t>
            </a:r>
            <a:r>
              <a:rPr lang="en-US" sz="2100" dirty="0"/>
              <a:t> e </a:t>
            </a:r>
            <a:r>
              <a:rPr lang="en-US" sz="2100" dirty="0" err="1"/>
              <a:t>segura</a:t>
            </a:r>
            <a:r>
              <a:rPr lang="en-US" sz="2100" dirty="0"/>
              <a:t>, com </a:t>
            </a:r>
            <a:r>
              <a:rPr lang="en-US" sz="2100" dirty="0" err="1"/>
              <a:t>acesso</a:t>
            </a:r>
            <a:r>
              <a:rPr lang="en-US" sz="2100" dirty="0"/>
              <a:t> </a:t>
            </a:r>
            <a:r>
              <a:rPr lang="en-US" sz="2100" dirty="0" err="1"/>
              <a:t>restrito</a:t>
            </a:r>
            <a:r>
              <a:rPr lang="en-US" sz="2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Botijões</a:t>
            </a:r>
            <a:r>
              <a:rPr lang="en-US" sz="2100" dirty="0"/>
              <a:t>: </a:t>
            </a:r>
            <a:r>
              <a:rPr lang="en-US" sz="2100" dirty="0" err="1"/>
              <a:t>Realocar</a:t>
            </a:r>
            <a:r>
              <a:rPr lang="en-US" sz="2100" dirty="0"/>
              <a:t> para </a:t>
            </a:r>
            <a:r>
              <a:rPr lang="en-US" sz="2100" dirty="0" err="1"/>
              <a:t>espaço</a:t>
            </a:r>
            <a:r>
              <a:rPr lang="en-US" sz="2100" dirty="0"/>
              <a:t> </a:t>
            </a:r>
            <a:r>
              <a:rPr lang="en-US" sz="2100" dirty="0" err="1"/>
              <a:t>isolado</a:t>
            </a:r>
            <a:r>
              <a:rPr lang="en-US" sz="2100" dirty="0"/>
              <a:t> e </a:t>
            </a:r>
            <a:r>
              <a:rPr lang="en-US" sz="2100" dirty="0" err="1"/>
              <a:t>trancado</a:t>
            </a:r>
            <a:r>
              <a:rPr lang="en-US" sz="2100" dirty="0"/>
              <a:t>, </a:t>
            </a:r>
            <a:r>
              <a:rPr lang="en-US" sz="2100" dirty="0" err="1"/>
              <a:t>longe</a:t>
            </a:r>
            <a:r>
              <a:rPr lang="en-US" sz="2100" dirty="0"/>
              <a:t> de </a:t>
            </a:r>
            <a:r>
              <a:rPr lang="en-US" sz="2100" dirty="0" err="1"/>
              <a:t>fontes</a:t>
            </a:r>
            <a:r>
              <a:rPr lang="en-US" sz="2100" dirty="0"/>
              <a:t> de </a:t>
            </a:r>
            <a:r>
              <a:rPr lang="en-US" sz="2100" dirty="0" err="1"/>
              <a:t>combustível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E8ADA-CC7E-6763-1663-7919C00F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0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A710-E6B1-7D3D-CE0E-24B7D8D3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2000" dirty="0"/>
              <a:t>Tema 7:  </a:t>
            </a:r>
            <a:br>
              <a:rPr lang="en-US" sz="2000" dirty="0"/>
            </a:br>
            <a:r>
              <a:rPr lang="en-US" sz="3000" b="1" dirty="0" err="1"/>
              <a:t>Avaliação</a:t>
            </a:r>
            <a:r>
              <a:rPr lang="en-US" sz="3000" b="1" dirty="0"/>
              <a:t> de </a:t>
            </a:r>
            <a:r>
              <a:rPr lang="en-US" sz="3000" b="1" dirty="0" err="1"/>
              <a:t>Ameaças</a:t>
            </a:r>
            <a:r>
              <a:rPr lang="en-US" sz="3000" b="1" dirty="0"/>
              <a:t> </a:t>
            </a:r>
            <a:r>
              <a:rPr lang="en-US" sz="3000" b="1" dirty="0" err="1"/>
              <a:t>Digitais</a:t>
            </a:r>
            <a:r>
              <a:rPr lang="en-US" sz="3000" b="1" dirty="0"/>
              <a:t>, </a:t>
            </a:r>
            <a:r>
              <a:rPr lang="en-US" sz="3000" b="1" dirty="0" err="1"/>
              <a:t>Vulnerabilidades</a:t>
            </a:r>
            <a:r>
              <a:rPr lang="en-US" sz="3000" b="1" dirty="0"/>
              <a:t> </a:t>
            </a:r>
            <a:r>
              <a:rPr lang="en-US" sz="3000" b="1" dirty="0" err="1"/>
              <a:t>em</a:t>
            </a:r>
            <a:r>
              <a:rPr lang="en-US" sz="3000" b="1" dirty="0"/>
              <a:t> TI e </a:t>
            </a:r>
            <a:r>
              <a:rPr lang="en-US" sz="3000" b="1" dirty="0" err="1"/>
              <a:t>Medidas</a:t>
            </a:r>
            <a:r>
              <a:rPr lang="en-US" sz="3000" b="1" dirty="0"/>
              <a:t> de </a:t>
            </a:r>
            <a:r>
              <a:rPr lang="en-US" sz="3000" b="1" dirty="0" err="1"/>
              <a:t>Mitigação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D647-AB2F-6B4C-5845-3A60340A22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- </a:t>
            </a:r>
            <a:r>
              <a:rPr lang="en-US" sz="2800" b="1" dirty="0" err="1"/>
              <a:t>Riscos</a:t>
            </a:r>
            <a:r>
              <a:rPr lang="en-US" sz="2800" b="1" dirty="0"/>
              <a:t> </a:t>
            </a:r>
            <a:r>
              <a:rPr lang="en-US" sz="2800" b="1" dirty="0" err="1"/>
              <a:t>Identificados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endParaRPr lang="en-US" sz="21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Servidores</a:t>
            </a:r>
            <a:r>
              <a:rPr lang="en-US" sz="2100" dirty="0"/>
              <a:t>: </a:t>
            </a:r>
            <a:r>
              <a:rPr lang="en-US" sz="2100" dirty="0" err="1"/>
              <a:t>Localizados</a:t>
            </a:r>
            <a:r>
              <a:rPr lang="en-US" sz="2100" dirty="0"/>
              <a:t> </a:t>
            </a:r>
            <a:r>
              <a:rPr lang="en-US" sz="2100" dirty="0" err="1"/>
              <a:t>em</a:t>
            </a:r>
            <a:r>
              <a:rPr lang="en-US" sz="2100" dirty="0"/>
              <a:t> </a:t>
            </a:r>
            <a:r>
              <a:rPr lang="en-US" sz="2100" dirty="0" err="1"/>
              <a:t>áreas</a:t>
            </a:r>
            <a:r>
              <a:rPr lang="en-US" sz="2100" dirty="0"/>
              <a:t> </a:t>
            </a:r>
            <a:r>
              <a:rPr lang="en-US" sz="2100" dirty="0" err="1"/>
              <a:t>vulneráveis</a:t>
            </a:r>
            <a:r>
              <a:rPr lang="en-US" sz="2100" dirty="0"/>
              <a:t>, com </a:t>
            </a:r>
            <a:r>
              <a:rPr lang="en-US" sz="2100" dirty="0" err="1"/>
              <a:t>fácil</a:t>
            </a:r>
            <a:r>
              <a:rPr lang="en-US" sz="2100" dirty="0"/>
              <a:t> </a:t>
            </a:r>
            <a:r>
              <a:rPr lang="en-US" sz="2100" dirty="0" err="1"/>
              <a:t>acesso</a:t>
            </a:r>
            <a:r>
              <a:rPr lang="en-US" sz="2100" dirty="0"/>
              <a:t> a </a:t>
            </a:r>
            <a:r>
              <a:rPr lang="en-US" sz="2100" dirty="0" err="1"/>
              <a:t>sabotagens</a:t>
            </a:r>
            <a:r>
              <a:rPr lang="en-US" sz="2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Armazenamento</a:t>
            </a:r>
            <a:r>
              <a:rPr lang="en-US" sz="2100" b="1" dirty="0"/>
              <a:t> de backups</a:t>
            </a:r>
            <a:r>
              <a:rPr lang="en-US" sz="2100" dirty="0"/>
              <a:t>: </a:t>
            </a:r>
            <a:r>
              <a:rPr lang="en-US" sz="2100" dirty="0" err="1"/>
              <a:t>Realizado</a:t>
            </a:r>
            <a:r>
              <a:rPr lang="en-US" sz="2100" dirty="0"/>
              <a:t> </a:t>
            </a:r>
            <a:r>
              <a:rPr lang="en-US" sz="2100" dirty="0" err="1"/>
              <a:t>fisicamente</a:t>
            </a:r>
            <a:r>
              <a:rPr lang="en-US" sz="2100" dirty="0"/>
              <a:t> </a:t>
            </a:r>
            <a:r>
              <a:rPr lang="en-US" sz="2100" dirty="0" err="1"/>
              <a:t>na</a:t>
            </a:r>
            <a:r>
              <a:rPr lang="en-US" sz="2100" dirty="0"/>
              <a:t> sala de TI, </a:t>
            </a:r>
            <a:r>
              <a:rPr lang="en-US" sz="2100" dirty="0" err="1"/>
              <a:t>expondo</a:t>
            </a:r>
            <a:r>
              <a:rPr lang="en-US" sz="2100" dirty="0"/>
              <a:t> dados </a:t>
            </a:r>
            <a:r>
              <a:rPr lang="en-US" sz="2100" dirty="0" err="1"/>
              <a:t>sensíveis</a:t>
            </a:r>
            <a:r>
              <a:rPr lang="en-US" sz="2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Sistemas</a:t>
            </a:r>
            <a:r>
              <a:rPr lang="en-US" sz="2100" dirty="0"/>
              <a:t>: </a:t>
            </a:r>
            <a:r>
              <a:rPr lang="en-US" sz="2100" dirty="0" err="1"/>
              <a:t>Acesso</a:t>
            </a:r>
            <a:r>
              <a:rPr lang="en-US" sz="2100" dirty="0"/>
              <a:t> </a:t>
            </a:r>
            <a:r>
              <a:rPr lang="en-US" sz="2100" dirty="0" err="1"/>
              <a:t>remoto</a:t>
            </a:r>
            <a:r>
              <a:rPr lang="en-US" sz="2100" dirty="0"/>
              <a:t> </a:t>
            </a:r>
            <a:r>
              <a:rPr lang="en-US" sz="2100" dirty="0" err="1"/>
              <a:t>sem</a:t>
            </a:r>
            <a:r>
              <a:rPr lang="en-US" sz="2100" dirty="0"/>
              <a:t> </a:t>
            </a:r>
            <a:r>
              <a:rPr lang="en-US" sz="2100" dirty="0" err="1"/>
              <a:t>proteção</a:t>
            </a:r>
            <a:r>
              <a:rPr lang="en-US" sz="2100" dirty="0"/>
              <a:t> </a:t>
            </a:r>
            <a:r>
              <a:rPr lang="en-US" sz="2100" dirty="0" err="1"/>
              <a:t>adequada</a:t>
            </a:r>
            <a:r>
              <a:rPr lang="en-US" sz="2100" dirty="0"/>
              <a:t> e </a:t>
            </a:r>
            <a:r>
              <a:rPr lang="en-US" sz="2100" dirty="0" err="1"/>
              <a:t>demora</a:t>
            </a:r>
            <a:r>
              <a:rPr lang="en-US" sz="2100" dirty="0"/>
              <a:t> </a:t>
            </a:r>
            <a:r>
              <a:rPr lang="en-US" sz="2100" dirty="0" err="1"/>
              <a:t>nos</a:t>
            </a:r>
            <a:r>
              <a:rPr lang="en-US" sz="2100" dirty="0"/>
              <a:t> </a:t>
            </a:r>
            <a:r>
              <a:rPr lang="en-US" sz="2100" dirty="0" err="1"/>
              <a:t>relatórios</a:t>
            </a:r>
            <a:r>
              <a:rPr lang="en-US" sz="2100" dirty="0"/>
              <a:t> </a:t>
            </a:r>
            <a:r>
              <a:rPr lang="en-US" sz="2100" dirty="0" err="1"/>
              <a:t>ao</a:t>
            </a:r>
            <a:r>
              <a:rPr lang="en-US" sz="2100" dirty="0"/>
              <a:t> </a:t>
            </a:r>
            <a:r>
              <a:rPr lang="en-US" sz="2100" dirty="0" err="1"/>
              <a:t>administrador</a:t>
            </a:r>
            <a:r>
              <a:rPr lang="en-US" sz="2100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7DFB4-DE84-BEC6-3010-32E192736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363378" cy="42063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- </a:t>
            </a:r>
            <a:r>
              <a:rPr lang="en-US" sz="2800" b="1" dirty="0" err="1"/>
              <a:t>Resoluções</a:t>
            </a:r>
            <a:r>
              <a:rPr lang="en-US" sz="2800" b="1" dirty="0"/>
              <a:t> </a:t>
            </a:r>
            <a:r>
              <a:rPr lang="en-US" sz="2800" b="1" dirty="0" err="1"/>
              <a:t>Propostas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Servidores</a:t>
            </a:r>
            <a:r>
              <a:rPr lang="en-US" sz="2100" dirty="0"/>
              <a:t>: </a:t>
            </a:r>
            <a:r>
              <a:rPr lang="en-US" sz="2100" dirty="0" err="1"/>
              <a:t>Reforçar</a:t>
            </a:r>
            <a:r>
              <a:rPr lang="en-US" sz="2100" dirty="0"/>
              <a:t> a </a:t>
            </a:r>
            <a:r>
              <a:rPr lang="en-US" sz="2100" dirty="0" err="1"/>
              <a:t>segurança</a:t>
            </a:r>
            <a:r>
              <a:rPr lang="en-US" sz="2100" dirty="0"/>
              <a:t> </a:t>
            </a:r>
            <a:r>
              <a:rPr lang="en-US" sz="2100" dirty="0" err="1"/>
              <a:t>física</a:t>
            </a:r>
            <a:r>
              <a:rPr lang="en-US" sz="2100" dirty="0"/>
              <a:t> e </a:t>
            </a:r>
            <a:r>
              <a:rPr lang="en-US" sz="2100" dirty="0" err="1"/>
              <a:t>implementar</a:t>
            </a:r>
            <a:r>
              <a:rPr lang="en-US" sz="2100" dirty="0"/>
              <a:t> </a:t>
            </a:r>
            <a:r>
              <a:rPr lang="en-US" sz="2100" dirty="0" err="1"/>
              <a:t>troca</a:t>
            </a:r>
            <a:r>
              <a:rPr lang="en-US" sz="2100" dirty="0"/>
              <a:t> </a:t>
            </a:r>
            <a:r>
              <a:rPr lang="en-US" sz="2100" dirty="0" err="1"/>
              <a:t>semanal</a:t>
            </a:r>
            <a:r>
              <a:rPr lang="en-US" sz="2100" dirty="0"/>
              <a:t> de </a:t>
            </a:r>
            <a:r>
              <a:rPr lang="en-US" sz="2100" dirty="0" err="1"/>
              <a:t>senhas</a:t>
            </a:r>
            <a:r>
              <a:rPr lang="en-US" sz="2100" dirty="0"/>
              <a:t> </a:t>
            </a:r>
            <a:r>
              <a:rPr lang="en-US" sz="2100" dirty="0" err="1"/>
              <a:t>enviadas</a:t>
            </a:r>
            <a:r>
              <a:rPr lang="en-US" sz="2100" dirty="0"/>
              <a:t> </a:t>
            </a:r>
            <a:r>
              <a:rPr lang="en-US" sz="2100" dirty="0" err="1"/>
              <a:t>por</a:t>
            </a:r>
            <a:r>
              <a:rPr lang="en-US" sz="2100" dirty="0"/>
              <a:t> e-mail </a:t>
            </a:r>
            <a:r>
              <a:rPr lang="en-US" sz="2100" dirty="0" err="1"/>
              <a:t>ou</a:t>
            </a:r>
            <a:r>
              <a:rPr lang="en-US" sz="2100" dirty="0"/>
              <a:t> SMS.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Backups</a:t>
            </a:r>
            <a:r>
              <a:rPr lang="en-US" sz="2100" dirty="0"/>
              <a:t>: </a:t>
            </a:r>
            <a:r>
              <a:rPr lang="en-US" sz="2100" dirty="0" err="1"/>
              <a:t>Migrar</a:t>
            </a:r>
            <a:r>
              <a:rPr lang="en-US" sz="2100" dirty="0"/>
              <a:t> para </a:t>
            </a:r>
            <a:r>
              <a:rPr lang="en-US" sz="2100" dirty="0" err="1"/>
              <a:t>armazenamento</a:t>
            </a:r>
            <a:r>
              <a:rPr lang="en-US" sz="2100" dirty="0"/>
              <a:t> </a:t>
            </a:r>
            <a:r>
              <a:rPr lang="en-US" sz="2100" dirty="0" err="1"/>
              <a:t>em</a:t>
            </a:r>
            <a:r>
              <a:rPr lang="en-US" sz="2100" dirty="0"/>
              <a:t> </a:t>
            </a:r>
            <a:r>
              <a:rPr lang="en-US" sz="2100" dirty="0" err="1"/>
              <a:t>nuvem</a:t>
            </a:r>
            <a:r>
              <a:rPr lang="en-US" sz="2100" dirty="0"/>
              <a:t>, com backups </a:t>
            </a:r>
            <a:r>
              <a:rPr lang="en-US" sz="2100" dirty="0" err="1"/>
              <a:t>automáticos</a:t>
            </a:r>
            <a:r>
              <a:rPr lang="en-US" sz="2100" dirty="0"/>
              <a:t> </a:t>
            </a:r>
            <a:r>
              <a:rPr lang="en-US" sz="2100" dirty="0" err="1"/>
              <a:t>semanais</a:t>
            </a:r>
            <a:r>
              <a:rPr lang="en-US" sz="2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Sistemas</a:t>
            </a:r>
            <a:r>
              <a:rPr lang="en-US" sz="21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 err="1"/>
              <a:t>Melhorar</a:t>
            </a:r>
            <a:r>
              <a:rPr lang="en-US" sz="2100" dirty="0"/>
              <a:t> a </a:t>
            </a:r>
            <a:r>
              <a:rPr lang="en-US" sz="2100" dirty="0" err="1"/>
              <a:t>segurança</a:t>
            </a:r>
            <a:r>
              <a:rPr lang="en-US" sz="2100" dirty="0"/>
              <a:t> de </a:t>
            </a:r>
            <a:r>
              <a:rPr lang="en-US" sz="2100" dirty="0" err="1"/>
              <a:t>acesso</a:t>
            </a:r>
            <a:r>
              <a:rPr lang="en-US" sz="2100" dirty="0"/>
              <a:t> </a:t>
            </a:r>
            <a:r>
              <a:rPr lang="en-US" sz="2100" dirty="0" err="1"/>
              <a:t>remoto</a:t>
            </a:r>
            <a:r>
              <a:rPr lang="en-US" sz="21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 err="1"/>
              <a:t>Relatórios</a:t>
            </a:r>
            <a:r>
              <a:rPr lang="en-US" sz="2100" dirty="0"/>
              <a:t> de </a:t>
            </a:r>
            <a:r>
              <a:rPr lang="en-US" sz="2100" dirty="0" err="1"/>
              <a:t>acessos</a:t>
            </a:r>
            <a:r>
              <a:rPr lang="en-US" sz="2100" dirty="0"/>
              <a:t> </a:t>
            </a:r>
            <a:r>
              <a:rPr lang="en-US" sz="2100" dirty="0" err="1"/>
              <a:t>mais</a:t>
            </a:r>
            <a:r>
              <a:rPr lang="en-US" sz="2100" dirty="0"/>
              <a:t> </a:t>
            </a:r>
            <a:r>
              <a:rPr lang="en-US" sz="2100" dirty="0" err="1"/>
              <a:t>frequentes</a:t>
            </a:r>
            <a:r>
              <a:rPr lang="en-US" sz="2100" dirty="0"/>
              <a:t> (</a:t>
            </a:r>
            <a:r>
              <a:rPr lang="en-US" sz="2100" dirty="0" err="1"/>
              <a:t>semanalmente</a:t>
            </a:r>
            <a:r>
              <a:rPr lang="en-US" sz="21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/>
              <a:t>Registrar </a:t>
            </a:r>
            <a:r>
              <a:rPr lang="en-US" sz="2100" dirty="0" err="1"/>
              <a:t>tentativas</a:t>
            </a:r>
            <a:r>
              <a:rPr lang="en-US" sz="2100" dirty="0"/>
              <a:t> de </a:t>
            </a:r>
            <a:r>
              <a:rPr lang="en-US" sz="2100" dirty="0" err="1"/>
              <a:t>acesso</a:t>
            </a:r>
            <a:r>
              <a:rPr lang="en-US" sz="2100" dirty="0"/>
              <a:t> </a:t>
            </a:r>
            <a:r>
              <a:rPr lang="en-US" sz="2100" dirty="0" err="1"/>
              <a:t>falhas</a:t>
            </a:r>
            <a:r>
              <a:rPr lang="en-US" sz="2100" dirty="0"/>
              <a:t> para </a:t>
            </a:r>
            <a:r>
              <a:rPr lang="en-US" sz="2100" dirty="0" err="1"/>
              <a:t>monitorar</a:t>
            </a:r>
            <a:r>
              <a:rPr lang="en-US" sz="2100" dirty="0"/>
              <a:t> </a:t>
            </a:r>
            <a:r>
              <a:rPr lang="en-US" sz="2100" dirty="0" err="1"/>
              <a:t>possíveis</a:t>
            </a:r>
            <a:r>
              <a:rPr lang="en-US" sz="2100" dirty="0"/>
              <a:t> </a:t>
            </a:r>
            <a:r>
              <a:rPr lang="en-US" sz="2100" dirty="0" err="1"/>
              <a:t>invasores</a:t>
            </a:r>
            <a:r>
              <a:rPr lang="en-US" sz="2100" dirty="0"/>
              <a:t>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04E95-FEB7-A750-EDFB-6176369B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0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324D-5376-571A-7A0D-7F9A487C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2200" dirty="0"/>
              <a:t>Tema</a:t>
            </a:r>
            <a:r>
              <a:rPr lang="en-US" sz="2200" b="1" dirty="0"/>
              <a:t> 8:</a:t>
            </a:r>
            <a:br>
              <a:rPr lang="en-US" sz="2200" b="1" dirty="0"/>
            </a:br>
            <a:r>
              <a:rPr lang="en-US" sz="3300" b="1" dirty="0" err="1"/>
              <a:t>Análise</a:t>
            </a:r>
            <a:r>
              <a:rPr lang="en-US" sz="3300" b="1" dirty="0"/>
              <a:t> da </a:t>
            </a:r>
            <a:r>
              <a:rPr lang="en-US" sz="3300" b="1" dirty="0" err="1"/>
              <a:t>solução</a:t>
            </a:r>
            <a:r>
              <a:rPr lang="en-US" sz="3300" b="1" dirty="0"/>
              <a:t> de TI do </a:t>
            </a:r>
            <a:r>
              <a:rPr lang="en-US" sz="3300" b="1" dirty="0" err="1"/>
              <a:t>negócio</a:t>
            </a:r>
            <a:r>
              <a:rPr lang="en-US" sz="3300" b="1" dirty="0"/>
              <a:t>, </a:t>
            </a:r>
            <a:r>
              <a:rPr lang="en-US" sz="3300" b="1" dirty="0" err="1"/>
              <a:t>avaliando</a:t>
            </a:r>
            <a:r>
              <a:rPr lang="en-US" sz="3300" b="1" dirty="0"/>
              <a:t> </a:t>
            </a:r>
            <a:r>
              <a:rPr lang="en-US" sz="3300" b="1" dirty="0" err="1"/>
              <a:t>falhas</a:t>
            </a:r>
            <a:r>
              <a:rPr lang="en-US" sz="3300" b="1" dirty="0"/>
              <a:t> de </a:t>
            </a:r>
            <a:r>
              <a:rPr lang="en-US" sz="3300" b="1" dirty="0" err="1"/>
              <a:t>segurança</a:t>
            </a:r>
            <a:r>
              <a:rPr lang="en-US" sz="3300" b="1" dirty="0"/>
              <a:t> e </a:t>
            </a:r>
            <a:r>
              <a:rPr lang="en-US" sz="3300" b="1" dirty="0" err="1"/>
              <a:t>propondo</a:t>
            </a:r>
            <a:r>
              <a:rPr lang="en-US" sz="3300" b="1" dirty="0"/>
              <a:t> </a:t>
            </a:r>
            <a:r>
              <a:rPr lang="en-US" sz="3300" b="1" dirty="0" err="1"/>
              <a:t>melhorias</a:t>
            </a:r>
            <a:r>
              <a:rPr lang="en-US" sz="3300" b="1" dirty="0"/>
              <a:t> para </a:t>
            </a:r>
            <a:r>
              <a:rPr lang="en-US" sz="3300" b="1" dirty="0" err="1"/>
              <a:t>proteger</a:t>
            </a:r>
            <a:r>
              <a:rPr lang="en-US" sz="3300" b="1" dirty="0"/>
              <a:t> as </a:t>
            </a:r>
            <a:r>
              <a:rPr lang="en-US" sz="3300" b="1" dirty="0" err="1"/>
              <a:t>operações</a:t>
            </a:r>
            <a:r>
              <a:rPr lang="en-US" sz="3300" b="1" dirty="0"/>
              <a:t>.</a:t>
            </a:r>
            <a:br>
              <a:rPr lang="en-US" sz="3300" b="1" dirty="0"/>
            </a:br>
            <a:endParaRPr lang="en-US" sz="3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5482-ED8C-5F9E-5E30-E7278644D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7378" y="1825625"/>
            <a:ext cx="5274846" cy="420638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8000" b="1" dirty="0" err="1"/>
              <a:t>Problemas</a:t>
            </a:r>
            <a:r>
              <a:rPr lang="en-US" sz="8000" b="1" dirty="0"/>
              <a:t> de </a:t>
            </a:r>
            <a:r>
              <a:rPr lang="en-US" sz="8000" b="1" dirty="0" err="1"/>
              <a:t>Segurança</a:t>
            </a:r>
            <a:r>
              <a:rPr lang="en-US" sz="8000" b="1" dirty="0"/>
              <a:t> </a:t>
            </a:r>
            <a:r>
              <a:rPr lang="en-US" sz="8000" b="1" dirty="0" err="1"/>
              <a:t>Identificados</a:t>
            </a:r>
            <a:br>
              <a:rPr lang="en-US" sz="4000" b="1" dirty="0"/>
            </a:br>
            <a:endParaRPr lang="en-US" sz="4000" b="1" dirty="0"/>
          </a:p>
          <a:p>
            <a:pPr marL="0" indent="0">
              <a:buNone/>
            </a:pPr>
            <a:r>
              <a:rPr lang="en-US" sz="3700" b="1" dirty="0"/>
              <a:t>- </a:t>
            </a:r>
            <a:r>
              <a:rPr lang="en-US" sz="3700" b="1" dirty="0" err="1"/>
              <a:t>Cibersegurança</a:t>
            </a:r>
            <a:endParaRPr lang="en-US" sz="37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/>
              <a:t>Backup e </a:t>
            </a:r>
            <a:r>
              <a:rPr lang="en-US" sz="3700" b="1" dirty="0" err="1"/>
              <a:t>servidores</a:t>
            </a:r>
            <a:r>
              <a:rPr lang="en-US" sz="3700" b="1" dirty="0"/>
              <a:t> no </a:t>
            </a:r>
            <a:r>
              <a:rPr lang="en-US" sz="3700" b="1" dirty="0" err="1"/>
              <a:t>mesmo</a:t>
            </a:r>
            <a:r>
              <a:rPr lang="en-US" sz="3700" b="1" dirty="0"/>
              <a:t> local</a:t>
            </a:r>
            <a:r>
              <a:rPr lang="en-US" sz="3700" dirty="0"/>
              <a:t>: Risco de </a:t>
            </a:r>
            <a:r>
              <a:rPr lang="en-US" sz="3700" dirty="0" err="1"/>
              <a:t>perda</a:t>
            </a:r>
            <a:r>
              <a:rPr lang="en-US" sz="3700" dirty="0"/>
              <a:t> total de dados </a:t>
            </a:r>
            <a:r>
              <a:rPr lang="en-US" sz="3700" dirty="0" err="1"/>
              <a:t>em</a:t>
            </a:r>
            <a:r>
              <a:rPr lang="en-US" sz="3700" dirty="0"/>
              <a:t> </a:t>
            </a:r>
            <a:r>
              <a:rPr lang="en-US" sz="3700" dirty="0" err="1"/>
              <a:t>caso</a:t>
            </a:r>
            <a:r>
              <a:rPr lang="en-US" sz="3700" dirty="0"/>
              <a:t> de </a:t>
            </a:r>
            <a:r>
              <a:rPr lang="en-US" sz="3700" dirty="0" err="1"/>
              <a:t>desastre</a:t>
            </a:r>
            <a:r>
              <a:rPr lang="en-US" sz="3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 err="1"/>
              <a:t>Acesso</a:t>
            </a:r>
            <a:r>
              <a:rPr lang="en-US" sz="3700" b="1" dirty="0"/>
              <a:t> </a:t>
            </a:r>
            <a:r>
              <a:rPr lang="en-US" sz="3700" b="1" dirty="0" err="1"/>
              <a:t>remoto</a:t>
            </a:r>
            <a:r>
              <a:rPr lang="en-US" sz="3700" b="1" dirty="0"/>
              <a:t> </a:t>
            </a:r>
            <a:r>
              <a:rPr lang="en-US" sz="3700" b="1" dirty="0" err="1"/>
              <a:t>frágil</a:t>
            </a:r>
            <a:r>
              <a:rPr lang="en-US" sz="3700" dirty="0"/>
              <a:t>: </a:t>
            </a:r>
            <a:r>
              <a:rPr lang="en-US" sz="3700" dirty="0" err="1"/>
              <a:t>Apenas</a:t>
            </a:r>
            <a:r>
              <a:rPr lang="en-US" sz="3700" dirty="0"/>
              <a:t> </a:t>
            </a:r>
            <a:r>
              <a:rPr lang="en-US" sz="3700" dirty="0" err="1"/>
              <a:t>usuário</a:t>
            </a:r>
            <a:r>
              <a:rPr lang="en-US" sz="3700" dirty="0"/>
              <a:t> e </a:t>
            </a:r>
            <a:r>
              <a:rPr lang="en-US" sz="3700" dirty="0" err="1"/>
              <a:t>senha</a:t>
            </a:r>
            <a:r>
              <a:rPr lang="en-US" sz="3700" dirty="0"/>
              <a:t>, </a:t>
            </a:r>
            <a:r>
              <a:rPr lang="en-US" sz="3700" dirty="0" err="1"/>
              <a:t>suscetível</a:t>
            </a:r>
            <a:r>
              <a:rPr lang="en-US" sz="3700" dirty="0"/>
              <a:t> a </a:t>
            </a:r>
            <a:r>
              <a:rPr lang="en-US" sz="3700" dirty="0" err="1"/>
              <a:t>ataques</a:t>
            </a:r>
            <a:r>
              <a:rPr lang="en-US" sz="3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 err="1"/>
              <a:t>Monitoramento</a:t>
            </a:r>
            <a:r>
              <a:rPr lang="en-US" sz="3700" b="1" dirty="0"/>
              <a:t> de </a:t>
            </a:r>
            <a:r>
              <a:rPr lang="en-US" sz="3700" b="1" dirty="0" err="1"/>
              <a:t>acessos</a:t>
            </a:r>
            <a:r>
              <a:rPr lang="en-US" sz="3700" b="1" dirty="0"/>
              <a:t> </a:t>
            </a:r>
            <a:r>
              <a:rPr lang="en-US" sz="3700" b="1" dirty="0" err="1"/>
              <a:t>falhos</a:t>
            </a:r>
            <a:r>
              <a:rPr lang="en-US" sz="3700" b="1" dirty="0"/>
              <a:t> </a:t>
            </a:r>
            <a:r>
              <a:rPr lang="en-US" sz="3700" b="1" dirty="0" err="1"/>
              <a:t>desativado</a:t>
            </a:r>
            <a:r>
              <a:rPr lang="en-US" sz="3700" dirty="0"/>
              <a:t>: </a:t>
            </a:r>
            <a:r>
              <a:rPr lang="en-US" sz="3700" dirty="0" err="1"/>
              <a:t>Dificulta</a:t>
            </a:r>
            <a:r>
              <a:rPr lang="en-US" sz="3700" dirty="0"/>
              <a:t> </a:t>
            </a:r>
            <a:r>
              <a:rPr lang="en-US" sz="3700" dirty="0" err="1"/>
              <a:t>identificar</a:t>
            </a:r>
            <a:r>
              <a:rPr lang="en-US" sz="3700" dirty="0"/>
              <a:t> </a:t>
            </a:r>
            <a:r>
              <a:rPr lang="en-US" sz="3700" dirty="0" err="1"/>
              <a:t>tentativas</a:t>
            </a:r>
            <a:r>
              <a:rPr lang="en-US" sz="3700" dirty="0"/>
              <a:t> de </a:t>
            </a:r>
            <a:r>
              <a:rPr lang="en-US" sz="3700" dirty="0" err="1"/>
              <a:t>invasão</a:t>
            </a:r>
            <a:r>
              <a:rPr lang="en-US" sz="3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/>
              <a:t>Imagens de </a:t>
            </a:r>
            <a:r>
              <a:rPr lang="en-US" sz="3700" b="1" dirty="0" err="1"/>
              <a:t>segurança</a:t>
            </a:r>
            <a:r>
              <a:rPr lang="en-US" sz="3700" b="1" dirty="0"/>
              <a:t> </a:t>
            </a:r>
            <a:r>
              <a:rPr lang="en-US" sz="3700" b="1" dirty="0" err="1"/>
              <a:t>centralizadas</a:t>
            </a:r>
            <a:r>
              <a:rPr lang="en-US" sz="3700" dirty="0"/>
              <a:t>: </a:t>
            </a:r>
            <a:r>
              <a:rPr lang="en-US" sz="3700" dirty="0" err="1"/>
              <a:t>Vulneráveis</a:t>
            </a:r>
            <a:r>
              <a:rPr lang="en-US" sz="3700" dirty="0"/>
              <a:t> a </a:t>
            </a:r>
            <a:r>
              <a:rPr lang="en-US" sz="3700" dirty="0" err="1"/>
              <a:t>falhas</a:t>
            </a:r>
            <a:r>
              <a:rPr lang="en-US" sz="3700" dirty="0"/>
              <a:t> e </a:t>
            </a:r>
            <a:r>
              <a:rPr lang="en-US" sz="3700" dirty="0" err="1"/>
              <a:t>ataques</a:t>
            </a:r>
            <a:r>
              <a:rPr lang="en-US" sz="3700" dirty="0"/>
              <a:t> no </a:t>
            </a:r>
            <a:r>
              <a:rPr lang="en-US" sz="3700" dirty="0" err="1"/>
              <a:t>servidor</a:t>
            </a:r>
            <a:r>
              <a:rPr lang="en-US" sz="3700" dirty="0"/>
              <a:t> principal.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700" dirty="0"/>
          </a:p>
          <a:p>
            <a:pPr marL="0" indent="0">
              <a:buNone/>
            </a:pPr>
            <a:r>
              <a:rPr lang="en-US" sz="3700" b="1" dirty="0"/>
              <a:t>- </a:t>
            </a:r>
            <a:r>
              <a:rPr lang="en-US" sz="3700" b="1" dirty="0" err="1"/>
              <a:t>Física</a:t>
            </a:r>
            <a:endParaRPr lang="en-US" sz="37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 err="1"/>
              <a:t>Controle</a:t>
            </a:r>
            <a:r>
              <a:rPr lang="en-US" sz="3700" b="1" dirty="0"/>
              <a:t> de </a:t>
            </a:r>
            <a:r>
              <a:rPr lang="en-US" sz="3700" b="1" dirty="0" err="1"/>
              <a:t>acesso</a:t>
            </a:r>
            <a:r>
              <a:rPr lang="en-US" sz="3700" b="1" dirty="0"/>
              <a:t> manual </a:t>
            </a:r>
            <a:r>
              <a:rPr lang="en-US" sz="3700" b="1" dirty="0" err="1"/>
              <a:t>nos</a:t>
            </a:r>
            <a:r>
              <a:rPr lang="en-US" sz="3700" b="1" dirty="0"/>
              <a:t> </a:t>
            </a:r>
            <a:r>
              <a:rPr lang="en-US" sz="3700" b="1" dirty="0" err="1"/>
              <a:t>depósitos</a:t>
            </a:r>
            <a:r>
              <a:rPr lang="en-US" sz="3700" b="1" dirty="0"/>
              <a:t> e </a:t>
            </a:r>
            <a:r>
              <a:rPr lang="en-US" sz="3700" b="1" dirty="0" err="1"/>
              <a:t>garagem</a:t>
            </a:r>
            <a:r>
              <a:rPr lang="en-US" sz="3700" dirty="0"/>
              <a:t>: </a:t>
            </a:r>
            <a:r>
              <a:rPr lang="en-US" sz="3700" dirty="0" err="1"/>
              <a:t>Facilidade</a:t>
            </a:r>
            <a:r>
              <a:rPr lang="en-US" sz="3700" dirty="0"/>
              <a:t> de entrada </a:t>
            </a:r>
            <a:r>
              <a:rPr lang="en-US" sz="3700" dirty="0" err="1"/>
              <a:t>não</a:t>
            </a:r>
            <a:r>
              <a:rPr lang="en-US" sz="3700" dirty="0"/>
              <a:t> </a:t>
            </a:r>
            <a:r>
              <a:rPr lang="en-US" sz="3700" dirty="0" err="1"/>
              <a:t>autorizada</a:t>
            </a:r>
            <a:r>
              <a:rPr lang="en-US" sz="3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 err="1"/>
              <a:t>Gerador</a:t>
            </a:r>
            <a:r>
              <a:rPr lang="en-US" sz="3700" b="1" dirty="0"/>
              <a:t> </a:t>
            </a:r>
            <a:r>
              <a:rPr lang="en-US" sz="3700" b="1" dirty="0" err="1"/>
              <a:t>próximo</a:t>
            </a:r>
            <a:r>
              <a:rPr lang="en-US" sz="3700" b="1" dirty="0"/>
              <a:t> a </a:t>
            </a:r>
            <a:r>
              <a:rPr lang="en-US" sz="3700" b="1" dirty="0" err="1"/>
              <a:t>botijões</a:t>
            </a:r>
            <a:r>
              <a:rPr lang="en-US" sz="3700" b="1" dirty="0"/>
              <a:t> de </a:t>
            </a:r>
            <a:r>
              <a:rPr lang="en-US" sz="3700" b="1" dirty="0" err="1"/>
              <a:t>gás</a:t>
            </a:r>
            <a:r>
              <a:rPr lang="en-US" sz="3700" dirty="0"/>
              <a:t>: Alto </a:t>
            </a:r>
            <a:r>
              <a:rPr lang="en-US" sz="3700" dirty="0" err="1"/>
              <a:t>risco</a:t>
            </a:r>
            <a:r>
              <a:rPr lang="en-US" sz="3700" dirty="0"/>
              <a:t> de </a:t>
            </a:r>
            <a:r>
              <a:rPr lang="en-US" sz="3700" dirty="0" err="1"/>
              <a:t>explosão</a:t>
            </a:r>
            <a:r>
              <a:rPr lang="en-US" sz="3700" dirty="0"/>
              <a:t> que </a:t>
            </a:r>
            <a:r>
              <a:rPr lang="en-US" sz="3700" dirty="0" err="1"/>
              <a:t>pode</a:t>
            </a:r>
            <a:r>
              <a:rPr lang="en-US" sz="3700" dirty="0"/>
              <a:t> </a:t>
            </a:r>
            <a:r>
              <a:rPr lang="en-US" sz="3700" dirty="0" err="1"/>
              <a:t>impactar</a:t>
            </a:r>
            <a:r>
              <a:rPr lang="en-US" sz="3700" dirty="0"/>
              <a:t> a TI.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7D107E-A68E-A392-E7E4-D8E6C008F8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8000" dirty="0" err="1"/>
              <a:t>Propostas</a:t>
            </a:r>
            <a:r>
              <a:rPr lang="en-US" sz="8000" dirty="0"/>
              <a:t> de </a:t>
            </a:r>
            <a:r>
              <a:rPr lang="en-US" sz="8000" dirty="0" err="1"/>
              <a:t>Melhoria</a:t>
            </a:r>
            <a:endParaRPr lang="en-US" sz="80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700" b="1" dirty="0"/>
              <a:t> </a:t>
            </a:r>
            <a:r>
              <a:rPr lang="en-US" sz="3700" b="1" dirty="0" err="1"/>
              <a:t>Cibersegurança</a:t>
            </a:r>
            <a:endParaRPr lang="en-US" sz="37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/>
              <a:t>Backup </a:t>
            </a:r>
            <a:r>
              <a:rPr lang="en-US" sz="3700" b="1" dirty="0" err="1"/>
              <a:t>externo</a:t>
            </a:r>
            <a:r>
              <a:rPr lang="en-US" sz="3700" b="1" dirty="0"/>
              <a:t> </a:t>
            </a:r>
            <a:r>
              <a:rPr lang="en-US" sz="3700" b="1" dirty="0" err="1"/>
              <a:t>ou</a:t>
            </a:r>
            <a:r>
              <a:rPr lang="en-US" sz="3700" b="1" dirty="0"/>
              <a:t> </a:t>
            </a:r>
            <a:r>
              <a:rPr lang="en-US" sz="3700" b="1" dirty="0" err="1"/>
              <a:t>em</a:t>
            </a:r>
            <a:r>
              <a:rPr lang="en-US" sz="3700" b="1" dirty="0"/>
              <a:t> </a:t>
            </a:r>
            <a:r>
              <a:rPr lang="en-US" sz="3700" b="1" dirty="0" err="1"/>
              <a:t>nuvem</a:t>
            </a:r>
            <a:r>
              <a:rPr lang="en-US" sz="3700" dirty="0"/>
              <a:t>: </a:t>
            </a:r>
            <a:r>
              <a:rPr lang="en-US" sz="3700" dirty="0" err="1"/>
              <a:t>Proteção</a:t>
            </a:r>
            <a:r>
              <a:rPr lang="en-US" sz="3700" dirty="0"/>
              <a:t> contra </a:t>
            </a:r>
            <a:r>
              <a:rPr lang="en-US" sz="3700" dirty="0" err="1"/>
              <a:t>perdas</a:t>
            </a:r>
            <a:r>
              <a:rPr lang="en-US" sz="3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 err="1"/>
              <a:t>Autenticação</a:t>
            </a:r>
            <a:r>
              <a:rPr lang="en-US" sz="3700" b="1" dirty="0"/>
              <a:t> </a:t>
            </a:r>
            <a:r>
              <a:rPr lang="en-US" sz="3700" b="1" dirty="0" err="1"/>
              <a:t>multifator</a:t>
            </a:r>
            <a:r>
              <a:rPr lang="en-US" sz="3700" b="1" dirty="0"/>
              <a:t> e VPN</a:t>
            </a:r>
            <a:r>
              <a:rPr lang="en-US" sz="3700" dirty="0"/>
              <a:t>: </a:t>
            </a:r>
            <a:r>
              <a:rPr lang="en-US" sz="3700" dirty="0" err="1"/>
              <a:t>Acesso</a:t>
            </a:r>
            <a:r>
              <a:rPr lang="en-US" sz="3700" dirty="0"/>
              <a:t> </a:t>
            </a:r>
            <a:r>
              <a:rPr lang="en-US" sz="3700" dirty="0" err="1"/>
              <a:t>remoto</a:t>
            </a:r>
            <a:r>
              <a:rPr lang="en-US" sz="3700" dirty="0"/>
              <a:t> </a:t>
            </a:r>
            <a:r>
              <a:rPr lang="en-US" sz="3700" dirty="0" err="1"/>
              <a:t>mais</a:t>
            </a:r>
            <a:r>
              <a:rPr lang="en-US" sz="3700" dirty="0"/>
              <a:t> </a:t>
            </a:r>
            <a:r>
              <a:rPr lang="en-US" sz="3700" dirty="0" err="1"/>
              <a:t>seguro</a:t>
            </a:r>
            <a:r>
              <a:rPr lang="en-US" sz="3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 err="1"/>
              <a:t>Reativar</a:t>
            </a:r>
            <a:r>
              <a:rPr lang="en-US" sz="3700" b="1" dirty="0"/>
              <a:t> </a:t>
            </a:r>
            <a:r>
              <a:rPr lang="en-US" sz="3700" b="1" dirty="0" err="1"/>
              <a:t>monitoramento</a:t>
            </a:r>
            <a:r>
              <a:rPr lang="en-US" sz="3700" b="1" dirty="0"/>
              <a:t> de </a:t>
            </a:r>
            <a:r>
              <a:rPr lang="en-US" sz="3700" b="1" dirty="0" err="1"/>
              <a:t>acessos</a:t>
            </a:r>
            <a:r>
              <a:rPr lang="en-US" sz="3700" b="1" dirty="0"/>
              <a:t> </a:t>
            </a:r>
            <a:r>
              <a:rPr lang="en-US" sz="3700" b="1" dirty="0" err="1"/>
              <a:t>falhos</a:t>
            </a:r>
            <a:r>
              <a:rPr lang="en-US" sz="3700" dirty="0"/>
              <a:t>: </a:t>
            </a:r>
            <a:r>
              <a:rPr lang="en-US" sz="3700" dirty="0" err="1"/>
              <a:t>Alertas</a:t>
            </a:r>
            <a:r>
              <a:rPr lang="en-US" sz="3700" dirty="0"/>
              <a:t> para </a:t>
            </a:r>
            <a:r>
              <a:rPr lang="en-US" sz="3700" dirty="0" err="1"/>
              <a:t>tentativas</a:t>
            </a:r>
            <a:r>
              <a:rPr lang="en-US" sz="3700" dirty="0"/>
              <a:t> </a:t>
            </a:r>
            <a:r>
              <a:rPr lang="en-US" sz="3700" dirty="0" err="1"/>
              <a:t>suspeitas</a:t>
            </a:r>
            <a:r>
              <a:rPr lang="en-US" sz="3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 err="1"/>
              <a:t>Servidor</a:t>
            </a:r>
            <a:r>
              <a:rPr lang="en-US" sz="3700" b="1" dirty="0"/>
              <a:t> </a:t>
            </a:r>
            <a:r>
              <a:rPr lang="en-US" sz="3700" b="1" dirty="0" err="1"/>
              <a:t>separado</a:t>
            </a:r>
            <a:r>
              <a:rPr lang="en-US" sz="3700" b="1" dirty="0"/>
              <a:t> para imagens de </a:t>
            </a:r>
            <a:r>
              <a:rPr lang="en-US" sz="3700" b="1" dirty="0" err="1"/>
              <a:t>segurança</a:t>
            </a:r>
            <a:r>
              <a:rPr lang="en-US" sz="3700" dirty="0"/>
              <a:t>: </a:t>
            </a:r>
            <a:r>
              <a:rPr lang="en-US" sz="3700" dirty="0" err="1"/>
              <a:t>Isolamento</a:t>
            </a:r>
            <a:r>
              <a:rPr lang="en-US" sz="3700" dirty="0"/>
              <a:t> para </a:t>
            </a:r>
            <a:r>
              <a:rPr lang="en-US" sz="3700" dirty="0" err="1"/>
              <a:t>maior</a:t>
            </a:r>
            <a:r>
              <a:rPr lang="en-US" sz="3700" dirty="0"/>
              <a:t> </a:t>
            </a:r>
            <a:r>
              <a:rPr lang="en-US" sz="3700" dirty="0" err="1"/>
              <a:t>proteção</a:t>
            </a:r>
            <a:r>
              <a:rPr lang="en-US" sz="3700" dirty="0"/>
              <a:t>.</a:t>
            </a:r>
          </a:p>
          <a:p>
            <a:pPr marL="0" indent="0">
              <a:buNone/>
            </a:pPr>
            <a:endParaRPr lang="en-US" sz="3700" b="1" dirty="0"/>
          </a:p>
          <a:p>
            <a:pPr marL="0" indent="0">
              <a:buNone/>
            </a:pPr>
            <a:r>
              <a:rPr lang="en-US" sz="3700" b="1" dirty="0"/>
              <a:t>- </a:t>
            </a:r>
            <a:r>
              <a:rPr lang="en-US" sz="3700" b="1" dirty="0" err="1"/>
              <a:t>Física</a:t>
            </a:r>
            <a:endParaRPr lang="en-US" sz="37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 err="1"/>
              <a:t>Acesso</a:t>
            </a:r>
            <a:r>
              <a:rPr lang="en-US" sz="3700" b="1" dirty="0"/>
              <a:t> </a:t>
            </a:r>
            <a:r>
              <a:rPr lang="en-US" sz="3700" b="1" dirty="0" err="1"/>
              <a:t>biométrico</a:t>
            </a:r>
            <a:r>
              <a:rPr lang="en-US" sz="3700" b="1" dirty="0"/>
              <a:t> e </a:t>
            </a:r>
            <a:r>
              <a:rPr lang="en-US" sz="3700" b="1" dirty="0" err="1"/>
              <a:t>mais</a:t>
            </a:r>
            <a:r>
              <a:rPr lang="en-US" sz="3700" b="1" dirty="0"/>
              <a:t> </a:t>
            </a:r>
            <a:r>
              <a:rPr lang="en-US" sz="3700" b="1" dirty="0" err="1"/>
              <a:t>câmeras</a:t>
            </a:r>
            <a:r>
              <a:rPr lang="en-US" sz="3700" dirty="0"/>
              <a:t>: </a:t>
            </a:r>
            <a:r>
              <a:rPr lang="en-US" sz="3700" dirty="0" err="1"/>
              <a:t>Melhor</a:t>
            </a:r>
            <a:r>
              <a:rPr lang="en-US" sz="3700" dirty="0"/>
              <a:t> </a:t>
            </a:r>
            <a:r>
              <a:rPr lang="en-US" sz="3700" dirty="0" err="1"/>
              <a:t>controle</a:t>
            </a:r>
            <a:r>
              <a:rPr lang="en-US" sz="3700" dirty="0"/>
              <a:t> </a:t>
            </a:r>
            <a:r>
              <a:rPr lang="en-US" sz="3700" dirty="0" err="1"/>
              <a:t>nos</a:t>
            </a:r>
            <a:r>
              <a:rPr lang="en-US" sz="3700" dirty="0"/>
              <a:t> </a:t>
            </a:r>
            <a:r>
              <a:rPr lang="en-US" sz="3700" dirty="0" err="1"/>
              <a:t>depósitos</a:t>
            </a:r>
            <a:r>
              <a:rPr lang="en-US" sz="3700" dirty="0"/>
              <a:t> e </a:t>
            </a:r>
            <a:r>
              <a:rPr lang="en-US" sz="3700" dirty="0" err="1"/>
              <a:t>garagem</a:t>
            </a:r>
            <a:r>
              <a:rPr lang="en-US" sz="3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 err="1"/>
              <a:t>Relocar</a:t>
            </a:r>
            <a:r>
              <a:rPr lang="en-US" sz="3700" b="1" dirty="0"/>
              <a:t> </a:t>
            </a:r>
            <a:r>
              <a:rPr lang="en-US" sz="3700" b="1" dirty="0" err="1"/>
              <a:t>botijões</a:t>
            </a:r>
            <a:r>
              <a:rPr lang="en-US" sz="3700" b="1" dirty="0"/>
              <a:t> de </a:t>
            </a:r>
            <a:r>
              <a:rPr lang="en-US" sz="3700" b="1" dirty="0" err="1"/>
              <a:t>gás</a:t>
            </a:r>
            <a:r>
              <a:rPr lang="en-US" sz="3700" dirty="0"/>
              <a:t>: </a:t>
            </a:r>
            <a:r>
              <a:rPr lang="en-US" sz="3700" dirty="0" err="1"/>
              <a:t>Distância</a:t>
            </a:r>
            <a:r>
              <a:rPr lang="en-US" sz="3700" dirty="0"/>
              <a:t> </a:t>
            </a:r>
            <a:r>
              <a:rPr lang="en-US" sz="3700" dirty="0" err="1"/>
              <a:t>segura</a:t>
            </a:r>
            <a:r>
              <a:rPr lang="en-US" sz="3700" dirty="0"/>
              <a:t> do </a:t>
            </a:r>
            <a:r>
              <a:rPr lang="en-US" sz="3700" dirty="0" err="1"/>
              <a:t>gerador</a:t>
            </a:r>
            <a:r>
              <a:rPr lang="en-US" sz="3700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54847-5D4D-2F28-9584-C6B59A00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9</a:t>
            </a:fld>
            <a:endParaRPr lang="en-US"/>
          </a:p>
        </p:txBody>
      </p:sp>
      <p:pic>
        <p:nvPicPr>
          <p:cNvPr id="8" name="Tema 8">
            <a:hlinkClick r:id="" action="ppaction://media"/>
            <a:extLst>
              <a:ext uri="{FF2B5EF4-FFF2-40B4-BE49-F238E27FC236}">
                <a16:creationId xmlns:a16="http://schemas.microsoft.com/office/drawing/2014/main" id="{EB18063C-ACDA-E4ED-C3F2-B13501502E5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30801" y="6270159"/>
            <a:ext cx="407924" cy="4079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957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197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1219</Words>
  <Application>Microsoft Macintosh PowerPoint</Application>
  <PresentationFormat>Widescreen</PresentationFormat>
  <Paragraphs>146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.AppleSystemUIFont</vt:lpstr>
      <vt:lpstr>Aptos</vt:lpstr>
      <vt:lpstr>Arial</vt:lpstr>
      <vt:lpstr>Dante</vt:lpstr>
      <vt:lpstr>Dante (Headings)2</vt:lpstr>
      <vt:lpstr>UICTFontTextStyleBody</vt:lpstr>
      <vt:lpstr>Wingdings 2</vt:lpstr>
      <vt:lpstr>OffsetVTI</vt:lpstr>
      <vt:lpstr>Estudo de Caso Office Solutions</vt:lpstr>
      <vt:lpstr>Tema 1:  Análise crítica do controle de acesso físico e lógico, com expectativas, falhas identificadas e propostas de melhorias. </vt:lpstr>
      <vt:lpstr>Tema 2:  Análise do controle de acesso lógico, com expectativas, críticas e propostas de melhorias. </vt:lpstr>
      <vt:lpstr>Tema 3:  Análise dos riscos ao negócio por ameaças físicas, identificando vulnerabilidades, ameaças e avaliando a gravidade dos impactos.  </vt:lpstr>
      <vt:lpstr>Tema 4:  Análise de Riscos Digitais: Ameaças, Vulnerabilidades e Impactos ao Negócio </vt:lpstr>
      <vt:lpstr>Tema 5:   Plano de Contingência Simplificado para Garantir a Continuidade dos Negócios</vt:lpstr>
      <vt:lpstr>Tema 6:   Avaliação de Ameaças Físicas, Vulnerabilidades e Medidas de Mitigação</vt:lpstr>
      <vt:lpstr>Tema 7:   Avaliação de Ameaças Digitais, Vulnerabilidades em TI e Medidas de Mitigação </vt:lpstr>
      <vt:lpstr> Tema 8: Análise da solução de TI do negócio, avaliando falhas de segurança e propondo melhorias para proteger as operações.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de Caso Office Solutions</dc:title>
  <dc:creator>Vinicius Natale Rebelo - 824227119</dc:creator>
  <cp:lastModifiedBy>Vinicius Natale Rebelo - 824227119</cp:lastModifiedBy>
  <cp:revision>2</cp:revision>
  <dcterms:created xsi:type="dcterms:W3CDTF">2024-11-17T23:46:59Z</dcterms:created>
  <dcterms:modified xsi:type="dcterms:W3CDTF">2024-11-26T16:25:08Z</dcterms:modified>
</cp:coreProperties>
</file>