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82" r:id="rId4"/>
    <p:sldId id="28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4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B174-1E45-469F-8869-E07E3AB4918F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F26C-4C41-42AE-96D3-5E92DF3EA1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185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8EBCC8-66A6-4000-840C-39542AEEBBE9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42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22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86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55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31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18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77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630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tâ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re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BR"/>
              <a:t>Clique para editar o estilo do subtítulo Mestre</a:t>
            </a:r>
            <a:endParaRPr kumimoji="0" lang="pt-BR" dirty="0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019F9-CD9B-4B23-A6BF-2073F59985EC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7" name="Espaço reservado para o número do slide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CFD60-1741-424F-8B99-8918542B6ADC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55638-9225-48D5-82EC-11E71FD82E01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88792-EE31-4F3D-AE6C-D78083AF5D09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92E80-FE63-4FD3-8C4B-46E1B7DD0C14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574D3-461D-403C-B70F-70CAFFC5040D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58199-174D-4ECD-B75D-C27F3606E03D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352B12-082C-4096-B726-1F111A5684A7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916AB-2E02-4325-9297-69F9388ED251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5822E-7729-44B7-8A1B-DC2E54C85EFB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canto único de recorte arredondado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sp>
        <p:nvSpPr>
          <p:cNvPr id="12" name="Triângulo ret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BR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CADFA-5F1D-4AFA-A0E2-AD771F26F693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tâ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v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BR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v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BR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v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BR" sz="1800" dirty="0"/>
                </a:p>
              </p:txBody>
            </p:sp>
            <p:sp>
              <p:nvSpPr>
                <p:cNvPr id="33" name="Forma liv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BR" sz="1800" dirty="0"/>
                </a:p>
              </p:txBody>
            </p:sp>
          </p:grpSp>
        </p:grp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  <a:endParaRPr kumimoji="0" lang="pt-BR" dirty="0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pt-BR" dirty="0"/>
              <a:t>Clique para editar o texto Mestre</a:t>
            </a:r>
          </a:p>
          <a:p>
            <a:pPr lvl="1" rtl="0" eaLnBrk="1" latinLnBrk="0" hangingPunct="1"/>
            <a:r>
              <a:rPr lang="pt-BR" dirty="0"/>
              <a:t>Segundo nível</a:t>
            </a:r>
          </a:p>
          <a:p>
            <a:pPr lvl="2" rtl="0" eaLnBrk="1" latinLnBrk="0" hangingPunct="1"/>
            <a:r>
              <a:rPr lang="pt-BR" dirty="0"/>
              <a:t>Terceiro nível</a:t>
            </a:r>
          </a:p>
          <a:p>
            <a:pPr lvl="3" rtl="0" eaLnBrk="1" latinLnBrk="0" hangingPunct="1"/>
            <a:r>
              <a:rPr lang="pt-BR" dirty="0"/>
              <a:t>Quarto nível</a:t>
            </a:r>
          </a:p>
          <a:p>
            <a:pPr lvl="4" rtl="0" eaLnBrk="1" latinLnBrk="0" hangingPunct="1"/>
            <a:r>
              <a:rPr lang="pt-BR" dirty="0"/>
              <a:t>Quinto nível</a:t>
            </a:r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622768F7-F621-447A-BCB5-382C8A877F77}" type="datetime1">
              <a:rPr lang="pt-BR" smtClean="0"/>
              <a:t>13/12/2019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18" name="Espaço reservado para o número do slid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1jnx9ba8s6j9r.cloudfront.net/blog/wp-content/uploads/2018/03/2-5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/>
              <a:t>Migração de Múltiplos Sistemas Monolíticos para Microsserviços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400" dirty="0"/>
              <a:t>Guilherme Villaca</a:t>
            </a:r>
          </a:p>
          <a:p>
            <a:pPr rtl="0"/>
            <a:r>
              <a:rPr lang="pt-BR" sz="2400" dirty="0"/>
              <a:t>Orientador: Ivonei Freitas da Silva</a:t>
            </a:r>
            <a:br>
              <a:rPr lang="pt-BR" sz="18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Metodologia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Estudo de caso: Estudo de um fenômeno em um ambiente real. Análise com base em um projeto de engenharia de software, metodologia de engenharia de software e seu uso dentro da organização, todo ou parte específica de um novo projeto ou manutenção de um projeto em andamento;</a:t>
            </a:r>
          </a:p>
          <a:p>
            <a:pPr rtl="0"/>
            <a:r>
              <a:rPr lang="pt-BR" dirty="0"/>
              <a:t>Ambiente real: Núcleo de Tecnologia da Informação (NTI) UNIOESTE.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6583-5434-4334-8F3B-B494E0EE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8C171-D9B3-493F-BBD8-584094D0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Nova arquitetura baseado em microsserviços;</a:t>
            </a:r>
          </a:p>
          <a:p>
            <a:r>
              <a:rPr lang="pt-BR" dirty="0"/>
              <a:t>Migração de um sistema para microsserviços;</a:t>
            </a:r>
          </a:p>
          <a:p>
            <a:r>
              <a:rPr lang="pt-BR" dirty="0"/>
              <a:t>Analisar os efeitos da migração em relação a dificuldades encontradas;</a:t>
            </a:r>
          </a:p>
          <a:p>
            <a:r>
              <a:rPr lang="pt-BR" dirty="0"/>
              <a:t>Melhoraria do processo para posterior migração de outros sistemas;</a:t>
            </a:r>
          </a:p>
          <a:p>
            <a:r>
              <a:rPr lang="pt-BR" dirty="0"/>
              <a:t>Contribuição com organizações que vivenciam o mesmo cenário.</a:t>
            </a:r>
          </a:p>
        </p:txBody>
      </p:sp>
    </p:spTree>
    <p:extLst>
      <p:ext uri="{BB962C8B-B14F-4D97-AF65-F5344CB8AC3E}">
        <p14:creationId xmlns:p14="http://schemas.microsoft.com/office/powerpoint/2010/main" val="126414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7412F-F672-42C7-9F36-992B565D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749715-E985-48CB-96C3-357209B6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Levantar histórico dos sistemas existentes no NTI;</a:t>
            </a:r>
          </a:p>
          <a:p>
            <a:r>
              <a:rPr lang="pt-BR"/>
              <a:t>Identificar dependências;</a:t>
            </a:r>
            <a:endParaRPr lang="pt-BR" dirty="0"/>
          </a:p>
          <a:p>
            <a:r>
              <a:rPr lang="pt-BR" dirty="0"/>
              <a:t>Definição da nova arquitetura;</a:t>
            </a:r>
          </a:p>
          <a:p>
            <a:r>
              <a:rPr lang="pt-BR" dirty="0"/>
              <a:t>Decomposição da lógica, definição protocolos de comunicação, frameworks e ferramentas, definição do plano B;</a:t>
            </a:r>
          </a:p>
          <a:p>
            <a:r>
              <a:rPr lang="pt-BR" dirty="0"/>
              <a:t>Decomposição base de dados;</a:t>
            </a:r>
          </a:p>
          <a:p>
            <a:r>
              <a:rPr lang="pt-BR" dirty="0"/>
              <a:t>Implementação gradual, sistema monolítico funcionando em paralelo;</a:t>
            </a:r>
          </a:p>
          <a:p>
            <a:r>
              <a:rPr lang="pt-BR" dirty="0"/>
              <a:t>Análise de possíveis problemas e melhoria do processo.</a:t>
            </a:r>
          </a:p>
        </p:txBody>
      </p:sp>
    </p:spTree>
    <p:extLst>
      <p:ext uri="{BB962C8B-B14F-4D97-AF65-F5344CB8AC3E}">
        <p14:creationId xmlns:p14="http://schemas.microsoft.com/office/powerpoint/2010/main" val="41702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BA7A4-F862-4653-B34D-8B354039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7"/>
            <a:ext cx="10972800" cy="3202895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7415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Reúso</a:t>
            </a:r>
            <a:r>
              <a:rPr lang="pt-BR" dirty="0"/>
              <a:t> de Software: Processo de design para reduzir tempo e custos de desenvolvimento. Evitar trabalhos repetidos, aproveitar conhecimento e experiência adquiridos previamente. Foco em não desenvolver do zero.</a:t>
            </a:r>
          </a:p>
          <a:p>
            <a:pPr rtl="0"/>
            <a:r>
              <a:rPr lang="pt-BR" dirty="0"/>
              <a:t>Reengenharia: Pode ser uma forma de atingir o </a:t>
            </a:r>
            <a:r>
              <a:rPr lang="pt-BR" dirty="0" err="1"/>
              <a:t>reúso</a:t>
            </a:r>
            <a:r>
              <a:rPr lang="pt-BR" dirty="0"/>
              <a:t>. Usar o sistema existente como base para a continuidade e evolução. Manter lógicas programadas, decisões, requisitos e regras de negócio;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BR" dirty="0"/>
              <a:t>Sistemas monolíticos: Sistemas compostos por módulos que não são independentes da aplicação.</a:t>
            </a:r>
          </a:p>
          <a:p>
            <a:pPr rtl="0"/>
            <a:r>
              <a:rPr lang="pt-BR" dirty="0"/>
              <a:t>Microsserviços: Para resolver as limitações de monolíticos, microsserviços estão sendo utilizados por estimular uma melhor modularização e gestão através de serviços menores e autônomos.</a:t>
            </a:r>
          </a:p>
          <a:p>
            <a:pPr rtl="0"/>
            <a:r>
              <a:rPr lang="pt-BR" dirty="0"/>
              <a:t>Objetivo: Verificar como seria a migração em um ambiente com múltiplos sistemas interligados.</a:t>
            </a:r>
          </a:p>
        </p:txBody>
      </p:sp>
    </p:spTree>
    <p:extLst>
      <p:ext uri="{BB962C8B-B14F-4D97-AF65-F5344CB8AC3E}">
        <p14:creationId xmlns:p14="http://schemas.microsoft.com/office/powerpoint/2010/main" val="357637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54D29-532E-4494-8F16-020C92A1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995" y="5552839"/>
            <a:ext cx="7998681" cy="1143000"/>
          </a:xfrm>
        </p:spPr>
        <p:txBody>
          <a:bodyPr>
            <a:normAutofit/>
          </a:bodyPr>
          <a:lstStyle/>
          <a:p>
            <a:r>
              <a:rPr lang="pt-BR" sz="900" dirty="0"/>
              <a:t>Fonte: Adaptado da internet (Original disponível em: </a:t>
            </a:r>
            <a:r>
              <a:rPr lang="pt-BR" sz="900" dirty="0">
                <a:hlinkClick r:id="rId2"/>
              </a:rPr>
              <a:t>https://d1jnx9ba8s6j9r.cloudfront.net/blog/wp-content/uploads/2018/03/2-5.png</a:t>
            </a:r>
            <a:r>
              <a:rPr lang="pt-BR" sz="900" dirty="0"/>
              <a:t> 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1E23012-E7BF-4D2C-9089-88E27C72D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9995" y="704088"/>
            <a:ext cx="7998681" cy="54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Sistemas monolíticos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r>
              <a:rPr lang="pt-BR" dirty="0"/>
              <a:t>Problemas Comuns:</a:t>
            </a:r>
          </a:p>
          <a:p>
            <a:pPr lvl="2"/>
            <a:r>
              <a:rPr lang="pt-BR" dirty="0"/>
              <a:t>Manutenibilidade: Capacidade de um software ser modificado. Demanda de constantes mudanças podem deixar a manutenção mais complexa;</a:t>
            </a:r>
          </a:p>
          <a:p>
            <a:pPr lvl="2"/>
            <a:r>
              <a:rPr lang="pt-BR" dirty="0"/>
              <a:t>Escalabilidade: Capacidade de um software acomodar crescimento em tamanho e complexidade. Eficácia quando software usado em um contexto maior em escopo e complexidade;</a:t>
            </a:r>
          </a:p>
          <a:p>
            <a:pPr lvl="2"/>
            <a:r>
              <a:rPr lang="pt-BR" dirty="0"/>
              <a:t>Confiabilidade: Sistema livre de falhas. Quanto mais complexo menos confiável;</a:t>
            </a:r>
          </a:p>
          <a:p>
            <a:pPr lvl="2"/>
            <a:r>
              <a:rPr lang="pt-BR" dirty="0"/>
              <a:t>Qualidade: Garantia que o software atenda a todos os requisitos. Capacidade do software atender às necessidades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/>
              <a:t>Motivações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Delegação de responsabilidades: Microsserviços podem ser desenvolvidos por times diferentes e independentes. Redução de sobrecarga e comunicação; </a:t>
            </a:r>
          </a:p>
          <a:p>
            <a:pPr rtl="0"/>
            <a:r>
              <a:rPr lang="pt-BR" dirty="0"/>
              <a:t>Diminuição de custos: Melhora significativa em relação a manutenibilidade, portanto a longo prazo os custos são menores se comparados a sistemas monolíticos;</a:t>
            </a:r>
          </a:p>
          <a:p>
            <a:pPr rtl="0"/>
            <a:r>
              <a:rPr lang="pt-BR" dirty="0"/>
              <a:t>Novas tecnologias: Serviços independentes torna possível desenvolver microsserviços com diferentes tecnologias.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Riscos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Dados: Um dos desafios da migração para microserviços, pois como cada microserviço deve ser independente, cada microserviço deve ser responsável pelos seus próprios dados;</a:t>
            </a:r>
          </a:p>
          <a:p>
            <a:pPr rtl="0"/>
            <a:r>
              <a:rPr lang="pt-BR" dirty="0"/>
              <a:t>Resistência: Dificuldade em aceitar mudanças. Apego ao software desenvolvido;</a:t>
            </a:r>
          </a:p>
          <a:p>
            <a:pPr rtl="0"/>
            <a:r>
              <a:rPr lang="pt-BR" dirty="0"/>
              <a:t>Custos iniciais: Investimento em infraestrutura e equipe;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Estratégias para migração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Novas funcionalidades:</a:t>
            </a:r>
          </a:p>
          <a:p>
            <a:pPr rtl="0"/>
            <a:r>
              <a:rPr lang="pt-BR" dirty="0"/>
              <a:t>Desenvolvimento baseado em código fonte existente;</a:t>
            </a:r>
          </a:p>
          <a:p>
            <a:pPr rtl="0"/>
            <a:r>
              <a:rPr lang="pt-BR" dirty="0"/>
              <a:t>Manter as duas arquiteturas (monolítico e microserviço) em paralelo: </a:t>
            </a:r>
            <a:r>
              <a:rPr lang="pt-BR" i="1" dirty="0" err="1"/>
              <a:t>Feature</a:t>
            </a:r>
            <a:r>
              <a:rPr lang="pt-BR" i="1" dirty="0"/>
              <a:t> </a:t>
            </a:r>
            <a:r>
              <a:rPr lang="pt-BR" i="1" dirty="0" err="1"/>
              <a:t>Toggle</a:t>
            </a:r>
            <a:r>
              <a:rPr lang="pt-BR" i="1" dirty="0"/>
              <a:t> </a:t>
            </a:r>
            <a:r>
              <a:rPr lang="pt-BR" dirty="0"/>
              <a:t>é umas das técnicas para alternar entre os dois ambientes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Trabalhos Relacionados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Um guia para apoiar a migração de sistemas legados para microsserviços;</a:t>
            </a:r>
          </a:p>
          <a:p>
            <a:pPr rtl="0"/>
            <a:r>
              <a:rPr lang="pt-BR" dirty="0"/>
              <a:t>Modernização de sistemas legados para disponibilização em dispositivos móveis utilizando microsserviços;</a:t>
            </a:r>
          </a:p>
          <a:p>
            <a:pPr rtl="0"/>
            <a:r>
              <a:rPr lang="pt-BR" dirty="0" err="1"/>
              <a:t>Microservices</a:t>
            </a:r>
            <a:r>
              <a:rPr lang="pt-BR" dirty="0"/>
              <a:t> </a:t>
            </a:r>
            <a:r>
              <a:rPr lang="pt-BR" dirty="0" err="1"/>
              <a:t>migration</a:t>
            </a:r>
            <a:r>
              <a:rPr lang="pt-BR" dirty="0"/>
              <a:t> </a:t>
            </a:r>
            <a:r>
              <a:rPr lang="pt-BR" dirty="0" err="1"/>
              <a:t>patterns</a:t>
            </a:r>
            <a:r>
              <a:rPr lang="pt-BR" dirty="0"/>
              <a:t>;</a:t>
            </a:r>
          </a:p>
          <a:p>
            <a:r>
              <a:rPr lang="pt-BR" dirty="0"/>
              <a:t>Artigo disciplina Engenharia de Requisitos: Um Processo para Migrar Sistemas Legados Monolíticos para Microsserviços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na sessão de deb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39_TF03460637.potx" id="{9EDB2545-F345-4B2D-9D28-A0E8BECC57B1}" vid="{0FCA38F6-25A2-4296-9267-176A1E2DB94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sessão de debate empresarial</Template>
  <TotalTime>285</TotalTime>
  <Words>625</Words>
  <Application>Microsoft Office PowerPoint</Application>
  <PresentationFormat>Widescreen</PresentationFormat>
  <Paragraphs>61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Palatino Linotype</vt:lpstr>
      <vt:lpstr>Wingdings 2</vt:lpstr>
      <vt:lpstr>Apresentação na sessão de debate</vt:lpstr>
      <vt:lpstr>Migração de Múltiplos Sistemas Monolíticos para Microsserviços</vt:lpstr>
      <vt:lpstr>Introdução</vt:lpstr>
      <vt:lpstr>Introdução</vt:lpstr>
      <vt:lpstr>Fonte: Adaptado da internet (Original disponível em: https://d1jnx9ba8s6j9r.cloudfront.net/blog/wp-content/uploads/2018/03/2-5.png )</vt:lpstr>
      <vt:lpstr>Sistemas monolíticos</vt:lpstr>
      <vt:lpstr>Motivações</vt:lpstr>
      <vt:lpstr>Riscos</vt:lpstr>
      <vt:lpstr>Estratégias para migração</vt:lpstr>
      <vt:lpstr>Trabalhos Relacionados</vt:lpstr>
      <vt:lpstr>Metodologia</vt:lpstr>
      <vt:lpstr>Resultados esperados</vt:lpstr>
      <vt:lpstr>Cronograma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Migração de Múltiplos Sistemas Monolíticos para Microserviços</dc:title>
  <dc:creator>Guilherme Luciano Donin Villaca</dc:creator>
  <cp:lastModifiedBy>Guilherme Luciano Donin Villaca</cp:lastModifiedBy>
  <cp:revision>21</cp:revision>
  <dcterms:created xsi:type="dcterms:W3CDTF">2019-12-04T12:53:18Z</dcterms:created>
  <dcterms:modified xsi:type="dcterms:W3CDTF">2019-12-13T18:57:31Z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