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99" r:id="rId8"/>
    <p:sldId id="298" r:id="rId9"/>
    <p:sldId id="301" r:id="rId10"/>
    <p:sldId id="300" r:id="rId11"/>
    <p:sldId id="304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050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HCI\Delivery%203\respon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Time</a:t>
            </a:r>
            <a:r>
              <a:rPr lang="pt-PT" baseline="0"/>
              <a:t> Spent (</a:t>
            </a:r>
            <a:r>
              <a:rPr lang="pt-PT"/>
              <a:t>Confidence Intervals)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[responses.xlsx]Questions!$H$62:$H$64</c:f>
                <c:numCache>
                  <c:formatCode>General</c:formatCode>
                  <c:ptCount val="3"/>
                  <c:pt idx="0">
                    <c:v>47.905778453488907</c:v>
                  </c:pt>
                  <c:pt idx="1">
                    <c:v>40.75231530674067</c:v>
                  </c:pt>
                  <c:pt idx="2">
                    <c:v>67.136479095828548</c:v>
                  </c:pt>
                </c:numCache>
              </c:numRef>
            </c:plus>
            <c:minus>
              <c:numRef>
                <c:f>[responses.xlsx]Questions!$G$62:$G$64</c:f>
                <c:numCache>
                  <c:formatCode>General</c:formatCode>
                  <c:ptCount val="3"/>
                  <c:pt idx="0">
                    <c:v>10.987554879844414</c:v>
                  </c:pt>
                  <c:pt idx="1">
                    <c:v>18.566018026592666</c:v>
                  </c:pt>
                  <c:pt idx="2">
                    <c:v>18.871854237504781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[responses.xlsx]Questions!$A$62:$A$64</c:f>
              <c:strCache>
                <c:ptCount val="3"/>
                <c:pt idx="0">
                  <c:v>Task1 (Search)</c:v>
                </c:pt>
                <c:pt idx="1">
                  <c:v>Task2 (Filter &amp; Order)</c:v>
                </c:pt>
                <c:pt idx="2">
                  <c:v>Task3 (Create Offer)</c:v>
                </c:pt>
              </c:strCache>
            </c:strRef>
          </c:cat>
          <c:val>
            <c:numRef>
              <c:f>[responses.xlsx]Questions!$C$62:$C$64</c:f>
              <c:numCache>
                <c:formatCode>General</c:formatCode>
                <c:ptCount val="3"/>
                <c:pt idx="0">
                  <c:v>29.446666666666662</c:v>
                </c:pt>
                <c:pt idx="1">
                  <c:v>29.659166666666668</c:v>
                </c:pt>
                <c:pt idx="2">
                  <c:v>43.004166666666663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C-4133-9634-D819F404BC3D}"/>
            </c:ext>
          </c:extLst>
        </c:ser>
        <c:ser>
          <c:idx val="1"/>
          <c:order val="1"/>
          <c:tx>
            <c:v>Expected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[responses.xlsx]Questions!$B$62:$B$64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7C-4133-9634-D819F404B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777408"/>
        <c:axId val="722777824"/>
      </c:barChart>
      <c:catAx>
        <c:axId val="72277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22777824"/>
        <c:crosses val="autoZero"/>
        <c:auto val="1"/>
        <c:lblAlgn val="ctr"/>
        <c:lblOffset val="100"/>
        <c:noMultiLvlLbl val="0"/>
      </c:catAx>
      <c:valAx>
        <c:axId val="7227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2277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3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CBAE229-4E3D-8042-5271-A30D6D1620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093207"/>
              </p:ext>
            </p:extLst>
          </p:nvPr>
        </p:nvGraphicFramePr>
        <p:xfrm>
          <a:off x="2867025" y="2326770"/>
          <a:ext cx="6457950" cy="340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494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User and Task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EFE5C-A8D9-19BD-B12C-25DA1B474B8D}"/>
              </a:ext>
            </a:extLst>
          </p:cNvPr>
          <p:cNvSpPr txBox="1">
            <a:spLocks/>
          </p:cNvSpPr>
          <p:nvPr/>
        </p:nvSpPr>
        <p:spPr>
          <a:xfrm>
            <a:off x="866553" y="1922394"/>
            <a:ext cx="3662917" cy="171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Idea</a:t>
            </a:r>
            <a:r>
              <a:rPr lang="en-US" sz="2000" dirty="0"/>
              <a:t> help students find work and 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Very similar interfaces, therefore prototype should focus on housing</a:t>
            </a:r>
            <a:endParaRPr lang="en-US" sz="2000" b="1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532ECE6-5AF7-278D-4EC8-2C383BC2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30449"/>
              </p:ext>
            </p:extLst>
          </p:nvPr>
        </p:nvGraphicFramePr>
        <p:xfrm>
          <a:off x="1596000" y="3724723"/>
          <a:ext cx="9000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67">
                  <a:extLst>
                    <a:ext uri="{9D8B030D-6E8A-4147-A177-3AD203B41FA5}">
                      <a16:colId xmlns:a16="http://schemas.microsoft.com/office/drawing/2014/main" val="684473262"/>
                    </a:ext>
                  </a:extLst>
                </a:gridCol>
                <a:gridCol w="2631558">
                  <a:extLst>
                    <a:ext uri="{9D8B030D-6E8A-4147-A177-3AD203B41FA5}">
                      <a16:colId xmlns:a16="http://schemas.microsoft.com/office/drawing/2014/main" val="3359397105"/>
                    </a:ext>
                  </a:extLst>
                </a:gridCol>
                <a:gridCol w="2509283">
                  <a:extLst>
                    <a:ext uri="{9D8B030D-6E8A-4147-A177-3AD203B41FA5}">
                      <a16:colId xmlns:a16="http://schemas.microsoft.com/office/drawing/2014/main" val="681383760"/>
                    </a:ext>
                  </a:extLst>
                </a:gridCol>
                <a:gridCol w="1350992">
                  <a:extLst>
                    <a:ext uri="{9D8B030D-6E8A-4147-A177-3AD203B41FA5}">
                      <a16:colId xmlns:a16="http://schemas.microsoft.com/office/drawing/2014/main" val="3592013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Task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Efficacy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Efficiency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Satisfaction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606568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a room in ‘</a:t>
                      </a:r>
                      <a:r>
                        <a:rPr lang="en-GB" sz="2000" dirty="0" err="1"/>
                        <a:t>Paranhos</a:t>
                      </a:r>
                      <a:r>
                        <a:rPr lang="en-GB" sz="2000" dirty="0"/>
                        <a:t>’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Only 5% make a mistake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Less than 30 seconds, with average 3 clicks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11675"/>
                  </a:ext>
                </a:extLst>
              </a:tr>
              <a:tr h="501031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rooms with wi-fi, ordered by price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 of users do less than 2 errors</a:t>
                      </a:r>
                      <a:endParaRPr lang="en-GB" sz="2000" dirty="0"/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40 seconds, with average 3 clicks 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90%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76709"/>
                  </a:ext>
                </a:extLst>
              </a:tr>
              <a:tr h="645060">
                <a:tc>
                  <a:txBody>
                    <a:bodyPr/>
                    <a:lstStyle/>
                    <a:p>
                      <a:r>
                        <a:rPr lang="en-GB" sz="2000" dirty="0"/>
                        <a:t>Create a room offer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70% of the users make less than 3 errors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5 minutes, no more than 15 clicks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7618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E651C6-647D-6E38-8243-2F334CD6672D}"/>
              </a:ext>
            </a:extLst>
          </p:cNvPr>
          <p:cNvSpPr txBox="1">
            <a:spLocks/>
          </p:cNvSpPr>
          <p:nvPr/>
        </p:nvSpPr>
        <p:spPr>
          <a:xfrm>
            <a:off x="8248817" y="1948971"/>
            <a:ext cx="2965875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Similar Services</a:t>
            </a:r>
            <a:r>
              <a:rPr lang="en-US" sz="2000" dirty="0"/>
              <a:t> Indeed, </a:t>
            </a:r>
            <a:r>
              <a:rPr lang="en-US" sz="2000" dirty="0" err="1"/>
              <a:t>Idealista</a:t>
            </a:r>
            <a:r>
              <a:rPr lang="en-US" sz="2000" dirty="0"/>
              <a:t>, </a:t>
            </a:r>
            <a:r>
              <a:rPr lang="en-US" sz="2000" dirty="0" err="1"/>
              <a:t>Bquartos</a:t>
            </a:r>
            <a:r>
              <a:rPr lang="en-US" sz="2000" dirty="0"/>
              <a:t>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They all use very similar call to 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05FA7-DD36-9DEA-2A40-A880B0428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707913" y="1485105"/>
            <a:ext cx="905632" cy="19438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2" descr="Nenhuma descrição disponível.">
            <a:extLst>
              <a:ext uri="{FF2B5EF4-FFF2-40B4-BE49-F238E27FC236}">
                <a16:creationId xmlns:a16="http://schemas.microsoft.com/office/drawing/2014/main" id="{C6300264-36AF-3945-A6D1-070E6C08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16" y="1485105"/>
            <a:ext cx="925600" cy="19438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Formative Evaluation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3524F3-ADE9-2351-1CE4-F2C6DF02B597}"/>
              </a:ext>
            </a:extLst>
          </p:cNvPr>
          <p:cNvSpPr txBox="1">
            <a:spLocks/>
          </p:cNvSpPr>
          <p:nvPr/>
        </p:nvSpPr>
        <p:spPr>
          <a:xfrm>
            <a:off x="704851" y="1960657"/>
            <a:ext cx="2791045" cy="200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Prototype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Search room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Order/filter room</a:t>
            </a:r>
          </a:p>
          <a:p>
            <a:pPr marL="0" indent="0">
              <a:buNone/>
            </a:pPr>
            <a:r>
              <a:rPr lang="en-US" sz="2000" dirty="0"/>
              <a:t>Add job/room posting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Register, login and logout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6693232-5F1B-13DF-D5BC-CA64A05D4A6C}"/>
              </a:ext>
            </a:extLst>
          </p:cNvPr>
          <p:cNvSpPr/>
          <p:nvPr/>
        </p:nvSpPr>
        <p:spPr>
          <a:xfrm>
            <a:off x="3495896" y="2413589"/>
            <a:ext cx="279107" cy="1123870"/>
          </a:xfrm>
          <a:prstGeom prst="rightBrace">
            <a:avLst/>
          </a:prstGeom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53A1-7B19-3929-8FBA-0930BE4E91D0}"/>
              </a:ext>
            </a:extLst>
          </p:cNvPr>
          <p:cNvSpPr txBox="1">
            <a:spLocks/>
          </p:cNvSpPr>
          <p:nvPr/>
        </p:nvSpPr>
        <p:spPr>
          <a:xfrm>
            <a:off x="3817531" y="2792400"/>
            <a:ext cx="842633" cy="342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Tasks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73250-B029-A560-8B15-9754264504EF}"/>
              </a:ext>
            </a:extLst>
          </p:cNvPr>
          <p:cNvSpPr txBox="1">
            <a:spLocks/>
          </p:cNvSpPr>
          <p:nvPr/>
        </p:nvSpPr>
        <p:spPr>
          <a:xfrm>
            <a:off x="4807024" y="1960658"/>
            <a:ext cx="7219949" cy="2053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Small Font and forms </a:t>
            </a:r>
            <a:r>
              <a:rPr lang="en-US" sz="2000" dirty="0"/>
              <a:t>Minimum font of 16, add offer remake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Navigation </a:t>
            </a:r>
            <a:r>
              <a:rPr lang="en-US" sz="2000" dirty="0"/>
              <a:t>Important to tell the user where he currently is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Missing Features </a:t>
            </a:r>
            <a:r>
              <a:rPr lang="en-US" sz="2000" dirty="0"/>
              <a:t>Add placeholder text to “intuitive” call to action, increase contrasts in search page, remade add offer</a:t>
            </a:r>
          </a:p>
          <a:p>
            <a:pPr marL="0" indent="0">
              <a:buNone/>
            </a:pPr>
            <a:r>
              <a:rPr lang="en-US" sz="2000" b="1" dirty="0"/>
              <a:t>Profile </a:t>
            </a:r>
            <a:r>
              <a:rPr lang="en-US" sz="2000" dirty="0"/>
              <a:t>Not focus, therefore, we didn’t solve anything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D042D-F750-7165-6696-B6FE1795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4109483"/>
            <a:ext cx="1372849" cy="24592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B8D90-EAE4-C44A-DDE8-44057A62B763}"/>
              </a:ext>
            </a:extLst>
          </p:cNvPr>
          <p:cNvSpPr txBox="1">
            <a:spLocks/>
          </p:cNvSpPr>
          <p:nvPr/>
        </p:nvSpPr>
        <p:spPr>
          <a:xfrm>
            <a:off x="2147475" y="4942276"/>
            <a:ext cx="1670056" cy="67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Confusing call to action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BEFD-4C41-77BE-916F-5758831B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41" y="4104078"/>
            <a:ext cx="1378580" cy="245921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92A8B0-AA86-B74A-39BC-134D0FFBBE51}"/>
              </a:ext>
            </a:extLst>
          </p:cNvPr>
          <p:cNvSpPr txBox="1">
            <a:spLocks/>
          </p:cNvSpPr>
          <p:nvPr/>
        </p:nvSpPr>
        <p:spPr>
          <a:xfrm>
            <a:off x="5427921" y="4799564"/>
            <a:ext cx="2338135" cy="95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(very) Small font, attribute selection not 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5077E2-B2BF-4466-9263-87899B3D1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163" y="4111434"/>
            <a:ext cx="1374600" cy="245921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7A7942-4D81-C1D6-7F52-704864DB5A05}"/>
              </a:ext>
            </a:extLst>
          </p:cNvPr>
          <p:cNvSpPr txBox="1">
            <a:spLocks/>
          </p:cNvSpPr>
          <p:nvPr/>
        </p:nvSpPr>
        <p:spPr>
          <a:xfrm>
            <a:off x="9021726" y="4620150"/>
            <a:ext cx="2658139" cy="131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People seemed to want more freedom in this page (more attributes, bigger description,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67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83103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4333BA-E3AD-69C6-3BFF-01D49E2521F0}"/>
              </a:ext>
            </a:extLst>
          </p:cNvPr>
          <p:cNvCxnSpPr>
            <a:cxnSpLocks/>
          </p:cNvCxnSpPr>
          <p:nvPr/>
        </p:nvCxnSpPr>
        <p:spPr>
          <a:xfrm>
            <a:off x="715140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741102" y="3679231"/>
            <a:ext cx="2352404" cy="6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Write “</a:t>
            </a:r>
            <a:r>
              <a:rPr lang="en-US" sz="2000" dirty="0" err="1"/>
              <a:t>Paranhos</a:t>
            </a:r>
            <a:r>
              <a:rPr lang="en-US" sz="2000" dirty="0"/>
              <a:t>” in the search bar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092942" y="3898096"/>
            <a:ext cx="2352404" cy="46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Tap search button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704851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09080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704851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083256" y="6192824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 with search filled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241972" y="6171139"/>
            <a:ext cx="2510976" cy="686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 with search applied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2DA18A-7ADA-0B9A-AF63-6BF5829FA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44" y="2535936"/>
            <a:ext cx="2057089" cy="3636542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" y="2535936"/>
            <a:ext cx="2004416" cy="3603684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7E47CA-5556-BC55-ACE3-2545FA67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172" y="2562459"/>
            <a:ext cx="2002142" cy="357716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1 - </a:t>
            </a:r>
            <a:r>
              <a:rPr lang="en-US" b="1" dirty="0" err="1"/>
              <a:t>Wireflow</a:t>
            </a:r>
            <a:endParaRPr lang="en-US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8047264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all the rooms available for rent in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Paranhos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11419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83103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4333BA-E3AD-69C6-3BFF-01D49E2521F0}"/>
              </a:ext>
            </a:extLst>
          </p:cNvPr>
          <p:cNvCxnSpPr>
            <a:cxnSpLocks/>
          </p:cNvCxnSpPr>
          <p:nvPr/>
        </p:nvCxnSpPr>
        <p:spPr>
          <a:xfrm>
            <a:off x="715140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906274" y="3679231"/>
            <a:ext cx="2046969" cy="6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Rooms Tab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074286" y="3643689"/>
            <a:ext cx="2352404" cy="584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Open Filter and select Free </a:t>
            </a:r>
            <a:r>
              <a:rPr lang="en-US" sz="2000" dirty="0" err="1"/>
              <a:t>Wifi</a:t>
            </a:r>
            <a:endParaRPr lang="en-US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704851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09080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704851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083256" y="6192824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00545" y="6171140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Filters Overlay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" y="2535936"/>
            <a:ext cx="2004416" cy="36036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2 – </a:t>
            </a:r>
            <a:r>
              <a:rPr lang="en-US" b="1" dirty="0" err="1"/>
              <a:t>Wireflow</a:t>
            </a:r>
            <a:r>
              <a:rPr lang="en-US" b="1" dirty="0"/>
              <a:t> (1/2)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the email associated to the cheapest room with free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wifi</a:t>
            </a:r>
            <a:endParaRPr lang="en-US" sz="2300" b="1" dirty="0"/>
          </a:p>
        </p:txBody>
      </p:sp>
      <p:pic>
        <p:nvPicPr>
          <p:cNvPr id="16" name="Picture 15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A98FFAAC-035F-DA2A-DC06-261B3C44B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37" y="2508501"/>
            <a:ext cx="2046969" cy="3657253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089A5F87-1F81-72D4-8BA0-94AD03152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346" y="2537638"/>
            <a:ext cx="2057900" cy="36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4135012" y="3638257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Order the list by price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800511" y="3556511"/>
            <a:ext cx="1600033" cy="68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first offer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2109109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SCR-04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79837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SCR-05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SCR-06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2109109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Ordering Overlay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366655" y="6192824"/>
            <a:ext cx="2841171" cy="6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 with filter and order applied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00545" y="6171140"/>
            <a:ext cx="2009686" cy="68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Cheapest room with free </a:t>
            </a:r>
            <a:r>
              <a:rPr lang="en-US" sz="2000" b="1" dirty="0" err="1"/>
              <a:t>wifi</a:t>
            </a:r>
            <a:endParaRPr lang="en-US" sz="20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2 – </a:t>
            </a:r>
            <a:r>
              <a:rPr lang="en-US" b="1" dirty="0" err="1"/>
              <a:t>Wireflow</a:t>
            </a:r>
            <a:r>
              <a:rPr lang="en-US" b="1" dirty="0"/>
              <a:t> (2/2)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the email associated to the cheapest room with free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wifi</a:t>
            </a:r>
            <a:endParaRPr lang="en-US" sz="2300" b="1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8F9A93-BA46-BA55-25F7-20FDB0687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13" y="2552604"/>
            <a:ext cx="2028625" cy="357961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D43B186-5E85-D36E-99C7-B3AF9B08C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58" y="2507399"/>
            <a:ext cx="2055024" cy="361662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107AF5B-A6F8-3255-A798-2C4BEA74A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13" y="2540554"/>
            <a:ext cx="2080336" cy="366117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62B5F-714B-7B49-1A1A-8F9F4803CC08}"/>
              </a:ext>
            </a:extLst>
          </p:cNvPr>
          <p:cNvCxnSpPr>
            <a:cxnSpLocks/>
          </p:cNvCxnSpPr>
          <p:nvPr/>
        </p:nvCxnSpPr>
        <p:spPr>
          <a:xfrm>
            <a:off x="80554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1648AE-4758-7E88-4062-BBAC750FE97D}"/>
              </a:ext>
            </a:extLst>
          </p:cNvPr>
          <p:cNvCxnSpPr>
            <a:cxnSpLocks/>
          </p:cNvCxnSpPr>
          <p:nvPr/>
        </p:nvCxnSpPr>
        <p:spPr>
          <a:xfrm>
            <a:off x="43821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3F8A9-DAB2-D335-884C-74654564A7F8}"/>
              </a:ext>
            </a:extLst>
          </p:cNvPr>
          <p:cNvCxnSpPr>
            <a:cxnSpLocks/>
          </p:cNvCxnSpPr>
          <p:nvPr/>
        </p:nvCxnSpPr>
        <p:spPr>
          <a:xfrm>
            <a:off x="528586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CA203C6-65E5-839E-0F43-57768DE31CA6}"/>
              </a:ext>
            </a:extLst>
          </p:cNvPr>
          <p:cNvSpPr txBox="1">
            <a:spLocks/>
          </p:cNvSpPr>
          <p:nvPr/>
        </p:nvSpPr>
        <p:spPr>
          <a:xfrm>
            <a:off x="341087" y="3683191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Open order overlay</a:t>
            </a:r>
          </a:p>
        </p:txBody>
      </p:sp>
    </p:spTree>
    <p:extLst>
      <p:ext uri="{BB962C8B-B14F-4D97-AF65-F5344CB8AC3E}">
        <p14:creationId xmlns:p14="http://schemas.microsoft.com/office/powerpoint/2010/main" val="270803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330298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098848" y="3467626"/>
            <a:ext cx="1297498" cy="914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“New” button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8671820" y="3439886"/>
            <a:ext cx="1309877" cy="848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optional attributes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160569" y="2154611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3305546" y="2156387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6548487" y="2149297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160569" y="6200577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3298002" y="6203710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Create Offer Page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6548487" y="6182025"/>
            <a:ext cx="2009686" cy="631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Mandatory Attributes Overlay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" y="2546822"/>
            <a:ext cx="2004416" cy="36036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3 – </a:t>
            </a:r>
            <a:r>
              <a:rPr lang="en-US" b="1" dirty="0" err="1"/>
              <a:t>Wireflow</a:t>
            </a:r>
            <a:r>
              <a:rPr lang="en-US" b="1" dirty="0"/>
              <a:t> (1/2)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236482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Create a room offer for 350€, 4km away from FEUP, with 2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roomates</a:t>
            </a:r>
            <a:endParaRPr lang="en-US" sz="2300" b="1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3FBD91C-B24E-67C3-2D1D-541F692F0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41" y="2499043"/>
            <a:ext cx="2030410" cy="3651463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05980B9-B4FE-EFFA-B57D-CD75251B9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76" y="2540118"/>
            <a:ext cx="2056070" cy="366374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4812EB-320C-7338-A5A7-1528DB9DDEB8}"/>
              </a:ext>
            </a:extLst>
          </p:cNvPr>
          <p:cNvSpPr txBox="1">
            <a:spLocks/>
          </p:cNvSpPr>
          <p:nvPr/>
        </p:nvSpPr>
        <p:spPr>
          <a:xfrm>
            <a:off x="9810781" y="2221923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SCR-04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DF12EB-0155-B8CA-846A-ADC0A19D13ED}"/>
              </a:ext>
            </a:extLst>
          </p:cNvPr>
          <p:cNvSpPr txBox="1">
            <a:spLocks/>
          </p:cNvSpPr>
          <p:nvPr/>
        </p:nvSpPr>
        <p:spPr>
          <a:xfrm>
            <a:off x="9712807" y="6243765"/>
            <a:ext cx="2009686" cy="631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Optional Attributes Overlay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91D96E-39D9-16D4-3998-3A1D35D99B46}"/>
              </a:ext>
            </a:extLst>
          </p:cNvPr>
          <p:cNvCxnSpPr>
            <a:cxnSpLocks/>
          </p:cNvCxnSpPr>
          <p:nvPr/>
        </p:nvCxnSpPr>
        <p:spPr>
          <a:xfrm>
            <a:off x="5508926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A29B35-4E0F-4BAB-D0D1-8689650CEC61}"/>
              </a:ext>
            </a:extLst>
          </p:cNvPr>
          <p:cNvCxnSpPr>
            <a:cxnSpLocks/>
          </p:cNvCxnSpPr>
          <p:nvPr/>
        </p:nvCxnSpPr>
        <p:spPr>
          <a:xfrm>
            <a:off x="8850841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2E7B8CB-AE13-5CE6-D10A-8920D7201E20}"/>
              </a:ext>
            </a:extLst>
          </p:cNvPr>
          <p:cNvSpPr txBox="1">
            <a:spLocks/>
          </p:cNvSpPr>
          <p:nvPr/>
        </p:nvSpPr>
        <p:spPr>
          <a:xfrm>
            <a:off x="5347470" y="3511388"/>
            <a:ext cx="1309877" cy="84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mandatory attributes</a:t>
            </a:r>
          </a:p>
        </p:txBody>
      </p:sp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9218ECB-422C-B17A-27E4-AD5DD0DC4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07" y="2592013"/>
            <a:ext cx="2030044" cy="36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5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4135012" y="3638257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create offer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876713" y="3600054"/>
            <a:ext cx="1600033" cy="68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Confirm the action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2109109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SCR-05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79837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SCR-06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SCR-07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2141767" y="6287664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Description Filled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399313" y="6290797"/>
            <a:ext cx="2841171" cy="63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Confirm action popup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33203" y="6269113"/>
            <a:ext cx="2009686" cy="68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Offer created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3 – </a:t>
            </a:r>
            <a:r>
              <a:rPr lang="en-US" b="1" dirty="0" err="1"/>
              <a:t>Wireflow</a:t>
            </a:r>
            <a:r>
              <a:rPr lang="en-US" b="1" dirty="0"/>
              <a:t> (2/2)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Create a room offer for 350€, 4km away from FEUP, with 2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roomates</a:t>
            </a:r>
            <a:endParaRPr lang="en-US" sz="23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62B5F-714B-7B49-1A1A-8F9F4803CC08}"/>
              </a:ext>
            </a:extLst>
          </p:cNvPr>
          <p:cNvCxnSpPr>
            <a:cxnSpLocks/>
          </p:cNvCxnSpPr>
          <p:nvPr/>
        </p:nvCxnSpPr>
        <p:spPr>
          <a:xfrm>
            <a:off x="80554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1648AE-4758-7E88-4062-BBAC750FE97D}"/>
              </a:ext>
            </a:extLst>
          </p:cNvPr>
          <p:cNvCxnSpPr>
            <a:cxnSpLocks/>
          </p:cNvCxnSpPr>
          <p:nvPr/>
        </p:nvCxnSpPr>
        <p:spPr>
          <a:xfrm>
            <a:off x="43821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3F8A9-DAB2-D335-884C-74654564A7F8}"/>
              </a:ext>
            </a:extLst>
          </p:cNvPr>
          <p:cNvCxnSpPr>
            <a:cxnSpLocks/>
          </p:cNvCxnSpPr>
          <p:nvPr/>
        </p:nvCxnSpPr>
        <p:spPr>
          <a:xfrm>
            <a:off x="528586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CA203C6-65E5-839E-0F43-57768DE31CA6}"/>
              </a:ext>
            </a:extLst>
          </p:cNvPr>
          <p:cNvSpPr txBox="1">
            <a:spLocks/>
          </p:cNvSpPr>
          <p:nvPr/>
        </p:nvSpPr>
        <p:spPr>
          <a:xfrm>
            <a:off x="341087" y="3683191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description</a:t>
            </a:r>
          </a:p>
        </p:txBody>
      </p:sp>
      <p:pic>
        <p:nvPicPr>
          <p:cNvPr id="2" name="Picture 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5BE44F-ABA5-72FA-9EEF-DEF5C1605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01" y="2519387"/>
            <a:ext cx="2036252" cy="3644674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757A6E-1CF3-7DD4-2594-5D4676A65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3" y="2461033"/>
            <a:ext cx="2052347" cy="3703028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2FBDA8-232C-62D8-0EEF-237DCA313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599" y="2496466"/>
            <a:ext cx="2063377" cy="3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Sumative</a:t>
            </a:r>
            <a:r>
              <a:rPr lang="en-US" b="1" dirty="0"/>
              <a:t> Evaluation</a:t>
            </a:r>
          </a:p>
        </p:txBody>
      </p:sp>
    </p:spTree>
    <p:extLst>
      <p:ext uri="{BB962C8B-B14F-4D97-AF65-F5344CB8AC3E}">
        <p14:creationId xmlns:p14="http://schemas.microsoft.com/office/powerpoint/2010/main" val="218947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380B0-3793-4519-A034-114F335A5299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a47fcd35-67e3-4b66-9352-8d0db098ec50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498</Words>
  <Application>Microsoft Office PowerPoint</Application>
  <PresentationFormat>Widescreen</PresentationFormat>
  <Paragraphs>103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Roobert PRO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LEICedin</dc:title>
  <dc:creator/>
  <cp:lastModifiedBy>Gonçalo da Costa Sequeira Pinto</cp:lastModifiedBy>
  <cp:revision>62</cp:revision>
  <dcterms:created xsi:type="dcterms:W3CDTF">2021-12-04T07:30:26Z</dcterms:created>
  <dcterms:modified xsi:type="dcterms:W3CDTF">2022-12-13T23:57:05Z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