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88" r:id="rId7"/>
    <p:sldId id="290" r:id="rId8"/>
    <p:sldId id="292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050" autoAdjust="0"/>
  </p:normalViewPr>
  <p:slideViewPr>
    <p:cSldViewPr snapToGrid="0">
      <p:cViewPr varScale="1">
        <p:scale>
          <a:sx n="60" d="100"/>
          <a:sy n="60" d="100"/>
        </p:scale>
        <p:origin x="9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06C-A043-4937-6DB9-C98A8C3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829653"/>
            <a:ext cx="3768389" cy="3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C83B4-916D-CEA0-4B4B-E049616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23" y="5676779"/>
            <a:ext cx="3640043" cy="680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Overall housing prices are already rising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2E0016-1D20-AB58-ACE5-F8D3B7C3493E}"/>
              </a:ext>
            </a:extLst>
          </p:cNvPr>
          <p:cNvSpPr txBox="1">
            <a:spLocks/>
          </p:cNvSpPr>
          <p:nvPr/>
        </p:nvSpPr>
        <p:spPr>
          <a:xfrm>
            <a:off x="4837813" y="1873104"/>
            <a:ext cx="705104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Number of students is increasing rapidly (by 15000 last year)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Newly graduates are unable to move out of their rooms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21392A-DAA6-ED90-836A-E89B3D413D9B}"/>
              </a:ext>
            </a:extLst>
          </p:cNvPr>
          <p:cNvSpPr txBox="1">
            <a:spLocks/>
          </p:cNvSpPr>
          <p:nvPr/>
        </p:nvSpPr>
        <p:spPr>
          <a:xfrm>
            <a:off x="4837814" y="3220808"/>
            <a:ext cx="727267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Barely any public student housing being built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Private student housing increasing slowly (8000 in the next 3 years)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FE549F-897D-CFE2-A4FB-F07C1983EAF5}"/>
              </a:ext>
            </a:extLst>
          </p:cNvPr>
          <p:cNvSpPr/>
          <p:nvPr/>
        </p:nvSpPr>
        <p:spPr>
          <a:xfrm>
            <a:off x="8145368" y="2700951"/>
            <a:ext cx="435935" cy="441251"/>
          </a:xfrm>
          <a:prstGeom prst="plus">
            <a:avLst>
              <a:gd name="adj" fmla="val 38621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77CCC008-B344-7AA7-1181-299B24DFCA2F}"/>
              </a:ext>
            </a:extLst>
          </p:cNvPr>
          <p:cNvSpPr/>
          <p:nvPr/>
        </p:nvSpPr>
        <p:spPr>
          <a:xfrm>
            <a:off x="8041901" y="4064964"/>
            <a:ext cx="642868" cy="529104"/>
          </a:xfrm>
          <a:prstGeom prst="mathEqual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16C27-EC92-A2CA-80A9-6BFEBD08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6" y="4747846"/>
            <a:ext cx="7045845" cy="17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E1F-81AF-F145-88AF-0BC12251091C}"/>
              </a:ext>
            </a:extLst>
          </p:cNvPr>
          <p:cNvSpPr txBox="1">
            <a:spLocks/>
          </p:cNvSpPr>
          <p:nvPr/>
        </p:nvSpPr>
        <p:spPr>
          <a:xfrm>
            <a:off x="1039382" y="3460103"/>
            <a:ext cx="3508742" cy="18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Employment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entry level jobs (with no qualifications or experience required) targeted to college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9915F-51CD-1F6A-E84F-B11DCE31FE1D}"/>
              </a:ext>
            </a:extLst>
          </p:cNvPr>
          <p:cNvSpPr txBox="1">
            <a:spLocks/>
          </p:cNvSpPr>
          <p:nvPr/>
        </p:nvSpPr>
        <p:spPr>
          <a:xfrm>
            <a:off x="4548123" y="3471394"/>
            <a:ext cx="3508742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rooms or houses being rented specifically to college students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57B976-4F5B-1FCB-A08C-468B6161EC1A}"/>
              </a:ext>
            </a:extLst>
          </p:cNvPr>
          <p:cNvSpPr txBox="1">
            <a:spLocks/>
          </p:cNvSpPr>
          <p:nvPr/>
        </p:nvSpPr>
        <p:spPr>
          <a:xfrm>
            <a:off x="3992891" y="2538897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Our app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7E8EC-84A2-2287-790F-55016A329D1F}"/>
              </a:ext>
            </a:extLst>
          </p:cNvPr>
          <p:cNvCxnSpPr/>
          <p:nvPr/>
        </p:nvCxnSpPr>
        <p:spPr>
          <a:xfrm flipH="1">
            <a:off x="3463674" y="288204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F0E6C-0A74-C735-485A-16D639A2F220}"/>
              </a:ext>
            </a:extLst>
          </p:cNvPr>
          <p:cNvCxnSpPr>
            <a:cxnSpLocks/>
          </p:cNvCxnSpPr>
          <p:nvPr/>
        </p:nvCxnSpPr>
        <p:spPr>
          <a:xfrm>
            <a:off x="4976624" y="2903032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ED0117-CA7D-3B75-D10E-8F580A029F24}"/>
              </a:ext>
            </a:extLst>
          </p:cNvPr>
          <p:cNvSpPr txBox="1">
            <a:spLocks/>
          </p:cNvSpPr>
          <p:nvPr/>
        </p:nvSpPr>
        <p:spPr>
          <a:xfrm>
            <a:off x="8534400" y="2587214"/>
            <a:ext cx="2862146" cy="1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Career Advancement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Scholarships or charities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Advice or a forum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8534400" y="4549751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only want to help people get to next year</a:t>
            </a:r>
          </a:p>
        </p:txBody>
      </p:sp>
    </p:spTree>
    <p:extLst>
      <p:ext uri="{BB962C8B-B14F-4D97-AF65-F5344CB8AC3E}">
        <p14:creationId xmlns:p14="http://schemas.microsoft.com/office/powerpoint/2010/main" val="4022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113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28932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Persona example: Carlos Silva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570DEA-90E6-51A6-0AD3-8C62DD6E0CBB}"/>
              </a:ext>
            </a:extLst>
          </p:cNvPr>
          <p:cNvSpPr txBox="1">
            <a:spLocks/>
          </p:cNvSpPr>
          <p:nvPr/>
        </p:nvSpPr>
        <p:spPr>
          <a:xfrm>
            <a:off x="432966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Motivations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likes being able to give gifts to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proud that he got a “good” job considering he had no qualifications or experience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295F71-B535-EECF-2A5B-921CEE45C015}"/>
              </a:ext>
            </a:extLst>
          </p:cNvPr>
          <p:cNvSpPr txBox="1">
            <a:spLocks/>
          </p:cNvSpPr>
          <p:nvPr/>
        </p:nvSpPr>
        <p:spPr>
          <a:xfrm>
            <a:off x="810023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Frustrations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working a lot and feels he has less time for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He’d like a less customer-oriented job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doesn’t feel like he’s advancing towards long term goals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4125434" y="1802219"/>
            <a:ext cx="7763426" cy="255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Profile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Carlos is 20 and a 3rd year LEIC student living with his parents. Six months ago a friend told him as a receptionist/security guard at a high-end apartment complex and he’s now working full time, making 1300€ a month.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He’s very self-centered with one exception: his girlfriend. Although he has yet to pay for a meal the truth is he’s building his life around her.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0C0D8-39E8-9950-1E41-79702FD50AF1}"/>
              </a:ext>
            </a:extLst>
          </p:cNvPr>
          <p:cNvGrpSpPr/>
          <p:nvPr/>
        </p:nvGrpSpPr>
        <p:grpSpPr>
          <a:xfrm>
            <a:off x="783709" y="1555853"/>
            <a:ext cx="2652819" cy="3590306"/>
            <a:chOff x="704851" y="2417091"/>
            <a:chExt cx="2652819" cy="359030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117E13-DA0D-4F3E-855C-F8CA00B63A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" b="5461"/>
            <a:stretch/>
          </p:blipFill>
          <p:spPr bwMode="auto">
            <a:xfrm>
              <a:off x="836869" y="2417091"/>
              <a:ext cx="2360428" cy="235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2D69EA-DAC5-AE75-827E-4E316AD24FEE}"/>
                </a:ext>
              </a:extLst>
            </p:cNvPr>
            <p:cNvGrpSpPr/>
            <p:nvPr/>
          </p:nvGrpSpPr>
          <p:grpSpPr>
            <a:xfrm>
              <a:off x="704851" y="4888563"/>
              <a:ext cx="2652819" cy="1118834"/>
              <a:chOff x="704851" y="4888563"/>
              <a:chExt cx="2652819" cy="11188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7C83AD-1FBE-9656-9D2B-3C55B0783D33}"/>
                  </a:ext>
                </a:extLst>
              </p:cNvPr>
              <p:cNvGrpSpPr/>
              <p:nvPr/>
            </p:nvGrpSpPr>
            <p:grpSpPr>
              <a:xfrm>
                <a:off x="753358" y="4888563"/>
                <a:ext cx="2527449" cy="499730"/>
                <a:chOff x="704851" y="4869713"/>
                <a:chExt cx="2527449" cy="499730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75F90A6-3D19-A748-3C52-AD06CE959C34}"/>
                    </a:ext>
                  </a:extLst>
                </p:cNvPr>
                <p:cNvSpPr/>
                <p:nvPr/>
              </p:nvSpPr>
              <p:spPr>
                <a:xfrm>
                  <a:off x="2387011" y="4869713"/>
                  <a:ext cx="84528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Proud</a:t>
                  </a: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9AE1D4B-A13B-6FB6-34E7-24F041FC0F05}"/>
                    </a:ext>
                  </a:extLst>
                </p:cNvPr>
                <p:cNvSpPr/>
                <p:nvPr/>
              </p:nvSpPr>
              <p:spPr>
                <a:xfrm>
                  <a:off x="704851" y="4869713"/>
                  <a:ext cx="153861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Independent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6787A29-240A-D7D3-19E9-CA749BE1D753}"/>
                  </a:ext>
                </a:extLst>
              </p:cNvPr>
              <p:cNvGrpSpPr/>
              <p:nvPr/>
            </p:nvGrpSpPr>
            <p:grpSpPr>
              <a:xfrm>
                <a:off x="704851" y="5507667"/>
                <a:ext cx="2652819" cy="499730"/>
                <a:chOff x="704851" y="5507667"/>
                <a:chExt cx="2652819" cy="4997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1A7388D-B783-C648-16C7-132A44EF1686}"/>
                    </a:ext>
                  </a:extLst>
                </p:cNvPr>
                <p:cNvSpPr/>
                <p:nvPr/>
              </p:nvSpPr>
              <p:spPr>
                <a:xfrm>
                  <a:off x="704851" y="5507667"/>
                  <a:ext cx="116647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Stubborn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AA16AC5-B9DE-728A-FBE7-85666C0918C9}"/>
                    </a:ext>
                  </a:extLst>
                </p:cNvPr>
                <p:cNvSpPr/>
                <p:nvPr/>
              </p:nvSpPr>
              <p:spPr>
                <a:xfrm>
                  <a:off x="2017083" y="5507667"/>
                  <a:ext cx="1340587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Impatient</a:t>
                  </a: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8090B-D36A-2340-6779-D455AF3F0145}"/>
              </a:ext>
            </a:extLst>
          </p:cNvPr>
          <p:cNvGrpSpPr/>
          <p:nvPr/>
        </p:nvGrpSpPr>
        <p:grpSpPr>
          <a:xfrm>
            <a:off x="704851" y="5599365"/>
            <a:ext cx="3340837" cy="962495"/>
            <a:chOff x="704851" y="5604681"/>
            <a:chExt cx="3340837" cy="96249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F66094-4C88-EB01-7090-8AB233C3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1" y="5604681"/>
              <a:ext cx="842406" cy="96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88C0B20-8947-BBCF-5AE6-3DCFE662E9C4}"/>
                </a:ext>
              </a:extLst>
            </p:cNvPr>
            <p:cNvSpPr txBox="1">
              <a:spLocks/>
            </p:cNvSpPr>
            <p:nvPr/>
          </p:nvSpPr>
          <p:spPr>
            <a:xfrm>
              <a:off x="1591563" y="5743418"/>
              <a:ext cx="2454125" cy="68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993300"/>
                </a:buClr>
                <a:buNone/>
              </a:pPr>
              <a:r>
                <a:rPr lang="en-US" sz="2000" b="1" dirty="0"/>
                <a:t>Incomplete version, please check the 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4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22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140772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7fcd35-67e3-4b66-9352-8d0db098ec5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374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45</cp:revision>
  <dcterms:created xsi:type="dcterms:W3CDTF">2021-12-04T07:30:26Z</dcterms:created>
  <dcterms:modified xsi:type="dcterms:W3CDTF">2022-10-11T05:46:40Z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