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7" r:id="rId6"/>
    <p:sldId id="288" r:id="rId7"/>
    <p:sldId id="290" r:id="rId8"/>
    <p:sldId id="292" r:id="rId9"/>
    <p:sldId id="293" r:id="rId10"/>
    <p:sldId id="295" r:id="rId11"/>
    <p:sldId id="294"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050" autoAdjust="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590E9-5A00-4A04-B416-3F52BBF3A723}" type="datetimeFigureOut">
              <a:rPr lang="en-GB" smtClean="0"/>
              <a:t>11/10/2022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F7766-1CC8-4293-8AE3-F91239FA91DA}" type="slidenum">
              <a:rPr lang="en-GB" smtClean="0"/>
              <a:t>‹#›</a:t>
            </a:fld>
            <a:endParaRPr lang="en-GB"/>
          </a:p>
        </p:txBody>
      </p:sp>
    </p:spTree>
    <p:extLst>
      <p:ext uri="{BB962C8B-B14F-4D97-AF65-F5344CB8AC3E}">
        <p14:creationId xmlns:p14="http://schemas.microsoft.com/office/powerpoint/2010/main" val="100847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6F7766-1CC8-4293-8AE3-F91239FA91DA}" type="slidenum">
              <a:rPr lang="en-GB" smtClean="0"/>
              <a:t>5</a:t>
            </a:fld>
            <a:endParaRPr lang="en-GB"/>
          </a:p>
        </p:txBody>
      </p:sp>
    </p:spTree>
    <p:extLst>
      <p:ext uri="{BB962C8B-B14F-4D97-AF65-F5344CB8AC3E}">
        <p14:creationId xmlns:p14="http://schemas.microsoft.com/office/powerpoint/2010/main" val="358282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6F7766-1CC8-4293-8AE3-F91239FA91DA}" type="slidenum">
              <a:rPr lang="en-GB" smtClean="0"/>
              <a:t>6</a:t>
            </a:fld>
            <a:endParaRPr lang="en-GB"/>
          </a:p>
        </p:txBody>
      </p:sp>
    </p:spTree>
    <p:extLst>
      <p:ext uri="{BB962C8B-B14F-4D97-AF65-F5344CB8AC3E}">
        <p14:creationId xmlns:p14="http://schemas.microsoft.com/office/powerpoint/2010/main" val="171963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6F7766-1CC8-4293-8AE3-F91239FA91DA}" type="slidenum">
              <a:rPr lang="en-GB" smtClean="0"/>
              <a:t>7</a:t>
            </a:fld>
            <a:endParaRPr lang="en-GB"/>
          </a:p>
        </p:txBody>
      </p:sp>
    </p:spTree>
    <p:extLst>
      <p:ext uri="{BB962C8B-B14F-4D97-AF65-F5344CB8AC3E}">
        <p14:creationId xmlns:p14="http://schemas.microsoft.com/office/powerpoint/2010/main" val="310667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6F7766-1CC8-4293-8AE3-F91239FA91DA}" type="slidenum">
              <a:rPr lang="en-GB" smtClean="0"/>
              <a:t>8</a:t>
            </a:fld>
            <a:endParaRPr lang="en-GB"/>
          </a:p>
        </p:txBody>
      </p:sp>
    </p:spTree>
    <p:extLst>
      <p:ext uri="{BB962C8B-B14F-4D97-AF65-F5344CB8AC3E}">
        <p14:creationId xmlns:p14="http://schemas.microsoft.com/office/powerpoint/2010/main" val="3675151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8107-B090-41FA-8E56-79BD04037B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647F18-0E5A-4CD6-9CB6-0DFA32B0E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F12F7-FAD1-43EB-968E-B62A3B230CA6}"/>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5" name="Footer Placeholder 4">
            <a:extLst>
              <a:ext uri="{FF2B5EF4-FFF2-40B4-BE49-F238E27FC236}">
                <a16:creationId xmlns:a16="http://schemas.microsoft.com/office/drawing/2014/main" id="{1F67253B-D578-427E-BAB0-11FCC7C46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7790F-DD08-47FB-BE7E-212091B4B10F}"/>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56324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02CF-F5DD-4691-BA5B-CB56D98BBB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B05349-8659-41B5-91FF-7E9CEA1FC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F7E08-2A5A-44D3-9CDD-27249BB3D12E}"/>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5" name="Footer Placeholder 4">
            <a:extLst>
              <a:ext uri="{FF2B5EF4-FFF2-40B4-BE49-F238E27FC236}">
                <a16:creationId xmlns:a16="http://schemas.microsoft.com/office/drawing/2014/main" id="{C64DBD86-B690-4B90-AA1E-2A76F459C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F11CE-F5B2-4660-A332-D18EAE1160DB}"/>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270795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0AF681-C8AA-4CA7-B9AF-79C15F4DD3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674C53-6F24-4148-8A11-B81DA9EB9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AC0B8-6152-4175-A48C-38229370CA50}"/>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5" name="Footer Placeholder 4">
            <a:extLst>
              <a:ext uri="{FF2B5EF4-FFF2-40B4-BE49-F238E27FC236}">
                <a16:creationId xmlns:a16="http://schemas.microsoft.com/office/drawing/2014/main" id="{E25EBC9F-8D4B-4134-9179-BBA8B50F0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4C515-4DC8-4D46-A432-2B100CBA570A}"/>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405075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1146-20BA-41CE-A538-402C8B923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2DB2B-F36A-40E7-91CF-524E40854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7D8F1-4B54-4DD6-A5E4-A3198F804938}"/>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5" name="Footer Placeholder 4">
            <a:extLst>
              <a:ext uri="{FF2B5EF4-FFF2-40B4-BE49-F238E27FC236}">
                <a16:creationId xmlns:a16="http://schemas.microsoft.com/office/drawing/2014/main" id="{B982B3E6-C0A2-4819-977F-2E41360D1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E9E17-3F64-4981-8411-B0422193A51B}"/>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57229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C0F9-4C7D-4DF6-B8DA-A6D78A5207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670CA2-C2DA-41E7-967D-2AEC5621F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AFBDB3-BA2E-4F02-93E8-BCEC20ADB2AA}"/>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5" name="Footer Placeholder 4">
            <a:extLst>
              <a:ext uri="{FF2B5EF4-FFF2-40B4-BE49-F238E27FC236}">
                <a16:creationId xmlns:a16="http://schemas.microsoft.com/office/drawing/2014/main" id="{9EAF9819-B562-4A77-8CD5-14E02E7C3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906B4-766D-4CB2-9B0E-7A8F4A7583C8}"/>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30194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2EC0-C4E7-4645-AEC9-B2F994101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E3802-8EEA-4550-9DA0-1934021A2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16F00F-90D5-4156-813B-07BB3AA14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00273-D529-4008-ADEF-155731FE592E}"/>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6" name="Footer Placeholder 5">
            <a:extLst>
              <a:ext uri="{FF2B5EF4-FFF2-40B4-BE49-F238E27FC236}">
                <a16:creationId xmlns:a16="http://schemas.microsoft.com/office/drawing/2014/main" id="{18A1BCFF-4A7A-43C4-93E3-126951C58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4F87C-1E8F-444C-9AD2-D2D78C6FA45F}"/>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178327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76F8-DAB2-4115-9D25-3725A30046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3666B-BDEC-4365-9EEE-2BFD55534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3DAAD-742D-45C0-A228-C1F512109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D6D6D4-1982-4C1A-B34F-70CA701CE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169AAE-CC83-403A-AB0F-FCA3B7EEDE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FC016-86D6-4D90-A5BE-68161C1F341B}"/>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8" name="Footer Placeholder 7">
            <a:extLst>
              <a:ext uri="{FF2B5EF4-FFF2-40B4-BE49-F238E27FC236}">
                <a16:creationId xmlns:a16="http://schemas.microsoft.com/office/drawing/2014/main" id="{B68DF0A0-7D8D-4461-B957-42FB42B319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90B28D-94C8-47D8-8CB1-4A5014B30D8D}"/>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243579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C90F-78BA-4CA1-A22E-14A41064D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611F83-8645-4171-88E6-72B0543D9AA4}"/>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4" name="Footer Placeholder 3">
            <a:extLst>
              <a:ext uri="{FF2B5EF4-FFF2-40B4-BE49-F238E27FC236}">
                <a16:creationId xmlns:a16="http://schemas.microsoft.com/office/drawing/2014/main" id="{0EE3E00E-6B03-4E91-9973-B1B8E67839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9E6027-D8B3-4FCD-93D6-BD5080B7ED7E}"/>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83501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B57399-04C1-4B9A-A96C-8A6226B36930}"/>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3" name="Footer Placeholder 2">
            <a:extLst>
              <a:ext uri="{FF2B5EF4-FFF2-40B4-BE49-F238E27FC236}">
                <a16:creationId xmlns:a16="http://schemas.microsoft.com/office/drawing/2014/main" id="{96818835-9E75-4880-A183-37534BBDB3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8A23C-E771-4DD8-98ED-F297AB7CA683}"/>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18794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AC47-6AA0-48CA-B86B-DC1D34FD4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B3807-1114-4179-B56B-0AEC51253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EAE0C2-79F5-41E5-86AC-DEF4A0708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626D2-E5D8-4718-B8DA-33E2532263F1}"/>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6" name="Footer Placeholder 5">
            <a:extLst>
              <a:ext uri="{FF2B5EF4-FFF2-40B4-BE49-F238E27FC236}">
                <a16:creationId xmlns:a16="http://schemas.microsoft.com/office/drawing/2014/main" id="{AEE3F823-49EA-46E9-9F4C-5058DAC3A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05EB4-E4A0-4179-8ABD-EE53374F232D}"/>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63187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FEF6-3D56-4C06-B381-F29F3EA30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EB44E0-B80C-468E-91FB-3C24DAF29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675EB4-8DC5-4338-8A61-421005CE2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E24BA-7062-4691-BF26-310E150348BE}"/>
              </a:ext>
            </a:extLst>
          </p:cNvPr>
          <p:cNvSpPr>
            <a:spLocks noGrp="1"/>
          </p:cNvSpPr>
          <p:nvPr>
            <p:ph type="dt" sz="half" idx="10"/>
          </p:nvPr>
        </p:nvSpPr>
        <p:spPr/>
        <p:txBody>
          <a:bodyPr/>
          <a:lstStyle/>
          <a:p>
            <a:fld id="{6422C9F5-CE6F-4BEE-84C2-81E4985345AA}" type="datetimeFigureOut">
              <a:rPr lang="en-US" smtClean="0"/>
              <a:t>10/11/2022</a:t>
            </a:fld>
            <a:endParaRPr lang="en-US"/>
          </a:p>
        </p:txBody>
      </p:sp>
      <p:sp>
        <p:nvSpPr>
          <p:cNvPr id="6" name="Footer Placeholder 5">
            <a:extLst>
              <a:ext uri="{FF2B5EF4-FFF2-40B4-BE49-F238E27FC236}">
                <a16:creationId xmlns:a16="http://schemas.microsoft.com/office/drawing/2014/main" id="{89FBD59A-86DE-4472-8860-5C5CEEDC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B2E99-4BD1-4DF2-9F5A-99F9F9F75AF2}"/>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118903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34E05-EBBC-4B1D-9B44-F6F35CB88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9A5E4F-81E9-4362-9C23-B0392529CA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1B214-32F3-4809-B7BD-6D764D0FC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2C9F5-CE6F-4BEE-84C2-81E4985345AA}" type="datetimeFigureOut">
              <a:rPr lang="en-US" smtClean="0"/>
              <a:t>10/11/2022</a:t>
            </a:fld>
            <a:endParaRPr lang="en-US"/>
          </a:p>
        </p:txBody>
      </p:sp>
      <p:sp>
        <p:nvSpPr>
          <p:cNvPr id="5" name="Footer Placeholder 4">
            <a:extLst>
              <a:ext uri="{FF2B5EF4-FFF2-40B4-BE49-F238E27FC236}">
                <a16:creationId xmlns:a16="http://schemas.microsoft.com/office/drawing/2014/main" id="{713FECE3-206F-4E00-9EDC-7BE043508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F615C9-2DC2-4030-BA7E-6D04DC16A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2D2C5-4798-44AE-B7EE-0DD9A8979FED}" type="slidenum">
              <a:rPr lang="en-US" smtClean="0"/>
              <a:t>‹#›</a:t>
            </a:fld>
            <a:endParaRPr lang="en-US"/>
          </a:p>
        </p:txBody>
      </p:sp>
    </p:spTree>
    <p:extLst>
      <p:ext uri="{BB962C8B-B14F-4D97-AF65-F5344CB8AC3E}">
        <p14:creationId xmlns:p14="http://schemas.microsoft.com/office/powerpoint/2010/main" val="333823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4CF2-C6EB-4C43-9864-6807B8792AE6}"/>
              </a:ext>
            </a:extLst>
          </p:cNvPr>
          <p:cNvSpPr>
            <a:spLocks noGrp="1"/>
          </p:cNvSpPr>
          <p:nvPr>
            <p:ph type="ctrTitle"/>
          </p:nvPr>
        </p:nvSpPr>
        <p:spPr>
          <a:xfrm>
            <a:off x="762001" y="803325"/>
            <a:ext cx="5314536" cy="1325563"/>
          </a:xfrm>
        </p:spPr>
        <p:txBody>
          <a:bodyPr vert="horz" lIns="91440" tIns="45720" rIns="91440" bIns="45720" rtlCol="0" anchor="ctr">
            <a:normAutofit/>
          </a:bodyPr>
          <a:lstStyle/>
          <a:p>
            <a:pPr algn="l"/>
            <a:r>
              <a:rPr lang="en-US" sz="4400" b="1" kern="1200" dirty="0" err="1">
                <a:solidFill>
                  <a:schemeClr val="tx1"/>
                </a:solidFill>
              </a:rPr>
              <a:t>LEICedin</a:t>
            </a:r>
            <a:endParaRPr lang="en-US" sz="4400" b="1" kern="1200" dirty="0">
              <a:solidFill>
                <a:schemeClr val="tx1"/>
              </a:solidFill>
            </a:endParaRPr>
          </a:p>
        </p:txBody>
      </p:sp>
      <p:sp>
        <p:nvSpPr>
          <p:cNvPr id="6" name="Title 1">
            <a:extLst>
              <a:ext uri="{FF2B5EF4-FFF2-40B4-BE49-F238E27FC236}">
                <a16:creationId xmlns:a16="http://schemas.microsoft.com/office/drawing/2014/main" id="{911D6DB8-A0E5-45E1-86D0-833BF1B62BC7}"/>
              </a:ext>
            </a:extLst>
          </p:cNvPr>
          <p:cNvSpPr txBox="1">
            <a:spLocks/>
          </p:cNvSpPr>
          <p:nvPr/>
        </p:nvSpPr>
        <p:spPr>
          <a:xfrm>
            <a:off x="761994" y="2279018"/>
            <a:ext cx="5314543" cy="337592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1800" dirty="0">
                <a:latin typeface="+mn-lt"/>
                <a:ea typeface="+mn-ea"/>
                <a:cs typeface="+mn-cs"/>
              </a:rPr>
              <a:t>Group project for the Human Computer Interaction class</a:t>
            </a:r>
          </a:p>
          <a:p>
            <a:pPr algn="l">
              <a:spcAft>
                <a:spcPts val="600"/>
              </a:spcAft>
            </a:pPr>
            <a:r>
              <a:rPr lang="en-US" sz="1800" b="1" dirty="0">
                <a:latin typeface="+mn-lt"/>
                <a:ea typeface="+mn-ea"/>
                <a:cs typeface="+mn-cs"/>
              </a:rPr>
              <a:t>Faculty</a:t>
            </a:r>
          </a:p>
          <a:p>
            <a:pPr indent="-228600" algn="l">
              <a:spcAft>
                <a:spcPts val="600"/>
              </a:spcAft>
              <a:buFont typeface="Arial" panose="020B0604020202020204" pitchFamily="34" charset="0"/>
              <a:buChar char="•"/>
            </a:pPr>
            <a:r>
              <a:rPr lang="en-US" sz="1800" dirty="0">
                <a:latin typeface="+mn-lt"/>
                <a:ea typeface="+mn-ea"/>
                <a:cs typeface="+mn-cs"/>
              </a:rPr>
              <a:t> Rui Rodrigues (lectures)</a:t>
            </a:r>
          </a:p>
          <a:p>
            <a:pPr indent="-228600" algn="l">
              <a:spcAft>
                <a:spcPts val="600"/>
              </a:spcAft>
              <a:buFont typeface="Arial" panose="020B0604020202020204" pitchFamily="34" charset="0"/>
              <a:buChar char="•"/>
            </a:pPr>
            <a:r>
              <a:rPr lang="en-US" sz="1800" dirty="0">
                <a:latin typeface="+mn-lt"/>
                <a:ea typeface="+mn-ea"/>
                <a:cs typeface="+mn-cs"/>
              </a:rPr>
              <a:t> Teresa </a:t>
            </a:r>
            <a:r>
              <a:rPr lang="en-US" sz="1800">
                <a:latin typeface="+mn-lt"/>
                <a:ea typeface="+mn-ea"/>
                <a:cs typeface="+mn-cs"/>
              </a:rPr>
              <a:t>Galvão </a:t>
            </a:r>
            <a:r>
              <a:rPr lang="en-US" sz="1800" dirty="0">
                <a:latin typeface="+mn-lt"/>
                <a:ea typeface="+mn-ea"/>
                <a:cs typeface="+mn-cs"/>
              </a:rPr>
              <a:t>(recitations)</a:t>
            </a:r>
          </a:p>
          <a:p>
            <a:pPr algn="l">
              <a:spcAft>
                <a:spcPts val="600"/>
              </a:spcAft>
            </a:pPr>
            <a:r>
              <a:rPr lang="en-US" sz="1800" b="1" dirty="0">
                <a:latin typeface="+mn-lt"/>
                <a:ea typeface="+mn-ea"/>
                <a:cs typeface="+mn-cs"/>
              </a:rPr>
              <a:t>Students (G101)</a:t>
            </a:r>
          </a:p>
          <a:p>
            <a:pPr marL="285750" indent="-285750" algn="l">
              <a:spcAft>
                <a:spcPts val="600"/>
              </a:spcAft>
              <a:buFont typeface="Arial" panose="020B0604020202020204" pitchFamily="34" charset="0"/>
              <a:buChar char="•"/>
            </a:pPr>
            <a:r>
              <a:rPr lang="en-US" sz="1800" dirty="0">
                <a:latin typeface="+mn-lt"/>
                <a:ea typeface="+mn-ea"/>
                <a:cs typeface="+mn-cs"/>
              </a:rPr>
              <a:t>Alexandre Nunes (</a:t>
            </a:r>
            <a:r>
              <a:rPr lang="en-GB" sz="1800" dirty="0">
                <a:latin typeface="+mn-lt"/>
                <a:ea typeface="+mn-ea"/>
                <a:cs typeface="+mn-cs"/>
              </a:rPr>
              <a:t>202005358</a:t>
            </a:r>
            <a:r>
              <a:rPr lang="en-US" sz="1800" dirty="0">
                <a:latin typeface="+mn-lt"/>
                <a:ea typeface="+mn-ea"/>
                <a:cs typeface="+mn-cs"/>
              </a:rPr>
              <a:t>)</a:t>
            </a:r>
          </a:p>
          <a:p>
            <a:pPr indent="-228600" algn="l">
              <a:spcAft>
                <a:spcPts val="600"/>
              </a:spcAft>
              <a:buFont typeface="Arial" panose="020B0604020202020204" pitchFamily="34" charset="0"/>
              <a:buChar char="•"/>
            </a:pPr>
            <a:r>
              <a:rPr lang="en-US" sz="1800" dirty="0">
                <a:latin typeface="+mn-lt"/>
                <a:ea typeface="+mn-ea"/>
                <a:cs typeface="+mn-cs"/>
              </a:rPr>
              <a:t> Gonçalo Pinto (202004907)</a:t>
            </a:r>
          </a:p>
          <a:p>
            <a:pPr indent="-228600" algn="l">
              <a:spcAft>
                <a:spcPts val="600"/>
              </a:spcAft>
              <a:buFont typeface="Arial" panose="020B0604020202020204" pitchFamily="34" charset="0"/>
              <a:buChar char="•"/>
            </a:pPr>
            <a:r>
              <a:rPr lang="en-US" sz="1800" dirty="0">
                <a:latin typeface="+mn-lt"/>
                <a:ea typeface="+mn-ea"/>
                <a:cs typeface="+mn-cs"/>
              </a:rPr>
              <a:t> Guilherme Magalhães (202005285)</a:t>
            </a:r>
            <a:endParaRPr lang="en-US" sz="1800" b="1" dirty="0">
              <a:latin typeface="+mn-lt"/>
              <a:ea typeface="+mn-ea"/>
              <a:cs typeface="+mn-cs"/>
            </a:endParaRP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 clipart&#10;&#10;Description automatically generated">
            <a:extLst>
              <a:ext uri="{FF2B5EF4-FFF2-40B4-BE49-F238E27FC236}">
                <a16:creationId xmlns:a16="http://schemas.microsoft.com/office/drawing/2014/main" id="{AE9D2B19-5F73-4840-AABD-D3B313772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057" y="1810515"/>
            <a:ext cx="3796790" cy="1461764"/>
          </a:xfrm>
          <a:prstGeom prst="rect">
            <a:avLst/>
          </a:prstGeom>
        </p:spPr>
      </p:pic>
    </p:spTree>
    <p:extLst>
      <p:ext uri="{BB962C8B-B14F-4D97-AF65-F5344CB8AC3E}">
        <p14:creationId xmlns:p14="http://schemas.microsoft.com/office/powerpoint/2010/main" val="42012082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Problem</a:t>
            </a:r>
          </a:p>
        </p:txBody>
      </p:sp>
      <p:pic>
        <p:nvPicPr>
          <p:cNvPr id="1026" name="Picture 2">
            <a:extLst>
              <a:ext uri="{FF2B5EF4-FFF2-40B4-BE49-F238E27FC236}">
                <a16:creationId xmlns:a16="http://schemas.microsoft.com/office/drawing/2014/main" id="{5248306C-A043-4937-6DB9-C98A8C388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1" y="1829653"/>
            <a:ext cx="3768389" cy="3768389"/>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C6CC83B4-916D-CEA0-4B4B-E049616FCBE3}"/>
              </a:ext>
            </a:extLst>
          </p:cNvPr>
          <p:cNvSpPr>
            <a:spLocks noGrp="1"/>
          </p:cNvSpPr>
          <p:nvPr>
            <p:ph idx="1"/>
          </p:nvPr>
        </p:nvSpPr>
        <p:spPr>
          <a:xfrm>
            <a:off x="769023" y="5676779"/>
            <a:ext cx="3640043" cy="680229"/>
          </a:xfrm>
        </p:spPr>
        <p:txBody>
          <a:bodyPr>
            <a:normAutofit/>
          </a:bodyPr>
          <a:lstStyle/>
          <a:p>
            <a:pPr marL="0" indent="0" algn="ctr">
              <a:buNone/>
            </a:pPr>
            <a:r>
              <a:rPr lang="en-US" sz="2000" dirty="0"/>
              <a:t>Overall housing prices are already rising</a:t>
            </a:r>
          </a:p>
        </p:txBody>
      </p:sp>
      <p:sp>
        <p:nvSpPr>
          <p:cNvPr id="18" name="Content Placeholder 2">
            <a:extLst>
              <a:ext uri="{FF2B5EF4-FFF2-40B4-BE49-F238E27FC236}">
                <a16:creationId xmlns:a16="http://schemas.microsoft.com/office/drawing/2014/main" id="{0E2E0016-1D20-AB58-ACE5-F8D3B7C3493E}"/>
              </a:ext>
            </a:extLst>
          </p:cNvPr>
          <p:cNvSpPr txBox="1">
            <a:spLocks/>
          </p:cNvSpPr>
          <p:nvPr/>
        </p:nvSpPr>
        <p:spPr>
          <a:xfrm>
            <a:off x="4837813" y="1873104"/>
            <a:ext cx="7051047" cy="91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Number of students is increasing rapidly (by 15000 last year)</a:t>
            </a:r>
          </a:p>
          <a:p>
            <a:pPr marL="0" indent="0" algn="ctr">
              <a:buFont typeface="Arial" panose="020B0604020202020204" pitchFamily="34" charset="0"/>
              <a:buNone/>
            </a:pPr>
            <a:r>
              <a:rPr lang="en-US" sz="2000" dirty="0"/>
              <a:t>Newly graduates are unable to move out of their rooms</a:t>
            </a:r>
          </a:p>
        </p:txBody>
      </p:sp>
      <p:sp>
        <p:nvSpPr>
          <p:cNvPr id="21" name="Content Placeholder 2">
            <a:extLst>
              <a:ext uri="{FF2B5EF4-FFF2-40B4-BE49-F238E27FC236}">
                <a16:creationId xmlns:a16="http://schemas.microsoft.com/office/drawing/2014/main" id="{1B21392A-DAA6-ED90-836A-E89B3D413D9B}"/>
              </a:ext>
            </a:extLst>
          </p:cNvPr>
          <p:cNvSpPr txBox="1">
            <a:spLocks/>
          </p:cNvSpPr>
          <p:nvPr/>
        </p:nvSpPr>
        <p:spPr>
          <a:xfrm>
            <a:off x="4837814" y="3220808"/>
            <a:ext cx="7272670" cy="91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Barely any public student housing being built</a:t>
            </a:r>
          </a:p>
          <a:p>
            <a:pPr marL="0" indent="0" algn="ctr">
              <a:buFont typeface="Arial" panose="020B0604020202020204" pitchFamily="34" charset="0"/>
              <a:buNone/>
            </a:pPr>
            <a:r>
              <a:rPr lang="en-US" sz="2000" dirty="0"/>
              <a:t>Private student housing increasing slowly (8000 in the next 3 years)</a:t>
            </a:r>
          </a:p>
        </p:txBody>
      </p:sp>
      <p:sp>
        <p:nvSpPr>
          <p:cNvPr id="22" name="Cross 21">
            <a:extLst>
              <a:ext uri="{FF2B5EF4-FFF2-40B4-BE49-F238E27FC236}">
                <a16:creationId xmlns:a16="http://schemas.microsoft.com/office/drawing/2014/main" id="{01FE549F-897D-CFE2-A4FB-F07C1983EAF5}"/>
              </a:ext>
            </a:extLst>
          </p:cNvPr>
          <p:cNvSpPr/>
          <p:nvPr/>
        </p:nvSpPr>
        <p:spPr>
          <a:xfrm>
            <a:off x="8145368" y="2700951"/>
            <a:ext cx="435935" cy="441251"/>
          </a:xfrm>
          <a:prstGeom prst="plus">
            <a:avLst>
              <a:gd name="adj" fmla="val 38621"/>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Equals 23">
            <a:extLst>
              <a:ext uri="{FF2B5EF4-FFF2-40B4-BE49-F238E27FC236}">
                <a16:creationId xmlns:a16="http://schemas.microsoft.com/office/drawing/2014/main" id="{77CCC008-B344-7AA7-1181-299B24DFCA2F}"/>
              </a:ext>
            </a:extLst>
          </p:cNvPr>
          <p:cNvSpPr/>
          <p:nvPr/>
        </p:nvSpPr>
        <p:spPr>
          <a:xfrm>
            <a:off x="8041901" y="4064964"/>
            <a:ext cx="642868" cy="529104"/>
          </a:xfrm>
          <a:prstGeom prst="mathEqual">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6" name="Picture 25">
            <a:extLst>
              <a:ext uri="{FF2B5EF4-FFF2-40B4-BE49-F238E27FC236}">
                <a16:creationId xmlns:a16="http://schemas.microsoft.com/office/drawing/2014/main" id="{B2116C27-EC92-A2CA-80A9-6BFEBD08CD82}"/>
              </a:ext>
            </a:extLst>
          </p:cNvPr>
          <p:cNvPicPr>
            <a:picLocks noChangeAspect="1"/>
          </p:cNvPicPr>
          <p:nvPr/>
        </p:nvPicPr>
        <p:blipFill>
          <a:blip r:embed="rId4"/>
          <a:stretch>
            <a:fillRect/>
          </a:stretch>
        </p:blipFill>
        <p:spPr>
          <a:xfrm>
            <a:off x="4951226" y="4747846"/>
            <a:ext cx="7045845" cy="1700391"/>
          </a:xfrm>
          <a:prstGeom prst="rect">
            <a:avLst/>
          </a:prstGeom>
        </p:spPr>
      </p:pic>
    </p:spTree>
    <p:extLst>
      <p:ext uri="{BB962C8B-B14F-4D97-AF65-F5344CB8AC3E}">
        <p14:creationId xmlns:p14="http://schemas.microsoft.com/office/powerpoint/2010/main" val="374903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Initial Idea</a:t>
            </a:r>
          </a:p>
        </p:txBody>
      </p:sp>
      <p:sp>
        <p:nvSpPr>
          <p:cNvPr id="3" name="Content Placeholder 2">
            <a:extLst>
              <a:ext uri="{FF2B5EF4-FFF2-40B4-BE49-F238E27FC236}">
                <a16:creationId xmlns:a16="http://schemas.microsoft.com/office/drawing/2014/main" id="{BFE80E1F-81AF-F145-88AF-0BC12251091C}"/>
              </a:ext>
            </a:extLst>
          </p:cNvPr>
          <p:cNvSpPr txBox="1">
            <a:spLocks/>
          </p:cNvSpPr>
          <p:nvPr/>
        </p:nvSpPr>
        <p:spPr>
          <a:xfrm>
            <a:off x="1039382" y="3460103"/>
            <a:ext cx="3508742" cy="1848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Employment</a:t>
            </a:r>
          </a:p>
          <a:p>
            <a:pPr marL="0" indent="0">
              <a:buFont typeface="Arial" panose="020B0604020202020204" pitchFamily="34" charset="0"/>
              <a:buNone/>
            </a:pPr>
            <a:r>
              <a:rPr lang="en-US" sz="2000" dirty="0"/>
              <a:t>Provide access to entry level jobs (with no qualifications or experience required) targeted to college students</a:t>
            </a:r>
          </a:p>
        </p:txBody>
      </p:sp>
      <p:sp>
        <p:nvSpPr>
          <p:cNvPr id="9" name="Content Placeholder 2">
            <a:extLst>
              <a:ext uri="{FF2B5EF4-FFF2-40B4-BE49-F238E27FC236}">
                <a16:creationId xmlns:a16="http://schemas.microsoft.com/office/drawing/2014/main" id="{D519915F-51CD-1F6A-E84F-B11DCE31FE1D}"/>
              </a:ext>
            </a:extLst>
          </p:cNvPr>
          <p:cNvSpPr txBox="1">
            <a:spLocks/>
          </p:cNvSpPr>
          <p:nvPr/>
        </p:nvSpPr>
        <p:spPr>
          <a:xfrm>
            <a:off x="4548123" y="3471394"/>
            <a:ext cx="3508742" cy="1401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Housing</a:t>
            </a:r>
          </a:p>
          <a:p>
            <a:pPr marL="0" indent="0">
              <a:buFont typeface="Arial" panose="020B0604020202020204" pitchFamily="34" charset="0"/>
              <a:buNone/>
            </a:pPr>
            <a:r>
              <a:rPr lang="en-US" sz="2000" dirty="0"/>
              <a:t>Provide access to rooms or houses being rented specifically to college students</a:t>
            </a:r>
          </a:p>
        </p:txBody>
      </p:sp>
      <p:sp>
        <p:nvSpPr>
          <p:cNvPr id="11" name="Content Placeholder 2">
            <a:extLst>
              <a:ext uri="{FF2B5EF4-FFF2-40B4-BE49-F238E27FC236}">
                <a16:creationId xmlns:a16="http://schemas.microsoft.com/office/drawing/2014/main" id="{8357B976-4F5B-1FCB-A08C-468B6161EC1A}"/>
              </a:ext>
            </a:extLst>
          </p:cNvPr>
          <p:cNvSpPr txBox="1">
            <a:spLocks/>
          </p:cNvSpPr>
          <p:nvPr/>
        </p:nvSpPr>
        <p:spPr>
          <a:xfrm>
            <a:off x="3992891" y="2538897"/>
            <a:ext cx="1192345" cy="3528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Our app</a:t>
            </a:r>
            <a:endParaRPr lang="en-US" sz="2000" dirty="0"/>
          </a:p>
        </p:txBody>
      </p:sp>
      <p:cxnSp>
        <p:nvCxnSpPr>
          <p:cNvPr id="13" name="Straight Arrow Connector 12">
            <a:extLst>
              <a:ext uri="{FF2B5EF4-FFF2-40B4-BE49-F238E27FC236}">
                <a16:creationId xmlns:a16="http://schemas.microsoft.com/office/drawing/2014/main" id="{30D7E8EC-84A2-2287-790F-55016A329D1F}"/>
              </a:ext>
            </a:extLst>
          </p:cNvPr>
          <p:cNvCxnSpPr/>
          <p:nvPr/>
        </p:nvCxnSpPr>
        <p:spPr>
          <a:xfrm flipH="1">
            <a:off x="3463674" y="2882046"/>
            <a:ext cx="765545" cy="602512"/>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50F0E6C-0A74-C735-485A-16D639A2F220}"/>
              </a:ext>
            </a:extLst>
          </p:cNvPr>
          <p:cNvCxnSpPr>
            <a:cxnSpLocks/>
          </p:cNvCxnSpPr>
          <p:nvPr/>
        </p:nvCxnSpPr>
        <p:spPr>
          <a:xfrm>
            <a:off x="4976624" y="2903032"/>
            <a:ext cx="765545" cy="602512"/>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86ED0117-CA7D-3B75-D10E-8F580A029F24}"/>
              </a:ext>
            </a:extLst>
          </p:cNvPr>
          <p:cNvSpPr txBox="1">
            <a:spLocks/>
          </p:cNvSpPr>
          <p:nvPr/>
        </p:nvSpPr>
        <p:spPr>
          <a:xfrm>
            <a:off x="8534400" y="2587214"/>
            <a:ext cx="2862146" cy="1627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NOT</a:t>
            </a:r>
          </a:p>
          <a:p>
            <a:pPr marL="0" indent="0" algn="ctr">
              <a:buFont typeface="Arial" panose="020B0604020202020204" pitchFamily="34" charset="0"/>
              <a:buNone/>
            </a:pPr>
            <a:r>
              <a:rPr lang="en-US" sz="2000" dirty="0"/>
              <a:t>Career Advancement</a:t>
            </a:r>
          </a:p>
          <a:p>
            <a:pPr marL="0" indent="0" algn="ctr">
              <a:buFont typeface="Arial" panose="020B0604020202020204" pitchFamily="34" charset="0"/>
              <a:buNone/>
            </a:pPr>
            <a:r>
              <a:rPr lang="en-US" sz="2000" dirty="0"/>
              <a:t>Scholarships or charities</a:t>
            </a:r>
          </a:p>
          <a:p>
            <a:pPr marL="0" indent="0" algn="ctr">
              <a:buFont typeface="Arial" panose="020B0604020202020204" pitchFamily="34" charset="0"/>
              <a:buNone/>
            </a:pPr>
            <a:r>
              <a:rPr lang="en-US" sz="2000" dirty="0"/>
              <a:t>Advice or a forum</a:t>
            </a:r>
          </a:p>
        </p:txBody>
      </p:sp>
      <p:sp>
        <p:nvSpPr>
          <p:cNvPr id="19" name="Content Placeholder 2">
            <a:extLst>
              <a:ext uri="{FF2B5EF4-FFF2-40B4-BE49-F238E27FC236}">
                <a16:creationId xmlns:a16="http://schemas.microsoft.com/office/drawing/2014/main" id="{0ECD3A20-CC97-6E8F-4FEE-A967574EB9EC}"/>
              </a:ext>
            </a:extLst>
          </p:cNvPr>
          <p:cNvSpPr txBox="1">
            <a:spLocks/>
          </p:cNvSpPr>
          <p:nvPr/>
        </p:nvSpPr>
        <p:spPr>
          <a:xfrm>
            <a:off x="8534400" y="4549751"/>
            <a:ext cx="2862146" cy="683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only want to help people get to next year</a:t>
            </a:r>
          </a:p>
        </p:txBody>
      </p:sp>
    </p:spTree>
    <p:extLst>
      <p:ext uri="{BB962C8B-B14F-4D97-AF65-F5344CB8AC3E}">
        <p14:creationId xmlns:p14="http://schemas.microsoft.com/office/powerpoint/2010/main" val="402258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Related Services</a:t>
            </a:r>
          </a:p>
        </p:txBody>
      </p:sp>
      <p:sp>
        <p:nvSpPr>
          <p:cNvPr id="4" name="Content Placeholder 2">
            <a:extLst>
              <a:ext uri="{FF2B5EF4-FFF2-40B4-BE49-F238E27FC236}">
                <a16:creationId xmlns:a16="http://schemas.microsoft.com/office/drawing/2014/main" id="{4972AFF4-B587-DDE3-55AB-37549D03AEA0}"/>
              </a:ext>
            </a:extLst>
          </p:cNvPr>
          <p:cNvSpPr txBox="1">
            <a:spLocks/>
          </p:cNvSpPr>
          <p:nvPr/>
        </p:nvSpPr>
        <p:spPr>
          <a:xfrm>
            <a:off x="4620407" y="835532"/>
            <a:ext cx="2350583"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(from questionnaire)</a:t>
            </a:r>
          </a:p>
        </p:txBody>
      </p:sp>
      <p:pic>
        <p:nvPicPr>
          <p:cNvPr id="3" name="Picture 2">
            <a:extLst>
              <a:ext uri="{FF2B5EF4-FFF2-40B4-BE49-F238E27FC236}">
                <a16:creationId xmlns:a16="http://schemas.microsoft.com/office/drawing/2014/main" id="{6CFB68E4-11CF-21C8-7084-BF86C566315D}"/>
              </a:ext>
            </a:extLst>
          </p:cNvPr>
          <p:cNvPicPr>
            <a:picLocks noChangeAspect="1"/>
          </p:cNvPicPr>
          <p:nvPr/>
        </p:nvPicPr>
        <p:blipFill rotWithShape="1">
          <a:blip r:embed="rId3"/>
          <a:srcRect l="1676" t="1213" r="1" b="1495"/>
          <a:stretch/>
        </p:blipFill>
        <p:spPr>
          <a:xfrm>
            <a:off x="553258" y="1579168"/>
            <a:ext cx="2313201" cy="4965171"/>
          </a:xfrm>
          <a:prstGeom prst="rect">
            <a:avLst/>
          </a:prstGeom>
          <a:ln w="12700">
            <a:solidFill>
              <a:schemeClr val="tx1"/>
            </a:solidFill>
          </a:ln>
        </p:spPr>
      </p:pic>
      <p:sp>
        <p:nvSpPr>
          <p:cNvPr id="7" name="Content Placeholder 2">
            <a:extLst>
              <a:ext uri="{FF2B5EF4-FFF2-40B4-BE49-F238E27FC236}">
                <a16:creationId xmlns:a16="http://schemas.microsoft.com/office/drawing/2014/main" id="{2CFD5082-5624-1646-8234-C6A837CB3A2B}"/>
              </a:ext>
            </a:extLst>
          </p:cNvPr>
          <p:cNvSpPr txBox="1">
            <a:spLocks/>
          </p:cNvSpPr>
          <p:nvPr/>
        </p:nvSpPr>
        <p:spPr>
          <a:xfrm>
            <a:off x="3998576" y="2148159"/>
            <a:ext cx="1537616"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Browser app</a:t>
            </a:r>
          </a:p>
        </p:txBody>
      </p:sp>
      <p:sp>
        <p:nvSpPr>
          <p:cNvPr id="8" name="Content Placeholder 2">
            <a:extLst>
              <a:ext uri="{FF2B5EF4-FFF2-40B4-BE49-F238E27FC236}">
                <a16:creationId xmlns:a16="http://schemas.microsoft.com/office/drawing/2014/main" id="{99B69D3D-1334-17DB-1E4A-D0E669AE016E}"/>
              </a:ext>
            </a:extLst>
          </p:cNvPr>
          <p:cNvSpPr txBox="1">
            <a:spLocks/>
          </p:cNvSpPr>
          <p:nvPr/>
        </p:nvSpPr>
        <p:spPr>
          <a:xfrm>
            <a:off x="3421124" y="3388331"/>
            <a:ext cx="2708546" cy="3847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Immediate call-to-action</a:t>
            </a:r>
          </a:p>
        </p:txBody>
      </p:sp>
      <p:cxnSp>
        <p:nvCxnSpPr>
          <p:cNvPr id="9" name="Straight Arrow Connector 8">
            <a:extLst>
              <a:ext uri="{FF2B5EF4-FFF2-40B4-BE49-F238E27FC236}">
                <a16:creationId xmlns:a16="http://schemas.microsoft.com/office/drawing/2014/main" id="{9FEC429C-DD02-C249-FBC0-F6A842A1F4E7}"/>
              </a:ext>
            </a:extLst>
          </p:cNvPr>
          <p:cNvCxnSpPr>
            <a:cxnSpLocks/>
            <a:stCxn id="8" idx="1"/>
          </p:cNvCxnSpPr>
          <p:nvPr/>
        </p:nvCxnSpPr>
        <p:spPr>
          <a:xfrm flipH="1">
            <a:off x="2557750" y="3580704"/>
            <a:ext cx="863374" cy="0"/>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0EC7928-D8EC-3A24-3A88-CB13C5C5A905}"/>
              </a:ext>
            </a:extLst>
          </p:cNvPr>
          <p:cNvSpPr txBox="1">
            <a:spLocks/>
          </p:cNvSpPr>
          <p:nvPr/>
        </p:nvSpPr>
        <p:spPr>
          <a:xfrm>
            <a:off x="3421124" y="6022468"/>
            <a:ext cx="3303967" cy="7229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Product description, marketing and more call-to-actions</a:t>
            </a:r>
          </a:p>
        </p:txBody>
      </p:sp>
      <p:pic>
        <p:nvPicPr>
          <p:cNvPr id="13" name="Picture 12">
            <a:extLst>
              <a:ext uri="{FF2B5EF4-FFF2-40B4-BE49-F238E27FC236}">
                <a16:creationId xmlns:a16="http://schemas.microsoft.com/office/drawing/2014/main" id="{710219A5-BD99-76CA-47C7-BC931AFA00EC}"/>
              </a:ext>
            </a:extLst>
          </p:cNvPr>
          <p:cNvPicPr>
            <a:picLocks noChangeAspect="1"/>
          </p:cNvPicPr>
          <p:nvPr/>
        </p:nvPicPr>
        <p:blipFill>
          <a:blip r:embed="rId4"/>
          <a:stretch>
            <a:fillRect/>
          </a:stretch>
        </p:blipFill>
        <p:spPr>
          <a:xfrm>
            <a:off x="3239399" y="3809104"/>
            <a:ext cx="1614763" cy="2118291"/>
          </a:xfrm>
          <a:prstGeom prst="rect">
            <a:avLst/>
          </a:prstGeom>
        </p:spPr>
      </p:pic>
      <p:cxnSp>
        <p:nvCxnSpPr>
          <p:cNvPr id="14" name="Straight Arrow Connector 13">
            <a:extLst>
              <a:ext uri="{FF2B5EF4-FFF2-40B4-BE49-F238E27FC236}">
                <a16:creationId xmlns:a16="http://schemas.microsoft.com/office/drawing/2014/main" id="{CE5D9749-65E0-6FE9-FDF4-D5BF41FC6C38}"/>
              </a:ext>
            </a:extLst>
          </p:cNvPr>
          <p:cNvCxnSpPr>
            <a:cxnSpLocks/>
          </p:cNvCxnSpPr>
          <p:nvPr/>
        </p:nvCxnSpPr>
        <p:spPr>
          <a:xfrm>
            <a:off x="2747576" y="6076256"/>
            <a:ext cx="0" cy="698317"/>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73A5E77-C8E7-802F-8FF8-561256CD70E7}"/>
              </a:ext>
            </a:extLst>
          </p:cNvPr>
          <p:cNvSpPr txBox="1">
            <a:spLocks/>
          </p:cNvSpPr>
          <p:nvPr/>
        </p:nvSpPr>
        <p:spPr>
          <a:xfrm>
            <a:off x="2866460" y="6233041"/>
            <a:ext cx="701748"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993300"/>
                </a:solidFill>
              </a:rPr>
              <a:t>Scroll</a:t>
            </a:r>
            <a:endParaRPr lang="en-US" sz="2000" b="1" dirty="0">
              <a:solidFill>
                <a:srgbClr val="993300"/>
              </a:solidFill>
            </a:endParaRPr>
          </a:p>
        </p:txBody>
      </p:sp>
      <p:pic>
        <p:nvPicPr>
          <p:cNvPr id="20" name="Picture 19">
            <a:extLst>
              <a:ext uri="{FF2B5EF4-FFF2-40B4-BE49-F238E27FC236}">
                <a16:creationId xmlns:a16="http://schemas.microsoft.com/office/drawing/2014/main" id="{509C0C91-4FF6-816A-F068-15F7522E02BE}"/>
              </a:ext>
            </a:extLst>
          </p:cNvPr>
          <p:cNvPicPr>
            <a:picLocks noChangeAspect="1"/>
          </p:cNvPicPr>
          <p:nvPr/>
        </p:nvPicPr>
        <p:blipFill>
          <a:blip r:embed="rId5"/>
          <a:stretch>
            <a:fillRect/>
          </a:stretch>
        </p:blipFill>
        <p:spPr>
          <a:xfrm>
            <a:off x="5045812" y="3845615"/>
            <a:ext cx="1425336" cy="2045267"/>
          </a:xfrm>
          <a:prstGeom prst="rect">
            <a:avLst/>
          </a:prstGeom>
        </p:spPr>
      </p:pic>
      <p:pic>
        <p:nvPicPr>
          <p:cNvPr id="2050" name="Picture 2" descr="Nenhuma descrição disponível.">
            <a:extLst>
              <a:ext uri="{FF2B5EF4-FFF2-40B4-BE49-F238E27FC236}">
                <a16:creationId xmlns:a16="http://schemas.microsoft.com/office/drawing/2014/main" id="{22FF8D68-0F96-BC86-7CB3-92941F7E8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0321" y="1853413"/>
            <a:ext cx="2176991" cy="4572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2F0E1821-47D8-79B3-2BD5-22F6ED0C9F98}"/>
              </a:ext>
            </a:extLst>
          </p:cNvPr>
          <p:cNvSpPr txBox="1">
            <a:spLocks/>
          </p:cNvSpPr>
          <p:nvPr/>
        </p:nvSpPr>
        <p:spPr>
          <a:xfrm>
            <a:off x="9961838" y="2148159"/>
            <a:ext cx="1537616"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Mobile app</a:t>
            </a:r>
          </a:p>
        </p:txBody>
      </p:sp>
      <p:sp>
        <p:nvSpPr>
          <p:cNvPr id="23" name="Content Placeholder 2">
            <a:extLst>
              <a:ext uri="{FF2B5EF4-FFF2-40B4-BE49-F238E27FC236}">
                <a16:creationId xmlns:a16="http://schemas.microsoft.com/office/drawing/2014/main" id="{9D6296F3-BA15-5BCF-DE00-F829FD76DE57}"/>
              </a:ext>
            </a:extLst>
          </p:cNvPr>
          <p:cNvSpPr txBox="1">
            <a:spLocks/>
          </p:cNvSpPr>
          <p:nvPr/>
        </p:nvSpPr>
        <p:spPr>
          <a:xfrm>
            <a:off x="9388143" y="2706074"/>
            <a:ext cx="2685006" cy="11395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Very similar to browser, but more “app like” (no scroll, simpler design)</a:t>
            </a:r>
          </a:p>
        </p:txBody>
      </p:sp>
    </p:spTree>
    <p:extLst>
      <p:ext uri="{BB962C8B-B14F-4D97-AF65-F5344CB8AC3E}">
        <p14:creationId xmlns:p14="http://schemas.microsoft.com/office/powerpoint/2010/main" val="289323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49440"/>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Persona example: Carlos Silva</a:t>
            </a:r>
          </a:p>
        </p:txBody>
      </p:sp>
      <p:sp>
        <p:nvSpPr>
          <p:cNvPr id="9" name="Content Placeholder 2">
            <a:extLst>
              <a:ext uri="{FF2B5EF4-FFF2-40B4-BE49-F238E27FC236}">
                <a16:creationId xmlns:a16="http://schemas.microsoft.com/office/drawing/2014/main" id="{AF570DEA-90E6-51A6-0AD3-8C62DD6E0CBB}"/>
              </a:ext>
            </a:extLst>
          </p:cNvPr>
          <p:cNvSpPr txBox="1">
            <a:spLocks/>
          </p:cNvSpPr>
          <p:nvPr/>
        </p:nvSpPr>
        <p:spPr>
          <a:xfrm>
            <a:off x="4329665" y="4285409"/>
            <a:ext cx="3770570" cy="2434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Motivations</a:t>
            </a:r>
          </a:p>
          <a:p>
            <a:pPr>
              <a:buClr>
                <a:srgbClr val="993300"/>
              </a:buClr>
            </a:pPr>
            <a:r>
              <a:rPr lang="en-US" sz="2000" dirty="0"/>
              <a:t>He likes being able to give gifts to his girlfriend</a:t>
            </a:r>
          </a:p>
          <a:p>
            <a:pPr>
              <a:buClr>
                <a:srgbClr val="993300"/>
              </a:buClr>
            </a:pPr>
            <a:r>
              <a:rPr lang="en-US" sz="2000" dirty="0"/>
              <a:t>He’s proud that he got a “good” job considering he had no qualifications or experience</a:t>
            </a:r>
          </a:p>
        </p:txBody>
      </p:sp>
      <p:sp>
        <p:nvSpPr>
          <p:cNvPr id="10" name="Content Placeholder 2">
            <a:extLst>
              <a:ext uri="{FF2B5EF4-FFF2-40B4-BE49-F238E27FC236}">
                <a16:creationId xmlns:a16="http://schemas.microsoft.com/office/drawing/2014/main" id="{F3295F71-B535-EECF-2A5B-921CEE45C015}"/>
              </a:ext>
            </a:extLst>
          </p:cNvPr>
          <p:cNvSpPr txBox="1">
            <a:spLocks/>
          </p:cNvSpPr>
          <p:nvPr/>
        </p:nvSpPr>
        <p:spPr>
          <a:xfrm>
            <a:off x="8100235" y="4285409"/>
            <a:ext cx="3770570" cy="24343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Frustrations</a:t>
            </a:r>
          </a:p>
          <a:p>
            <a:pPr>
              <a:buClr>
                <a:srgbClr val="993300"/>
              </a:buClr>
            </a:pPr>
            <a:r>
              <a:rPr lang="en-US" sz="2000" dirty="0"/>
              <a:t>He’s working a lot and feels he has less time for his girlfriend</a:t>
            </a:r>
          </a:p>
          <a:p>
            <a:pPr>
              <a:buClr>
                <a:srgbClr val="993300"/>
              </a:buClr>
            </a:pPr>
            <a:r>
              <a:rPr lang="en-US" sz="2000" dirty="0"/>
              <a:t>He’d like a less customer-oriented job</a:t>
            </a:r>
          </a:p>
          <a:p>
            <a:pPr>
              <a:buClr>
                <a:srgbClr val="993300"/>
              </a:buClr>
            </a:pPr>
            <a:r>
              <a:rPr lang="en-US" sz="2000" dirty="0"/>
              <a:t>He doesn’t feel like he’s advancing towards long term goals</a:t>
            </a:r>
          </a:p>
        </p:txBody>
      </p:sp>
      <p:sp>
        <p:nvSpPr>
          <p:cNvPr id="11" name="Content Placeholder 2">
            <a:extLst>
              <a:ext uri="{FF2B5EF4-FFF2-40B4-BE49-F238E27FC236}">
                <a16:creationId xmlns:a16="http://schemas.microsoft.com/office/drawing/2014/main" id="{6AB2115D-5135-CEAE-2998-AD5A7339ADDB}"/>
              </a:ext>
            </a:extLst>
          </p:cNvPr>
          <p:cNvSpPr txBox="1">
            <a:spLocks/>
          </p:cNvSpPr>
          <p:nvPr/>
        </p:nvSpPr>
        <p:spPr>
          <a:xfrm>
            <a:off x="4125434" y="1802219"/>
            <a:ext cx="7763426" cy="255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Profile</a:t>
            </a:r>
          </a:p>
          <a:p>
            <a:pPr marL="0" indent="0">
              <a:buClr>
                <a:srgbClr val="993300"/>
              </a:buClr>
              <a:buNone/>
            </a:pPr>
            <a:r>
              <a:rPr lang="en-US" sz="2000" dirty="0"/>
              <a:t>Carlos is 20 and a 3rd year LEIC student living with his parents. Six months ago a friend told him as a receptionist/security guard at a high-end apartment complex and he’s now working full time, making 1300€ a month.</a:t>
            </a:r>
          </a:p>
          <a:p>
            <a:pPr marL="0" indent="0">
              <a:buClr>
                <a:srgbClr val="993300"/>
              </a:buClr>
              <a:buNone/>
            </a:pPr>
            <a:r>
              <a:rPr lang="en-US" sz="2000" dirty="0"/>
              <a:t>He’s very self-centered with one exception: his girlfriend. Although he has yet to pay for a meal the truth is he’s building his life around her.</a:t>
            </a:r>
          </a:p>
        </p:txBody>
      </p:sp>
      <p:grpSp>
        <p:nvGrpSpPr>
          <p:cNvPr id="16" name="Group 15">
            <a:extLst>
              <a:ext uri="{FF2B5EF4-FFF2-40B4-BE49-F238E27FC236}">
                <a16:creationId xmlns:a16="http://schemas.microsoft.com/office/drawing/2014/main" id="{5B70C0D8-39E8-9950-1E41-79702FD50AF1}"/>
              </a:ext>
            </a:extLst>
          </p:cNvPr>
          <p:cNvGrpSpPr/>
          <p:nvPr/>
        </p:nvGrpSpPr>
        <p:grpSpPr>
          <a:xfrm>
            <a:off x="783709" y="1555853"/>
            <a:ext cx="2652819" cy="3590306"/>
            <a:chOff x="704851" y="2417091"/>
            <a:chExt cx="2652819" cy="3590306"/>
          </a:xfrm>
        </p:grpSpPr>
        <p:pic>
          <p:nvPicPr>
            <p:cNvPr id="1026" name="Picture 2">
              <a:extLst>
                <a:ext uri="{FF2B5EF4-FFF2-40B4-BE49-F238E27FC236}">
                  <a16:creationId xmlns:a16="http://schemas.microsoft.com/office/drawing/2014/main" id="{50117E13-DA0D-4F3E-855C-F8CA00B63A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69" b="5461"/>
            <a:stretch/>
          </p:blipFill>
          <p:spPr bwMode="auto">
            <a:xfrm>
              <a:off x="836869" y="2417091"/>
              <a:ext cx="2360428" cy="235209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2E2D69EA-DAC5-AE75-827E-4E316AD24FEE}"/>
                </a:ext>
              </a:extLst>
            </p:cNvPr>
            <p:cNvGrpSpPr/>
            <p:nvPr/>
          </p:nvGrpSpPr>
          <p:grpSpPr>
            <a:xfrm>
              <a:off x="704851" y="4888563"/>
              <a:ext cx="2652819" cy="1118834"/>
              <a:chOff x="704851" y="4888563"/>
              <a:chExt cx="2652819" cy="1118834"/>
            </a:xfrm>
          </p:grpSpPr>
          <p:grpSp>
            <p:nvGrpSpPr>
              <p:cNvPr id="13" name="Group 12">
                <a:extLst>
                  <a:ext uri="{FF2B5EF4-FFF2-40B4-BE49-F238E27FC236}">
                    <a16:creationId xmlns:a16="http://schemas.microsoft.com/office/drawing/2014/main" id="{C37C83AD-1FBE-9656-9D2B-3C55B0783D33}"/>
                  </a:ext>
                </a:extLst>
              </p:cNvPr>
              <p:cNvGrpSpPr/>
              <p:nvPr/>
            </p:nvGrpSpPr>
            <p:grpSpPr>
              <a:xfrm>
                <a:off x="753358" y="4888563"/>
                <a:ext cx="2527449" cy="499730"/>
                <a:chOff x="704851" y="4869713"/>
                <a:chExt cx="2527449" cy="499730"/>
              </a:xfrm>
            </p:grpSpPr>
            <p:sp>
              <p:nvSpPr>
                <p:cNvPr id="2" name="Rectangle: Rounded Corners 1">
                  <a:extLst>
                    <a:ext uri="{FF2B5EF4-FFF2-40B4-BE49-F238E27FC236}">
                      <a16:creationId xmlns:a16="http://schemas.microsoft.com/office/drawing/2014/main" id="{B75F90A6-3D19-A748-3C52-AD06CE959C34}"/>
                    </a:ext>
                  </a:extLst>
                </p:cNvPr>
                <p:cNvSpPr/>
                <p:nvPr/>
              </p:nvSpPr>
              <p:spPr>
                <a:xfrm>
                  <a:off x="2387011" y="4869713"/>
                  <a:ext cx="845289" cy="499730"/>
                </a:xfrm>
                <a:prstGeom prst="roundRect">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Proud</a:t>
                  </a:r>
                </a:p>
              </p:txBody>
            </p:sp>
            <p:sp>
              <p:nvSpPr>
                <p:cNvPr id="3" name="Rectangle: Rounded Corners 2">
                  <a:extLst>
                    <a:ext uri="{FF2B5EF4-FFF2-40B4-BE49-F238E27FC236}">
                      <a16:creationId xmlns:a16="http://schemas.microsoft.com/office/drawing/2014/main" id="{59AE1D4B-A13B-6FB6-34E7-24F041FC0F05}"/>
                    </a:ext>
                  </a:extLst>
                </p:cNvPr>
                <p:cNvSpPr/>
                <p:nvPr/>
              </p:nvSpPr>
              <p:spPr>
                <a:xfrm>
                  <a:off x="704851" y="4869713"/>
                  <a:ext cx="1538619" cy="499730"/>
                </a:xfrm>
                <a:prstGeom prst="roundRect">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Independent</a:t>
                  </a:r>
                </a:p>
              </p:txBody>
            </p:sp>
          </p:grpSp>
          <p:grpSp>
            <p:nvGrpSpPr>
              <p:cNvPr id="14" name="Group 13">
                <a:extLst>
                  <a:ext uri="{FF2B5EF4-FFF2-40B4-BE49-F238E27FC236}">
                    <a16:creationId xmlns:a16="http://schemas.microsoft.com/office/drawing/2014/main" id="{26787A29-240A-D7D3-19E9-CA749BE1D753}"/>
                  </a:ext>
                </a:extLst>
              </p:cNvPr>
              <p:cNvGrpSpPr/>
              <p:nvPr/>
            </p:nvGrpSpPr>
            <p:grpSpPr>
              <a:xfrm>
                <a:off x="704851" y="5507667"/>
                <a:ext cx="2652819" cy="499730"/>
                <a:chOff x="704851" y="5507667"/>
                <a:chExt cx="2652819" cy="499730"/>
              </a:xfrm>
            </p:grpSpPr>
            <p:sp>
              <p:nvSpPr>
                <p:cNvPr id="7" name="Rectangle: Rounded Corners 6">
                  <a:extLst>
                    <a:ext uri="{FF2B5EF4-FFF2-40B4-BE49-F238E27FC236}">
                      <a16:creationId xmlns:a16="http://schemas.microsoft.com/office/drawing/2014/main" id="{41A7388D-B783-C648-16C7-132A44EF1686}"/>
                    </a:ext>
                  </a:extLst>
                </p:cNvPr>
                <p:cNvSpPr/>
                <p:nvPr/>
              </p:nvSpPr>
              <p:spPr>
                <a:xfrm>
                  <a:off x="704851" y="5507667"/>
                  <a:ext cx="1166479" cy="499730"/>
                </a:xfrm>
                <a:prstGeom prst="roundRect">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Stubborn</a:t>
                  </a:r>
                </a:p>
              </p:txBody>
            </p:sp>
            <p:sp>
              <p:nvSpPr>
                <p:cNvPr id="12" name="Rectangle: Rounded Corners 11">
                  <a:extLst>
                    <a:ext uri="{FF2B5EF4-FFF2-40B4-BE49-F238E27FC236}">
                      <a16:creationId xmlns:a16="http://schemas.microsoft.com/office/drawing/2014/main" id="{EAA16AC5-B9DE-728A-FBE7-85666C0918C9}"/>
                    </a:ext>
                  </a:extLst>
                </p:cNvPr>
                <p:cNvSpPr/>
                <p:nvPr/>
              </p:nvSpPr>
              <p:spPr>
                <a:xfrm>
                  <a:off x="2017083" y="5507667"/>
                  <a:ext cx="1340587" cy="499730"/>
                </a:xfrm>
                <a:prstGeom prst="roundRect">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Impatient</a:t>
                  </a:r>
                </a:p>
              </p:txBody>
            </p:sp>
          </p:grpSp>
        </p:grpSp>
      </p:grpSp>
      <p:grpSp>
        <p:nvGrpSpPr>
          <p:cNvPr id="18" name="Group 17">
            <a:extLst>
              <a:ext uri="{FF2B5EF4-FFF2-40B4-BE49-F238E27FC236}">
                <a16:creationId xmlns:a16="http://schemas.microsoft.com/office/drawing/2014/main" id="{0408090B-D36A-2340-6779-D455AF3F0145}"/>
              </a:ext>
            </a:extLst>
          </p:cNvPr>
          <p:cNvGrpSpPr/>
          <p:nvPr/>
        </p:nvGrpSpPr>
        <p:grpSpPr>
          <a:xfrm>
            <a:off x="704851" y="5599365"/>
            <a:ext cx="3340837" cy="962495"/>
            <a:chOff x="704851" y="5604681"/>
            <a:chExt cx="3340837" cy="962495"/>
          </a:xfrm>
        </p:grpSpPr>
        <p:pic>
          <p:nvPicPr>
            <p:cNvPr id="1028" name="Picture 4">
              <a:extLst>
                <a:ext uri="{FF2B5EF4-FFF2-40B4-BE49-F238E27FC236}">
                  <a16:creationId xmlns:a16="http://schemas.microsoft.com/office/drawing/2014/main" id="{1FF66094-4C88-EB01-7090-8AB233C314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1" y="5604681"/>
              <a:ext cx="842406" cy="962495"/>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D88C0B20-8947-BBCF-5AE6-3DCFE662E9C4}"/>
                </a:ext>
              </a:extLst>
            </p:cNvPr>
            <p:cNvSpPr txBox="1">
              <a:spLocks/>
            </p:cNvSpPr>
            <p:nvPr/>
          </p:nvSpPr>
          <p:spPr>
            <a:xfrm>
              <a:off x="1591563" y="5743418"/>
              <a:ext cx="2454125" cy="68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993300"/>
                </a:buClr>
                <a:buNone/>
              </a:pPr>
              <a:r>
                <a:rPr lang="en-US" sz="2000" b="1" dirty="0"/>
                <a:t>Incomplete version, please check the PDF</a:t>
              </a:r>
            </a:p>
          </p:txBody>
        </p:sp>
      </p:grpSp>
    </p:spTree>
    <p:extLst>
      <p:ext uri="{BB962C8B-B14F-4D97-AF65-F5344CB8AC3E}">
        <p14:creationId xmlns:p14="http://schemas.microsoft.com/office/powerpoint/2010/main" val="250443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49440"/>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Activity Scenario of Carlos Silva</a:t>
            </a:r>
          </a:p>
        </p:txBody>
      </p:sp>
      <p:sp>
        <p:nvSpPr>
          <p:cNvPr id="11" name="Content Placeholder 2">
            <a:extLst>
              <a:ext uri="{FF2B5EF4-FFF2-40B4-BE49-F238E27FC236}">
                <a16:creationId xmlns:a16="http://schemas.microsoft.com/office/drawing/2014/main" id="{6AB2115D-5135-CEAE-2998-AD5A7339ADDB}"/>
              </a:ext>
            </a:extLst>
          </p:cNvPr>
          <p:cNvSpPr txBox="1">
            <a:spLocks/>
          </p:cNvSpPr>
          <p:nvPr/>
        </p:nvSpPr>
        <p:spPr>
          <a:xfrm>
            <a:off x="761170" y="2264230"/>
            <a:ext cx="10669660" cy="4266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 co-worker of Carlos quit the job. He realized it would be cool if he had a work colleague from LEIC, the same course he is. </a:t>
            </a:r>
          </a:p>
          <a:p>
            <a:pPr marL="0" indent="0">
              <a:buFont typeface="Arial" panose="020B0604020202020204" pitchFamily="34" charset="0"/>
              <a:buNone/>
            </a:pPr>
            <a:r>
              <a:rPr lang="en-US" sz="2000" dirty="0"/>
              <a:t>	Therefore, he registered in </a:t>
            </a:r>
            <a:r>
              <a:rPr lang="en-US" sz="2000" dirty="0" err="1"/>
              <a:t>LEICedin</a:t>
            </a:r>
            <a:r>
              <a:rPr lang="en-US" sz="2000" dirty="0"/>
              <a:t> and created a new job offer. Since he himself works in the same position (security) as the offer, he was able to provide reliable feedback on what his job is like in the description. </a:t>
            </a:r>
          </a:p>
          <a:p>
            <a:pPr marL="0" indent="0">
              <a:buFont typeface="Arial" panose="020B0604020202020204" pitchFamily="34" charset="0"/>
              <a:buNone/>
            </a:pPr>
            <a:r>
              <a:rPr lang="en-US" sz="2000" dirty="0"/>
              <a:t>	Any person interested would contact him and clarify any remaining doubts. In a final stage, Carlos would redirect them to his boss.</a:t>
            </a:r>
          </a:p>
        </p:txBody>
      </p:sp>
    </p:spTree>
    <p:extLst>
      <p:ext uri="{BB962C8B-B14F-4D97-AF65-F5344CB8AC3E}">
        <p14:creationId xmlns:p14="http://schemas.microsoft.com/office/powerpoint/2010/main" val="77768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49440"/>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Functionalities and Tasks</a:t>
            </a:r>
          </a:p>
        </p:txBody>
      </p:sp>
      <p:sp>
        <p:nvSpPr>
          <p:cNvPr id="11" name="Content Placeholder 2">
            <a:extLst>
              <a:ext uri="{FF2B5EF4-FFF2-40B4-BE49-F238E27FC236}">
                <a16:creationId xmlns:a16="http://schemas.microsoft.com/office/drawing/2014/main" id="{6AB2115D-5135-CEAE-2998-AD5A7339ADDB}"/>
              </a:ext>
            </a:extLst>
          </p:cNvPr>
          <p:cNvSpPr txBox="1">
            <a:spLocks/>
          </p:cNvSpPr>
          <p:nvPr/>
        </p:nvSpPr>
        <p:spPr>
          <a:xfrm>
            <a:off x="947887" y="2699656"/>
            <a:ext cx="5334830" cy="3744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Example of Functionalities:</a:t>
            </a:r>
          </a:p>
          <a:p>
            <a:pPr marL="0" indent="0" algn="ctr">
              <a:buFont typeface="Arial" panose="020B0604020202020204" pitchFamily="34" charset="0"/>
              <a:buNone/>
            </a:pPr>
            <a:endParaRPr lang="en-US" sz="2000" b="1" dirty="0">
              <a:solidFill>
                <a:srgbClr val="993300"/>
              </a:solidFill>
            </a:endParaRPr>
          </a:p>
          <a:p>
            <a:pPr marL="0" indent="0" algn="ctr">
              <a:buFont typeface="Arial" panose="020B0604020202020204" pitchFamily="34" charset="0"/>
              <a:buNone/>
            </a:pPr>
            <a:r>
              <a:rPr lang="en-US" sz="2000" dirty="0"/>
              <a:t>Search an offer by name/location</a:t>
            </a:r>
          </a:p>
          <a:p>
            <a:pPr marL="0" indent="0" algn="ctr">
              <a:buFont typeface="Arial" panose="020B0604020202020204" pitchFamily="34" charset="0"/>
              <a:buNone/>
            </a:pPr>
            <a:r>
              <a:rPr lang="en-US" sz="2000" dirty="0"/>
              <a:t>Order the offers list</a:t>
            </a:r>
          </a:p>
          <a:p>
            <a:pPr marL="0" indent="0" algn="ctr">
              <a:buFont typeface="Arial" panose="020B0604020202020204" pitchFamily="34" charset="0"/>
              <a:buNone/>
            </a:pPr>
            <a:r>
              <a:rPr lang="en-US" sz="2000" dirty="0"/>
              <a:t>Contact the seller</a:t>
            </a:r>
          </a:p>
        </p:txBody>
      </p:sp>
      <p:sp>
        <p:nvSpPr>
          <p:cNvPr id="2" name="Content Placeholder 2">
            <a:extLst>
              <a:ext uri="{FF2B5EF4-FFF2-40B4-BE49-F238E27FC236}">
                <a16:creationId xmlns:a16="http://schemas.microsoft.com/office/drawing/2014/main" id="{B2096CE0-DEBA-F665-BBE1-AF9BFFFB16E8}"/>
              </a:ext>
            </a:extLst>
          </p:cNvPr>
          <p:cNvSpPr txBox="1">
            <a:spLocks/>
          </p:cNvSpPr>
          <p:nvPr/>
        </p:nvSpPr>
        <p:spPr>
          <a:xfrm>
            <a:off x="6554030" y="2699657"/>
            <a:ext cx="5334830" cy="3744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Example of Tasks:</a:t>
            </a:r>
          </a:p>
          <a:p>
            <a:pPr marL="0" indent="0" algn="ctr">
              <a:buFont typeface="Arial" panose="020B0604020202020204" pitchFamily="34" charset="0"/>
              <a:buNone/>
            </a:pPr>
            <a:endParaRPr lang="en-US" sz="1900" dirty="0"/>
          </a:p>
          <a:p>
            <a:pPr marL="0" indent="0" algn="ctr">
              <a:buNone/>
            </a:pPr>
            <a:r>
              <a:rPr lang="en-US" sz="2000" dirty="0"/>
              <a:t>Search offers in a certain street</a:t>
            </a:r>
          </a:p>
          <a:p>
            <a:pPr marL="0" indent="0" algn="ctr">
              <a:buNone/>
            </a:pPr>
            <a:r>
              <a:rPr lang="en-US" sz="2000" dirty="0"/>
              <a:t>Order the offers by price</a:t>
            </a:r>
          </a:p>
          <a:p>
            <a:pPr marL="0" indent="0" algn="ctr">
              <a:buNone/>
            </a:pPr>
            <a:r>
              <a:rPr lang="en-US" sz="2000" dirty="0"/>
              <a:t>Send CV to seller</a:t>
            </a:r>
          </a:p>
          <a:p>
            <a:pPr marL="0" indent="0" algn="ctr">
              <a:buFont typeface="Arial" panose="020B0604020202020204" pitchFamily="34" charset="0"/>
              <a:buNone/>
            </a:pPr>
            <a:endParaRPr lang="en-US" sz="2000" dirty="0">
              <a:solidFill>
                <a:srgbClr val="993300"/>
              </a:solidFill>
            </a:endParaRPr>
          </a:p>
        </p:txBody>
      </p:sp>
      <p:cxnSp>
        <p:nvCxnSpPr>
          <p:cNvPr id="3" name="Straight Arrow Connector 2">
            <a:extLst>
              <a:ext uri="{FF2B5EF4-FFF2-40B4-BE49-F238E27FC236}">
                <a16:creationId xmlns:a16="http://schemas.microsoft.com/office/drawing/2014/main" id="{92B52C55-9B56-3C29-C41F-1591909785C0}"/>
              </a:ext>
            </a:extLst>
          </p:cNvPr>
          <p:cNvCxnSpPr>
            <a:cxnSpLocks/>
          </p:cNvCxnSpPr>
          <p:nvPr/>
        </p:nvCxnSpPr>
        <p:spPr>
          <a:xfrm>
            <a:off x="5758543" y="4049486"/>
            <a:ext cx="1284514" cy="0"/>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78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49440"/>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Usability Requirements</a:t>
            </a:r>
          </a:p>
        </p:txBody>
      </p:sp>
      <p:sp>
        <p:nvSpPr>
          <p:cNvPr id="11" name="Content Placeholder 2">
            <a:extLst>
              <a:ext uri="{FF2B5EF4-FFF2-40B4-BE49-F238E27FC236}">
                <a16:creationId xmlns:a16="http://schemas.microsoft.com/office/drawing/2014/main" id="{6AB2115D-5135-CEAE-2998-AD5A7339ADDB}"/>
              </a:ext>
            </a:extLst>
          </p:cNvPr>
          <p:cNvSpPr txBox="1">
            <a:spLocks/>
          </p:cNvSpPr>
          <p:nvPr/>
        </p:nvSpPr>
        <p:spPr>
          <a:xfrm>
            <a:off x="761170" y="2079171"/>
            <a:ext cx="10669660" cy="4451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rgbClr val="993300"/>
                </a:solidFill>
              </a:rPr>
              <a:t>Efficacy </a:t>
            </a:r>
          </a:p>
          <a:p>
            <a:pPr marL="0" indent="0">
              <a:buNone/>
            </a:pPr>
            <a:r>
              <a:rPr lang="en-US" sz="2000" dirty="0"/>
              <a:t>The use of the platform is carried out intuitively, with only 5% of users making a mistake.</a:t>
            </a:r>
          </a:p>
          <a:p>
            <a:pPr marL="0" indent="0">
              <a:buNone/>
            </a:pPr>
            <a:r>
              <a:rPr lang="en-US" sz="2000" dirty="0"/>
              <a:t> </a:t>
            </a:r>
          </a:p>
          <a:p>
            <a:r>
              <a:rPr lang="en-US" sz="2000" b="1" dirty="0">
                <a:solidFill>
                  <a:srgbClr val="993300"/>
                </a:solidFill>
              </a:rPr>
              <a:t>Efficiency</a:t>
            </a:r>
            <a:r>
              <a:rPr lang="en-US" sz="2000" dirty="0"/>
              <a:t> </a:t>
            </a:r>
          </a:p>
          <a:p>
            <a:pPr marL="0" indent="0">
              <a:buNone/>
            </a:pPr>
            <a:r>
              <a:rPr lang="en-US" sz="2000" dirty="0"/>
              <a:t>Users can find an interesting offer in less than 1 minute.</a:t>
            </a:r>
          </a:p>
          <a:p>
            <a:pPr marL="0" indent="0">
              <a:buNone/>
            </a:pPr>
            <a:endParaRPr lang="en-US" sz="2000" dirty="0"/>
          </a:p>
          <a:p>
            <a:r>
              <a:rPr lang="en-US" sz="2000" b="1" dirty="0">
                <a:solidFill>
                  <a:srgbClr val="993300"/>
                </a:solidFill>
              </a:rPr>
              <a:t>Satisfaction</a:t>
            </a:r>
            <a:r>
              <a:rPr lang="en-US" sz="2000" dirty="0"/>
              <a:t> </a:t>
            </a:r>
          </a:p>
          <a:p>
            <a:pPr marL="0" indent="0">
              <a:buNone/>
            </a:pPr>
            <a:r>
              <a:rPr lang="en-US" sz="2000" dirty="0"/>
              <a:t>The platform must match the expectations of 95% of new users.</a:t>
            </a:r>
          </a:p>
        </p:txBody>
      </p:sp>
    </p:spTree>
    <p:extLst>
      <p:ext uri="{BB962C8B-B14F-4D97-AF65-F5344CB8AC3E}">
        <p14:creationId xmlns:p14="http://schemas.microsoft.com/office/powerpoint/2010/main" val="272020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Related Services</a:t>
            </a:r>
          </a:p>
        </p:txBody>
      </p:sp>
      <p:sp>
        <p:nvSpPr>
          <p:cNvPr id="4" name="Content Placeholder 2">
            <a:extLst>
              <a:ext uri="{FF2B5EF4-FFF2-40B4-BE49-F238E27FC236}">
                <a16:creationId xmlns:a16="http://schemas.microsoft.com/office/drawing/2014/main" id="{4972AFF4-B587-DDE3-55AB-37549D03AEA0}"/>
              </a:ext>
            </a:extLst>
          </p:cNvPr>
          <p:cNvSpPr txBox="1">
            <a:spLocks/>
          </p:cNvSpPr>
          <p:nvPr/>
        </p:nvSpPr>
        <p:spPr>
          <a:xfrm>
            <a:off x="4620407" y="835532"/>
            <a:ext cx="2350583"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(from questionnaire)</a:t>
            </a:r>
          </a:p>
        </p:txBody>
      </p:sp>
      <p:pic>
        <p:nvPicPr>
          <p:cNvPr id="3" name="Picture 2">
            <a:extLst>
              <a:ext uri="{FF2B5EF4-FFF2-40B4-BE49-F238E27FC236}">
                <a16:creationId xmlns:a16="http://schemas.microsoft.com/office/drawing/2014/main" id="{6CFB68E4-11CF-21C8-7084-BF86C566315D}"/>
              </a:ext>
            </a:extLst>
          </p:cNvPr>
          <p:cNvPicPr>
            <a:picLocks noChangeAspect="1"/>
          </p:cNvPicPr>
          <p:nvPr/>
        </p:nvPicPr>
        <p:blipFill rotWithShape="1">
          <a:blip r:embed="rId3"/>
          <a:srcRect l="1676" t="1213" r="1" b="1495"/>
          <a:stretch/>
        </p:blipFill>
        <p:spPr>
          <a:xfrm>
            <a:off x="553258" y="1579168"/>
            <a:ext cx="2313201" cy="4965171"/>
          </a:xfrm>
          <a:prstGeom prst="rect">
            <a:avLst/>
          </a:prstGeom>
          <a:ln w="12700">
            <a:solidFill>
              <a:schemeClr val="tx1"/>
            </a:solidFill>
          </a:ln>
        </p:spPr>
      </p:pic>
      <p:sp>
        <p:nvSpPr>
          <p:cNvPr id="7" name="Content Placeholder 2">
            <a:extLst>
              <a:ext uri="{FF2B5EF4-FFF2-40B4-BE49-F238E27FC236}">
                <a16:creationId xmlns:a16="http://schemas.microsoft.com/office/drawing/2014/main" id="{2CFD5082-5624-1646-8234-C6A837CB3A2B}"/>
              </a:ext>
            </a:extLst>
          </p:cNvPr>
          <p:cNvSpPr txBox="1">
            <a:spLocks/>
          </p:cNvSpPr>
          <p:nvPr/>
        </p:nvSpPr>
        <p:spPr>
          <a:xfrm>
            <a:off x="3998576" y="2148159"/>
            <a:ext cx="1537616"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Browser app</a:t>
            </a:r>
          </a:p>
        </p:txBody>
      </p:sp>
      <p:sp>
        <p:nvSpPr>
          <p:cNvPr id="8" name="Content Placeholder 2">
            <a:extLst>
              <a:ext uri="{FF2B5EF4-FFF2-40B4-BE49-F238E27FC236}">
                <a16:creationId xmlns:a16="http://schemas.microsoft.com/office/drawing/2014/main" id="{99B69D3D-1334-17DB-1E4A-D0E669AE016E}"/>
              </a:ext>
            </a:extLst>
          </p:cNvPr>
          <p:cNvSpPr txBox="1">
            <a:spLocks/>
          </p:cNvSpPr>
          <p:nvPr/>
        </p:nvSpPr>
        <p:spPr>
          <a:xfrm>
            <a:off x="3421124" y="3388331"/>
            <a:ext cx="2708546" cy="3847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Immediate call-to-action</a:t>
            </a:r>
          </a:p>
        </p:txBody>
      </p:sp>
      <p:cxnSp>
        <p:nvCxnSpPr>
          <p:cNvPr id="9" name="Straight Arrow Connector 8">
            <a:extLst>
              <a:ext uri="{FF2B5EF4-FFF2-40B4-BE49-F238E27FC236}">
                <a16:creationId xmlns:a16="http://schemas.microsoft.com/office/drawing/2014/main" id="{9FEC429C-DD02-C249-FBC0-F6A842A1F4E7}"/>
              </a:ext>
            </a:extLst>
          </p:cNvPr>
          <p:cNvCxnSpPr>
            <a:cxnSpLocks/>
            <a:stCxn id="8" idx="1"/>
          </p:cNvCxnSpPr>
          <p:nvPr/>
        </p:nvCxnSpPr>
        <p:spPr>
          <a:xfrm flipH="1">
            <a:off x="2557750" y="3580704"/>
            <a:ext cx="863374" cy="0"/>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0EC7928-D8EC-3A24-3A88-CB13C5C5A905}"/>
              </a:ext>
            </a:extLst>
          </p:cNvPr>
          <p:cNvSpPr txBox="1">
            <a:spLocks/>
          </p:cNvSpPr>
          <p:nvPr/>
        </p:nvSpPr>
        <p:spPr>
          <a:xfrm>
            <a:off x="3421124" y="6022468"/>
            <a:ext cx="3303967" cy="7229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Product description, marketing and more call-to-actions</a:t>
            </a:r>
          </a:p>
        </p:txBody>
      </p:sp>
      <p:pic>
        <p:nvPicPr>
          <p:cNvPr id="13" name="Picture 12">
            <a:extLst>
              <a:ext uri="{FF2B5EF4-FFF2-40B4-BE49-F238E27FC236}">
                <a16:creationId xmlns:a16="http://schemas.microsoft.com/office/drawing/2014/main" id="{710219A5-BD99-76CA-47C7-BC931AFA00EC}"/>
              </a:ext>
            </a:extLst>
          </p:cNvPr>
          <p:cNvPicPr>
            <a:picLocks noChangeAspect="1"/>
          </p:cNvPicPr>
          <p:nvPr/>
        </p:nvPicPr>
        <p:blipFill>
          <a:blip r:embed="rId4"/>
          <a:stretch>
            <a:fillRect/>
          </a:stretch>
        </p:blipFill>
        <p:spPr>
          <a:xfrm>
            <a:off x="3239399" y="3809104"/>
            <a:ext cx="1614763" cy="2118291"/>
          </a:xfrm>
          <a:prstGeom prst="rect">
            <a:avLst/>
          </a:prstGeom>
        </p:spPr>
      </p:pic>
      <p:cxnSp>
        <p:nvCxnSpPr>
          <p:cNvPr id="14" name="Straight Arrow Connector 13">
            <a:extLst>
              <a:ext uri="{FF2B5EF4-FFF2-40B4-BE49-F238E27FC236}">
                <a16:creationId xmlns:a16="http://schemas.microsoft.com/office/drawing/2014/main" id="{CE5D9749-65E0-6FE9-FDF4-D5BF41FC6C38}"/>
              </a:ext>
            </a:extLst>
          </p:cNvPr>
          <p:cNvCxnSpPr>
            <a:cxnSpLocks/>
          </p:cNvCxnSpPr>
          <p:nvPr/>
        </p:nvCxnSpPr>
        <p:spPr>
          <a:xfrm>
            <a:off x="2747576" y="6076256"/>
            <a:ext cx="0" cy="698317"/>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73A5E77-C8E7-802F-8FF8-561256CD70E7}"/>
              </a:ext>
            </a:extLst>
          </p:cNvPr>
          <p:cNvSpPr txBox="1">
            <a:spLocks/>
          </p:cNvSpPr>
          <p:nvPr/>
        </p:nvSpPr>
        <p:spPr>
          <a:xfrm>
            <a:off x="2866460" y="6233041"/>
            <a:ext cx="701748"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993300"/>
                </a:solidFill>
              </a:rPr>
              <a:t>Scroll</a:t>
            </a:r>
            <a:endParaRPr lang="en-US" sz="2000" b="1" dirty="0">
              <a:solidFill>
                <a:srgbClr val="993300"/>
              </a:solidFill>
            </a:endParaRPr>
          </a:p>
        </p:txBody>
      </p:sp>
      <p:pic>
        <p:nvPicPr>
          <p:cNvPr id="20" name="Picture 19">
            <a:extLst>
              <a:ext uri="{FF2B5EF4-FFF2-40B4-BE49-F238E27FC236}">
                <a16:creationId xmlns:a16="http://schemas.microsoft.com/office/drawing/2014/main" id="{509C0C91-4FF6-816A-F068-15F7522E02BE}"/>
              </a:ext>
            </a:extLst>
          </p:cNvPr>
          <p:cNvPicPr>
            <a:picLocks noChangeAspect="1"/>
          </p:cNvPicPr>
          <p:nvPr/>
        </p:nvPicPr>
        <p:blipFill>
          <a:blip r:embed="rId5"/>
          <a:stretch>
            <a:fillRect/>
          </a:stretch>
        </p:blipFill>
        <p:spPr>
          <a:xfrm>
            <a:off x="5045812" y="3845615"/>
            <a:ext cx="1425336" cy="2045267"/>
          </a:xfrm>
          <a:prstGeom prst="rect">
            <a:avLst/>
          </a:prstGeom>
        </p:spPr>
      </p:pic>
      <p:pic>
        <p:nvPicPr>
          <p:cNvPr id="2050" name="Picture 2" descr="Nenhuma descrição disponível.">
            <a:extLst>
              <a:ext uri="{FF2B5EF4-FFF2-40B4-BE49-F238E27FC236}">
                <a16:creationId xmlns:a16="http://schemas.microsoft.com/office/drawing/2014/main" id="{22FF8D68-0F96-BC86-7CB3-92941F7E8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0321" y="1853413"/>
            <a:ext cx="2176991" cy="4572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2F0E1821-47D8-79B3-2BD5-22F6ED0C9F98}"/>
              </a:ext>
            </a:extLst>
          </p:cNvPr>
          <p:cNvSpPr txBox="1">
            <a:spLocks/>
          </p:cNvSpPr>
          <p:nvPr/>
        </p:nvSpPr>
        <p:spPr>
          <a:xfrm>
            <a:off x="9961838" y="2148159"/>
            <a:ext cx="1537616"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Mobile app</a:t>
            </a:r>
          </a:p>
        </p:txBody>
      </p:sp>
      <p:sp>
        <p:nvSpPr>
          <p:cNvPr id="23" name="Content Placeholder 2">
            <a:extLst>
              <a:ext uri="{FF2B5EF4-FFF2-40B4-BE49-F238E27FC236}">
                <a16:creationId xmlns:a16="http://schemas.microsoft.com/office/drawing/2014/main" id="{9D6296F3-BA15-5BCF-DE00-F829FD76DE57}"/>
              </a:ext>
            </a:extLst>
          </p:cNvPr>
          <p:cNvSpPr txBox="1">
            <a:spLocks/>
          </p:cNvSpPr>
          <p:nvPr/>
        </p:nvSpPr>
        <p:spPr>
          <a:xfrm>
            <a:off x="9388143" y="2706074"/>
            <a:ext cx="2685006" cy="2213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Very similar to browser, but more “app like” (no scroll, simpler design)</a:t>
            </a:r>
          </a:p>
        </p:txBody>
      </p:sp>
    </p:spTree>
    <p:extLst>
      <p:ext uri="{BB962C8B-B14F-4D97-AF65-F5344CB8AC3E}">
        <p14:creationId xmlns:p14="http://schemas.microsoft.com/office/powerpoint/2010/main" val="1407723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4BC32AFF3718747B5A2CE47A88F3C6A" ma:contentTypeVersion="2" ma:contentTypeDescription="Criar um novo documento." ma:contentTypeScope="" ma:versionID="fee3d826901bcb9451dce0bbc19dadc3">
  <xsd:schema xmlns:xsd="http://www.w3.org/2001/XMLSchema" xmlns:xs="http://www.w3.org/2001/XMLSchema" xmlns:p="http://schemas.microsoft.com/office/2006/metadata/properties" xmlns:ns3="a47fcd35-67e3-4b66-9352-8d0db098ec50" targetNamespace="http://schemas.microsoft.com/office/2006/metadata/properties" ma:root="true" ma:fieldsID="deb6b73c7f47f6e6612a6af669b62c39" ns3:_="">
    <xsd:import namespace="a47fcd35-67e3-4b66-9352-8d0db098ec5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fcd35-67e3-4b66-9352-8d0db098ec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E380B0-3793-4519-A034-114F335A5299}">
  <ds:schemaRefs>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a47fcd35-67e3-4b66-9352-8d0db098ec50"/>
    <ds:schemaRef ds:uri="http://www.w3.org/XML/1998/namespace"/>
  </ds:schemaRefs>
</ds:datastoreItem>
</file>

<file path=customXml/itemProps2.xml><?xml version="1.0" encoding="utf-8"?>
<ds:datastoreItem xmlns:ds="http://schemas.openxmlformats.org/officeDocument/2006/customXml" ds:itemID="{76EE102A-C587-47D4-980D-6EF803504572}">
  <ds:schemaRefs>
    <ds:schemaRef ds:uri="http://schemas.microsoft.com/sharepoint/v3/contenttype/forms"/>
  </ds:schemaRefs>
</ds:datastoreItem>
</file>

<file path=customXml/itemProps3.xml><?xml version="1.0" encoding="utf-8"?>
<ds:datastoreItem xmlns:ds="http://schemas.openxmlformats.org/officeDocument/2006/customXml" ds:itemID="{9697E427-2E56-4B40-B661-233DAE44C3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7fcd35-67e3-4b66-9352-8d0db098ec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3190</TotalTime>
  <Words>575</Words>
  <Application>Microsoft Office PowerPoint</Application>
  <PresentationFormat>Widescreen</PresentationFormat>
  <Paragraphs>86</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LEICedin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Information Management</dc:title>
  <dc:creator>Guilherme António Cerqueira Magalhães</dc:creator>
  <cp:lastModifiedBy>Alexandre Ferreira Nunes</cp:lastModifiedBy>
  <cp:revision>46</cp:revision>
  <dcterms:created xsi:type="dcterms:W3CDTF">2021-12-04T07:30:26Z</dcterms:created>
  <dcterms:modified xsi:type="dcterms:W3CDTF">2022-10-11T16:50:55Z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0x01010014BC32AFF3718747B5A2CE47A88F3C6A</vt:lpwstr>
  </property>
</Properties>
</file>