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58" r:id="rId7"/>
    <p:sldId id="299" r:id="rId8"/>
    <p:sldId id="298" r:id="rId9"/>
    <p:sldId id="301" r:id="rId10"/>
    <p:sldId id="300" r:id="rId11"/>
    <p:sldId id="304" r:id="rId12"/>
    <p:sldId id="261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3050" autoAdjust="0"/>
  </p:normalViewPr>
  <p:slideViewPr>
    <p:cSldViewPr snapToGrid="0">
      <p:cViewPr varScale="1">
        <p:scale>
          <a:sx n="59" d="100"/>
          <a:sy n="59" d="100"/>
        </p:scale>
        <p:origin x="96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590E9-5A00-4A04-B416-3F52BBF3A723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F7766-1CC8-4293-8AE3-F91239FA91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76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F7766-1CC8-4293-8AE3-F91239FA91D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632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68107-B090-41FA-8E56-79BD04037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47F18-0E5A-4CD6-9CB6-0DFA32B0E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F12F7-FAD1-43EB-968E-B62A3B230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7253B-D578-427E-BAB0-11FCC7C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7790F-DD08-47FB-BE7E-212091B4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47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02CF-F5DD-4691-BA5B-CB56D98BB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B05349-8659-41B5-91FF-7E9CEA1FC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7E08-2A5A-44D3-9CDD-27249BB3D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DBD86-B690-4B90-AA1E-2A76F459C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F11CE-F5B2-4660-A332-D18EAE116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50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0AF681-C8AA-4CA7-B9AF-79C15F4DD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74C53-6F24-4148-8A11-B81DA9EB9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AC0B8-6152-4175-A48C-38229370C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EBC9F-8D4B-4134-9179-BBA8B50F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4C515-4DC8-4D46-A432-2B100CBA5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5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61146-20BA-41CE-A538-402C8B923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2DB2B-F36A-40E7-91CF-524E40854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7D8F1-4B54-4DD6-A5E4-A3198F80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2B3E6-C0A2-4819-977F-2E41360D1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E9E17-3F64-4981-8411-B0422193A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93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0C0F9-4C7D-4DF6-B8DA-A6D78A520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70CA2-C2DA-41E7-967D-2AEC5621F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FBDB3-BA2E-4F02-93E8-BCEC20ADB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F9819-B562-4A77-8CD5-14E02E7C3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906B4-766D-4CB2-9B0E-7A8F4A758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4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02EC0-C4E7-4645-AEC9-B2F99410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E3802-8EEA-4550-9DA0-1934021A21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6F00F-90D5-4156-813B-07BB3AA14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00273-D529-4008-ADEF-155731FE5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1BCFF-4A7A-43C4-93E3-126951C5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4F87C-1E8F-444C-9AD2-D2D78C6F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74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176F8-DAB2-4115-9D25-3725A3004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3666B-BDEC-4365-9EEE-2BFD55534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3DAAD-742D-45C0-A228-C1F512109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D6D6D4-1982-4C1A-B34F-70CA701CE2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169AAE-CC83-403A-AB0F-FCA3B7EED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BFC016-86D6-4D90-A5BE-68161C1F3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8DF0A0-7D8D-4461-B957-42FB42B3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90B28D-94C8-47D8-8CB1-4A5014B30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93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2C90F-78BA-4CA1-A22E-14A41064D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611F83-8645-4171-88E6-72B0543D9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3E00E-6B03-4E91-9973-B1B8E6783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E6027-D8B3-4FCD-93D6-BD5080B7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13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B57399-04C1-4B9A-A96C-8A6226B36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818835-9E75-4880-A183-37534BBDB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8A23C-E771-4DD8-98ED-F297AB7C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4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1AC47-6AA0-48CA-B86B-DC1D34FD4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B3807-1114-4179-B56B-0AEC51253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AE0C2-79F5-41E5-86AC-DEF4A0708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626D2-E5D8-4718-B8DA-33E25322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3F823-49EA-46E9-9F4C-5058DAC3A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05EB4-E4A0-4179-8ABD-EE53374F2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7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DFEF6-3D56-4C06-B381-F29F3EA30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EB44E0-B80C-468E-91FB-3C24DAF29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75EB4-8DC5-4338-8A61-421005CE2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E24BA-7062-4691-BF26-310E15034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BD59A-86DE-4472-8860-5C5CEEDC5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B2E99-4BD1-4DF2-9F5A-99F9F9F7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3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334E05-EBBC-4B1D-9B44-F6F35CB88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A5E4F-81E9-4362-9C23-B0392529C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1B214-32F3-4809-B7BD-6D764D0FC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2C9F5-CE6F-4BEE-84C2-81E4985345AA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FECE3-206F-4E00-9EDC-7BE043508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615C9-2DC2-4030-BA7E-6D04DC16A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30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44CF2-C6EB-4C43-9864-6807B8792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 err="1">
                <a:solidFill>
                  <a:schemeClr val="tx1"/>
                </a:solidFill>
              </a:rPr>
              <a:t>LEICedin</a:t>
            </a:r>
            <a:endParaRPr lang="en-US" sz="4400" b="1" kern="1200" dirty="0">
              <a:solidFill>
                <a:schemeClr val="tx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11D6DB8-A0E5-45E1-86D0-833BF1B62BC7}"/>
              </a:ext>
            </a:extLst>
          </p:cNvPr>
          <p:cNvSpPr txBox="1">
            <a:spLocks/>
          </p:cNvSpPr>
          <p:nvPr/>
        </p:nvSpPr>
        <p:spPr>
          <a:xfrm>
            <a:off x="761994" y="2279018"/>
            <a:ext cx="5314543" cy="3375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1800" dirty="0">
                <a:latin typeface="+mn-lt"/>
                <a:ea typeface="+mn-ea"/>
                <a:cs typeface="+mn-cs"/>
              </a:rPr>
              <a:t>Group project for the Human Computer Interaction class</a:t>
            </a:r>
          </a:p>
          <a:p>
            <a:pPr algn="l">
              <a:spcAft>
                <a:spcPts val="600"/>
              </a:spcAft>
            </a:pPr>
            <a:r>
              <a:rPr lang="en-US" sz="1800" b="1" dirty="0">
                <a:latin typeface="+mn-lt"/>
                <a:ea typeface="+mn-ea"/>
                <a:cs typeface="+mn-cs"/>
              </a:rPr>
              <a:t>Faculty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 Rui Rodrigues (lectures)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 Teresa </a:t>
            </a:r>
            <a:r>
              <a:rPr lang="en-US" sz="1800">
                <a:latin typeface="+mn-lt"/>
                <a:ea typeface="+mn-ea"/>
                <a:cs typeface="+mn-cs"/>
              </a:rPr>
              <a:t>Galvão </a:t>
            </a:r>
            <a:r>
              <a:rPr lang="en-US" sz="1800" dirty="0">
                <a:latin typeface="+mn-lt"/>
                <a:ea typeface="+mn-ea"/>
                <a:cs typeface="+mn-cs"/>
              </a:rPr>
              <a:t>(recitations)</a:t>
            </a:r>
          </a:p>
          <a:p>
            <a:pPr algn="l">
              <a:spcAft>
                <a:spcPts val="600"/>
              </a:spcAft>
            </a:pPr>
            <a:r>
              <a:rPr lang="en-US" sz="1800" b="1" dirty="0">
                <a:latin typeface="+mn-lt"/>
                <a:ea typeface="+mn-ea"/>
                <a:cs typeface="+mn-cs"/>
              </a:rPr>
              <a:t>Students (G101)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Alexandre Nunes (</a:t>
            </a:r>
            <a:r>
              <a:rPr lang="en-GB" sz="1800" dirty="0">
                <a:latin typeface="+mn-lt"/>
                <a:ea typeface="+mn-ea"/>
                <a:cs typeface="+mn-cs"/>
              </a:rPr>
              <a:t>202005358</a:t>
            </a:r>
            <a:r>
              <a:rPr lang="en-US" sz="1800" dirty="0">
                <a:latin typeface="+mn-lt"/>
                <a:ea typeface="+mn-ea"/>
                <a:cs typeface="+mn-cs"/>
              </a:rPr>
              <a:t>)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 Gonçalo Pinto (202004907)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 Guilherme Magalhães (202005285)</a:t>
            </a:r>
            <a:endParaRPr lang="en-US" sz="1800" b="1" dirty="0">
              <a:latin typeface="+mn-lt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9D2B19-5F73-4840-AABD-D3B313772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57" y="1810515"/>
            <a:ext cx="3796790" cy="146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08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394945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 User and Task Analysis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9DEFE5C-A8D9-19BD-B12C-25DA1B474B8D}"/>
              </a:ext>
            </a:extLst>
          </p:cNvPr>
          <p:cNvSpPr txBox="1">
            <a:spLocks/>
          </p:cNvSpPr>
          <p:nvPr/>
        </p:nvSpPr>
        <p:spPr>
          <a:xfrm>
            <a:off x="866553" y="1922394"/>
            <a:ext cx="3662917" cy="1713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Idea</a:t>
            </a:r>
            <a:r>
              <a:rPr lang="en-US" sz="2000" dirty="0"/>
              <a:t> help students find work and housing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Very similar interfaces, therefore prototype should focus on housing</a:t>
            </a:r>
            <a:endParaRPr lang="en-US" sz="2000" b="1" dirty="0"/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C532ECE6-5AF7-278D-4EC8-2C383BC22B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230449"/>
              </p:ext>
            </p:extLst>
          </p:nvPr>
        </p:nvGraphicFramePr>
        <p:xfrm>
          <a:off x="1596000" y="3724723"/>
          <a:ext cx="9000000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8167">
                  <a:extLst>
                    <a:ext uri="{9D8B030D-6E8A-4147-A177-3AD203B41FA5}">
                      <a16:colId xmlns:a16="http://schemas.microsoft.com/office/drawing/2014/main" val="684473262"/>
                    </a:ext>
                  </a:extLst>
                </a:gridCol>
                <a:gridCol w="2631558">
                  <a:extLst>
                    <a:ext uri="{9D8B030D-6E8A-4147-A177-3AD203B41FA5}">
                      <a16:colId xmlns:a16="http://schemas.microsoft.com/office/drawing/2014/main" val="3359397105"/>
                    </a:ext>
                  </a:extLst>
                </a:gridCol>
                <a:gridCol w="2509283">
                  <a:extLst>
                    <a:ext uri="{9D8B030D-6E8A-4147-A177-3AD203B41FA5}">
                      <a16:colId xmlns:a16="http://schemas.microsoft.com/office/drawing/2014/main" val="681383760"/>
                    </a:ext>
                  </a:extLst>
                </a:gridCol>
                <a:gridCol w="1350992">
                  <a:extLst>
                    <a:ext uri="{9D8B030D-6E8A-4147-A177-3AD203B41FA5}">
                      <a16:colId xmlns:a16="http://schemas.microsoft.com/office/drawing/2014/main" val="35920137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Task</a:t>
                      </a:r>
                    </a:p>
                  </a:txBody>
                  <a:tcPr>
                    <a:solidFill>
                      <a:srgbClr val="99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Efficacy</a:t>
                      </a:r>
                    </a:p>
                  </a:txBody>
                  <a:tcPr>
                    <a:solidFill>
                      <a:srgbClr val="99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Efficiency</a:t>
                      </a:r>
                    </a:p>
                  </a:txBody>
                  <a:tcPr>
                    <a:solidFill>
                      <a:srgbClr val="99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Satisfaction</a:t>
                      </a:r>
                    </a:p>
                  </a:txBody>
                  <a:tcPr>
                    <a:solidFill>
                      <a:srgbClr val="99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606568"/>
                  </a:ext>
                </a:extLst>
              </a:tr>
              <a:tr h="378972">
                <a:tc>
                  <a:txBody>
                    <a:bodyPr/>
                    <a:lstStyle/>
                    <a:p>
                      <a:r>
                        <a:rPr lang="en-GB" sz="2000" dirty="0"/>
                        <a:t>Search for a room in ‘</a:t>
                      </a:r>
                      <a:r>
                        <a:rPr lang="en-GB" sz="2000" dirty="0" err="1"/>
                        <a:t>Paranhos</a:t>
                      </a:r>
                      <a:r>
                        <a:rPr lang="en-GB" sz="2000" dirty="0"/>
                        <a:t>’</a:t>
                      </a:r>
                    </a:p>
                  </a:txBody>
                  <a:tcPr>
                    <a:solidFill>
                      <a:srgbClr val="9933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000" dirty="0"/>
                        <a:t>Only 5% make a mistake</a:t>
                      </a:r>
                      <a:endParaRPr lang="en-GB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933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000" dirty="0"/>
                        <a:t>Less than 30 seconds, with average 3 clicks</a:t>
                      </a:r>
                      <a:endParaRPr lang="en-GB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933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95%</a:t>
                      </a:r>
                    </a:p>
                  </a:txBody>
                  <a:tcPr>
                    <a:solidFill>
                      <a:srgbClr val="9933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611675"/>
                  </a:ext>
                </a:extLst>
              </a:tr>
              <a:tr h="501031">
                <a:tc>
                  <a:txBody>
                    <a:bodyPr/>
                    <a:lstStyle/>
                    <a:p>
                      <a:r>
                        <a:rPr lang="en-GB" sz="2000" dirty="0"/>
                        <a:t>Search for rooms with wi-fi, ordered by price</a:t>
                      </a:r>
                    </a:p>
                  </a:txBody>
                  <a:tcPr>
                    <a:solidFill>
                      <a:srgbClr val="993300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90% of users do less than 2 errors</a:t>
                      </a:r>
                      <a:endParaRPr lang="en-GB" sz="2000" dirty="0"/>
                    </a:p>
                  </a:txBody>
                  <a:tcPr>
                    <a:solidFill>
                      <a:srgbClr val="993300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Less than 40 seconds, with average 3 clicks </a:t>
                      </a:r>
                    </a:p>
                  </a:txBody>
                  <a:tcPr>
                    <a:solidFill>
                      <a:srgbClr val="993300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90%</a:t>
                      </a:r>
                    </a:p>
                  </a:txBody>
                  <a:tcPr>
                    <a:solidFill>
                      <a:srgbClr val="993300">
                        <a:alpha val="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076709"/>
                  </a:ext>
                </a:extLst>
              </a:tr>
              <a:tr h="645060">
                <a:tc>
                  <a:txBody>
                    <a:bodyPr/>
                    <a:lstStyle/>
                    <a:p>
                      <a:r>
                        <a:rPr lang="en-GB" sz="2000" dirty="0"/>
                        <a:t>Create a room offer</a:t>
                      </a:r>
                    </a:p>
                  </a:txBody>
                  <a:tcPr>
                    <a:solidFill>
                      <a:srgbClr val="9933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70% of the users make less than 3 errors</a:t>
                      </a:r>
                    </a:p>
                  </a:txBody>
                  <a:tcPr>
                    <a:solidFill>
                      <a:srgbClr val="9933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Less than 5 minutes, no more than 15 clicks</a:t>
                      </a:r>
                    </a:p>
                  </a:txBody>
                  <a:tcPr>
                    <a:solidFill>
                      <a:srgbClr val="9933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85%</a:t>
                      </a:r>
                    </a:p>
                  </a:txBody>
                  <a:tcPr>
                    <a:solidFill>
                      <a:srgbClr val="9933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176188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0E651C6-647D-6E38-8243-2F334CD6672D}"/>
              </a:ext>
            </a:extLst>
          </p:cNvPr>
          <p:cNvSpPr txBox="1">
            <a:spLocks/>
          </p:cNvSpPr>
          <p:nvPr/>
        </p:nvSpPr>
        <p:spPr>
          <a:xfrm>
            <a:off x="8248817" y="1948971"/>
            <a:ext cx="2965875" cy="1401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Similar Services</a:t>
            </a:r>
            <a:r>
              <a:rPr lang="en-US" sz="2000" dirty="0"/>
              <a:t> Indeed, </a:t>
            </a:r>
            <a:r>
              <a:rPr lang="en-US" sz="2000" dirty="0" err="1"/>
              <a:t>Idealista</a:t>
            </a:r>
            <a:r>
              <a:rPr lang="en-US" sz="2000" dirty="0"/>
              <a:t>, </a:t>
            </a:r>
            <a:r>
              <a:rPr lang="en-US" sz="2000" dirty="0" err="1"/>
              <a:t>Bquartos</a:t>
            </a:r>
            <a:r>
              <a:rPr lang="en-US" sz="2000" dirty="0"/>
              <a:t>, 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They all use very similar call to actions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B05FA7-DD36-9DEA-2A40-A880B04283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6" t="1213" r="1" b="1495"/>
          <a:stretch/>
        </p:blipFill>
        <p:spPr>
          <a:xfrm>
            <a:off x="5707913" y="1485105"/>
            <a:ext cx="905632" cy="194389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Picture 2" descr="Nenhuma descrição disponível.">
            <a:extLst>
              <a:ext uri="{FF2B5EF4-FFF2-40B4-BE49-F238E27FC236}">
                <a16:creationId xmlns:a16="http://schemas.microsoft.com/office/drawing/2014/main" id="{C6300264-36AF-3945-A6D1-070E6C081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516" y="1485105"/>
            <a:ext cx="925600" cy="194389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03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Formative Evaluation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73524F3-ADE9-2351-1CE4-F2C6DF02B597}"/>
              </a:ext>
            </a:extLst>
          </p:cNvPr>
          <p:cNvSpPr txBox="1">
            <a:spLocks/>
          </p:cNvSpPr>
          <p:nvPr/>
        </p:nvSpPr>
        <p:spPr>
          <a:xfrm>
            <a:off x="704851" y="1960657"/>
            <a:ext cx="2791045" cy="2005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993300"/>
                </a:solidFill>
              </a:rPr>
              <a:t>Prototype features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Search room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Order/filter room</a:t>
            </a:r>
          </a:p>
          <a:p>
            <a:pPr marL="0" indent="0">
              <a:buNone/>
            </a:pPr>
            <a:r>
              <a:rPr lang="en-US" sz="2000" dirty="0"/>
              <a:t>Add job/room posting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Register, login and logout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F6693232-5F1B-13DF-D5BC-CA64A05D4A6C}"/>
              </a:ext>
            </a:extLst>
          </p:cNvPr>
          <p:cNvSpPr/>
          <p:nvPr/>
        </p:nvSpPr>
        <p:spPr>
          <a:xfrm>
            <a:off x="3495896" y="2413589"/>
            <a:ext cx="279107" cy="1123870"/>
          </a:xfrm>
          <a:prstGeom prst="rightBrace">
            <a:avLst/>
          </a:prstGeom>
          <a:ln w="28575">
            <a:solidFill>
              <a:srgbClr val="99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253A1-7B19-3929-8FBA-0930BE4E91D0}"/>
              </a:ext>
            </a:extLst>
          </p:cNvPr>
          <p:cNvSpPr txBox="1">
            <a:spLocks/>
          </p:cNvSpPr>
          <p:nvPr/>
        </p:nvSpPr>
        <p:spPr>
          <a:xfrm>
            <a:off x="3817531" y="2792400"/>
            <a:ext cx="842633" cy="3420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993300"/>
                </a:solidFill>
              </a:rPr>
              <a:t>Tasks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673250-B029-A560-8B15-9754264504EF}"/>
              </a:ext>
            </a:extLst>
          </p:cNvPr>
          <p:cNvSpPr txBox="1">
            <a:spLocks/>
          </p:cNvSpPr>
          <p:nvPr/>
        </p:nvSpPr>
        <p:spPr>
          <a:xfrm>
            <a:off x="4807024" y="1960658"/>
            <a:ext cx="7219949" cy="2053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Small Font and forms </a:t>
            </a:r>
            <a:r>
              <a:rPr lang="en-US" sz="2000" dirty="0"/>
              <a:t>Minimum font of 16, add offer remake</a:t>
            </a:r>
            <a:endParaRPr lang="en-US" sz="2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Navigation </a:t>
            </a:r>
            <a:r>
              <a:rPr lang="en-US" sz="2000" dirty="0"/>
              <a:t>Important to tell the user where he currently is</a:t>
            </a:r>
            <a:endParaRPr lang="en-US" sz="2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Missing Features </a:t>
            </a:r>
            <a:r>
              <a:rPr lang="en-US" sz="2000" dirty="0"/>
              <a:t>Add placeholder text to “intuitive” call to action, increase contrasts in search page, remade add offer</a:t>
            </a:r>
          </a:p>
          <a:p>
            <a:pPr marL="0" indent="0">
              <a:buNone/>
            </a:pPr>
            <a:r>
              <a:rPr lang="en-US" sz="2000" b="1" dirty="0"/>
              <a:t>Profile </a:t>
            </a:r>
            <a:r>
              <a:rPr lang="en-US" sz="2000" dirty="0"/>
              <a:t>Not focus, therefore, we didn’t solve anything</a:t>
            </a:r>
            <a:endParaRPr lang="en-US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2D042D-F750-7165-6696-B6FE1795C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51" y="4109483"/>
            <a:ext cx="1372849" cy="2459217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F2B8D90-EAE4-C44A-DDE8-44057A62B763}"/>
              </a:ext>
            </a:extLst>
          </p:cNvPr>
          <p:cNvSpPr txBox="1">
            <a:spLocks/>
          </p:cNvSpPr>
          <p:nvPr/>
        </p:nvSpPr>
        <p:spPr>
          <a:xfrm>
            <a:off x="2147475" y="4942276"/>
            <a:ext cx="1670056" cy="670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Confusing call to action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55BEFD-4C41-77BE-916F-5758831B81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2441" y="4104078"/>
            <a:ext cx="1378580" cy="245921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492A8B0-AA86-B74A-39BC-134D0FFBBE51}"/>
              </a:ext>
            </a:extLst>
          </p:cNvPr>
          <p:cNvSpPr txBox="1">
            <a:spLocks/>
          </p:cNvSpPr>
          <p:nvPr/>
        </p:nvSpPr>
        <p:spPr>
          <a:xfrm>
            <a:off x="5427921" y="4799564"/>
            <a:ext cx="2338135" cy="956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(very) Small font, attribute selection not clear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95077E2-B2BF-4466-9263-87899B3D11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8163" y="4111434"/>
            <a:ext cx="1374600" cy="2459219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07A7942-4D81-C1D6-7F52-704864DB5A05}"/>
              </a:ext>
            </a:extLst>
          </p:cNvPr>
          <p:cNvSpPr txBox="1">
            <a:spLocks/>
          </p:cNvSpPr>
          <p:nvPr/>
        </p:nvSpPr>
        <p:spPr>
          <a:xfrm>
            <a:off x="9021726" y="4620150"/>
            <a:ext cx="2658139" cy="1315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People seemed to want more freedom in this page (more attributes, bigger description, </a:t>
            </a:r>
            <a:r>
              <a:rPr lang="en-US" sz="2000" dirty="0" err="1"/>
              <a:t>etc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34674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F35F752-1DB0-8A3E-4F77-E917A4B3D3CA}"/>
              </a:ext>
            </a:extLst>
          </p:cNvPr>
          <p:cNvCxnSpPr>
            <a:cxnSpLocks/>
          </p:cNvCxnSpPr>
          <p:nvPr/>
        </p:nvCxnSpPr>
        <p:spPr>
          <a:xfrm>
            <a:off x="2831036" y="4350601"/>
            <a:ext cx="2198163" cy="0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E4333BA-E3AD-69C6-3BFF-01D49E2521F0}"/>
              </a:ext>
            </a:extLst>
          </p:cNvPr>
          <p:cNvCxnSpPr>
            <a:cxnSpLocks/>
          </p:cNvCxnSpPr>
          <p:nvPr/>
        </p:nvCxnSpPr>
        <p:spPr>
          <a:xfrm>
            <a:off x="7151406" y="4350601"/>
            <a:ext cx="2198163" cy="0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1AB1FEC-DB14-AF0D-52A6-09C2AD16A33D}"/>
              </a:ext>
            </a:extLst>
          </p:cNvPr>
          <p:cNvSpPr txBox="1">
            <a:spLocks/>
          </p:cNvSpPr>
          <p:nvPr/>
        </p:nvSpPr>
        <p:spPr>
          <a:xfrm>
            <a:off x="2741102" y="3679231"/>
            <a:ext cx="2352404" cy="691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Write “</a:t>
            </a:r>
            <a:r>
              <a:rPr lang="en-US" sz="2000" dirty="0" err="1"/>
              <a:t>Paranhos</a:t>
            </a:r>
            <a:r>
              <a:rPr lang="en-US" sz="2000" dirty="0"/>
              <a:t>” in the search bar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F36B1FFE-A138-D17D-3DD9-EFED57AF9032}"/>
              </a:ext>
            </a:extLst>
          </p:cNvPr>
          <p:cNvSpPr txBox="1">
            <a:spLocks/>
          </p:cNvSpPr>
          <p:nvPr/>
        </p:nvSpPr>
        <p:spPr>
          <a:xfrm>
            <a:off x="7092942" y="3898096"/>
            <a:ext cx="2352404" cy="463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Tap search button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8794B787-16F2-04D0-8FFF-FDCED2DB9568}"/>
              </a:ext>
            </a:extLst>
          </p:cNvPr>
          <p:cNvSpPr txBox="1">
            <a:spLocks/>
          </p:cNvSpPr>
          <p:nvPr/>
        </p:nvSpPr>
        <p:spPr>
          <a:xfrm>
            <a:off x="704851" y="2143725"/>
            <a:ext cx="2036252" cy="371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SCR-01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08D8DED2-A5FE-A698-6907-A51B207CF96D}"/>
              </a:ext>
            </a:extLst>
          </p:cNvPr>
          <p:cNvSpPr txBox="1">
            <a:spLocks/>
          </p:cNvSpPr>
          <p:nvPr/>
        </p:nvSpPr>
        <p:spPr>
          <a:xfrm>
            <a:off x="5090800" y="2145501"/>
            <a:ext cx="2002142" cy="370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SCR-02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468BAC1C-CF4F-5051-22A5-A5085AD30677}"/>
              </a:ext>
            </a:extLst>
          </p:cNvPr>
          <p:cNvSpPr txBox="1">
            <a:spLocks/>
          </p:cNvSpPr>
          <p:nvPr/>
        </p:nvSpPr>
        <p:spPr>
          <a:xfrm>
            <a:off x="9400545" y="2138411"/>
            <a:ext cx="2002142" cy="370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SCR-03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96FF2ABF-3282-599F-682F-A70822F219B2}"/>
              </a:ext>
            </a:extLst>
          </p:cNvPr>
          <p:cNvSpPr txBox="1">
            <a:spLocks/>
          </p:cNvSpPr>
          <p:nvPr/>
        </p:nvSpPr>
        <p:spPr>
          <a:xfrm>
            <a:off x="704851" y="6189691"/>
            <a:ext cx="2009686" cy="371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Home Page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EF0D6A3A-9AA3-1701-88AB-CE0CAC67C03A}"/>
              </a:ext>
            </a:extLst>
          </p:cNvPr>
          <p:cNvSpPr txBox="1">
            <a:spLocks/>
          </p:cNvSpPr>
          <p:nvPr/>
        </p:nvSpPr>
        <p:spPr>
          <a:xfrm>
            <a:off x="5083256" y="6192824"/>
            <a:ext cx="2009686" cy="6095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Home Page with search filled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3A60AA89-C03F-1160-CE63-905D38DF7128}"/>
              </a:ext>
            </a:extLst>
          </p:cNvPr>
          <p:cNvSpPr txBox="1">
            <a:spLocks/>
          </p:cNvSpPr>
          <p:nvPr/>
        </p:nvSpPr>
        <p:spPr>
          <a:xfrm>
            <a:off x="9241972" y="6171139"/>
            <a:ext cx="2510976" cy="686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Housing Page with search applied</a:t>
            </a: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B2DA18A-7ADA-0B9A-AF63-6BF5829FA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144" y="2535936"/>
            <a:ext cx="2057089" cy="3636542"/>
          </a:xfrm>
          <a:prstGeom prst="rect">
            <a:avLst/>
          </a:prstGeom>
        </p:spPr>
      </p:pic>
      <p:pic>
        <p:nvPicPr>
          <p:cNvPr id="7" name="Picture 6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D728B686-34FD-6BAB-4AB3-372A584C6C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86" y="2535936"/>
            <a:ext cx="2004416" cy="3603684"/>
          </a:xfrm>
          <a:prstGeom prst="rect">
            <a:avLst/>
          </a:prstGeom>
        </p:spPr>
      </p:pic>
      <p:pic>
        <p:nvPicPr>
          <p:cNvPr id="9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97E47CA-5556-BC55-ACE3-2545FA67BB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172" y="2562459"/>
            <a:ext cx="2002142" cy="3577161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C8E787D-7699-2AE6-E63D-56B5DFE22F59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Task 1 - </a:t>
            </a:r>
            <a:r>
              <a:rPr lang="en-US" b="1" dirty="0" err="1"/>
              <a:t>Wireflow</a:t>
            </a:r>
            <a:endParaRPr lang="en-US" b="1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046BBCF-D155-14B3-2B97-ECF47EECFFB8}"/>
              </a:ext>
            </a:extLst>
          </p:cNvPr>
          <p:cNvSpPr txBox="1">
            <a:spLocks/>
          </p:cNvSpPr>
          <p:nvPr/>
        </p:nvSpPr>
        <p:spPr>
          <a:xfrm>
            <a:off x="704850" y="1149395"/>
            <a:ext cx="8047264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300" b="0" i="0" dirty="0">
                <a:solidFill>
                  <a:srgbClr val="000000"/>
                </a:solidFill>
                <a:effectLst/>
                <a:latin typeface="Roobert PRO"/>
              </a:rPr>
              <a:t>Find all the rooms available for rent in </a:t>
            </a:r>
            <a:r>
              <a:rPr lang="en-US" sz="2300" b="0" i="0" dirty="0" err="1">
                <a:solidFill>
                  <a:srgbClr val="000000"/>
                </a:solidFill>
                <a:effectLst/>
                <a:latin typeface="Roobert PRO"/>
              </a:rPr>
              <a:t>Paranhos</a:t>
            </a:r>
            <a:endParaRPr lang="en-US" sz="2300" b="1" dirty="0"/>
          </a:p>
        </p:txBody>
      </p:sp>
    </p:spTree>
    <p:extLst>
      <p:ext uri="{BB962C8B-B14F-4D97-AF65-F5344CB8AC3E}">
        <p14:creationId xmlns:p14="http://schemas.microsoft.com/office/powerpoint/2010/main" val="2114191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F35F752-1DB0-8A3E-4F77-E917A4B3D3CA}"/>
              </a:ext>
            </a:extLst>
          </p:cNvPr>
          <p:cNvCxnSpPr>
            <a:cxnSpLocks/>
          </p:cNvCxnSpPr>
          <p:nvPr/>
        </p:nvCxnSpPr>
        <p:spPr>
          <a:xfrm>
            <a:off x="2831036" y="4350601"/>
            <a:ext cx="2198163" cy="0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E4333BA-E3AD-69C6-3BFF-01D49E2521F0}"/>
              </a:ext>
            </a:extLst>
          </p:cNvPr>
          <p:cNvCxnSpPr>
            <a:cxnSpLocks/>
          </p:cNvCxnSpPr>
          <p:nvPr/>
        </p:nvCxnSpPr>
        <p:spPr>
          <a:xfrm>
            <a:off x="7151406" y="4350601"/>
            <a:ext cx="2198163" cy="0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1AB1FEC-DB14-AF0D-52A6-09C2AD16A33D}"/>
              </a:ext>
            </a:extLst>
          </p:cNvPr>
          <p:cNvSpPr txBox="1">
            <a:spLocks/>
          </p:cNvSpPr>
          <p:nvPr/>
        </p:nvSpPr>
        <p:spPr>
          <a:xfrm>
            <a:off x="2906274" y="3679231"/>
            <a:ext cx="2046969" cy="691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Click on Rooms Tab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F36B1FFE-A138-D17D-3DD9-EFED57AF9032}"/>
              </a:ext>
            </a:extLst>
          </p:cNvPr>
          <p:cNvSpPr txBox="1">
            <a:spLocks/>
          </p:cNvSpPr>
          <p:nvPr/>
        </p:nvSpPr>
        <p:spPr>
          <a:xfrm>
            <a:off x="7074286" y="3643689"/>
            <a:ext cx="2352404" cy="584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Open Filter and select Free </a:t>
            </a:r>
            <a:r>
              <a:rPr lang="en-US" sz="2000" dirty="0" err="1"/>
              <a:t>Wifi</a:t>
            </a:r>
            <a:endParaRPr lang="en-US" sz="2000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8794B787-16F2-04D0-8FFF-FDCED2DB9568}"/>
              </a:ext>
            </a:extLst>
          </p:cNvPr>
          <p:cNvSpPr txBox="1">
            <a:spLocks/>
          </p:cNvSpPr>
          <p:nvPr/>
        </p:nvSpPr>
        <p:spPr>
          <a:xfrm>
            <a:off x="704851" y="2143725"/>
            <a:ext cx="2036252" cy="371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SCR-01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08D8DED2-A5FE-A698-6907-A51B207CF96D}"/>
              </a:ext>
            </a:extLst>
          </p:cNvPr>
          <p:cNvSpPr txBox="1">
            <a:spLocks/>
          </p:cNvSpPr>
          <p:nvPr/>
        </p:nvSpPr>
        <p:spPr>
          <a:xfrm>
            <a:off x="5090800" y="2145501"/>
            <a:ext cx="2002142" cy="370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SCR-02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468BAC1C-CF4F-5051-22A5-A5085AD30677}"/>
              </a:ext>
            </a:extLst>
          </p:cNvPr>
          <p:cNvSpPr txBox="1">
            <a:spLocks/>
          </p:cNvSpPr>
          <p:nvPr/>
        </p:nvSpPr>
        <p:spPr>
          <a:xfrm>
            <a:off x="9400545" y="2138411"/>
            <a:ext cx="2002142" cy="370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SCR-03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96FF2ABF-3282-599F-682F-A70822F219B2}"/>
              </a:ext>
            </a:extLst>
          </p:cNvPr>
          <p:cNvSpPr txBox="1">
            <a:spLocks/>
          </p:cNvSpPr>
          <p:nvPr/>
        </p:nvSpPr>
        <p:spPr>
          <a:xfrm>
            <a:off x="704851" y="6189691"/>
            <a:ext cx="2009686" cy="371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Home Page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EF0D6A3A-9AA3-1701-88AB-CE0CAC67C03A}"/>
              </a:ext>
            </a:extLst>
          </p:cNvPr>
          <p:cNvSpPr txBox="1">
            <a:spLocks/>
          </p:cNvSpPr>
          <p:nvPr/>
        </p:nvSpPr>
        <p:spPr>
          <a:xfrm>
            <a:off x="5083256" y="6192824"/>
            <a:ext cx="2009686" cy="609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Housing Page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3A60AA89-C03F-1160-CE63-905D38DF7128}"/>
              </a:ext>
            </a:extLst>
          </p:cNvPr>
          <p:cNvSpPr txBox="1">
            <a:spLocks/>
          </p:cNvSpPr>
          <p:nvPr/>
        </p:nvSpPr>
        <p:spPr>
          <a:xfrm>
            <a:off x="9400545" y="6171140"/>
            <a:ext cx="2009686" cy="371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Filters Overlay</a:t>
            </a:r>
          </a:p>
        </p:txBody>
      </p:sp>
      <p:pic>
        <p:nvPicPr>
          <p:cNvPr id="7" name="Picture 6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D728B686-34FD-6BAB-4AB3-372A584C6C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86" y="2535936"/>
            <a:ext cx="2004416" cy="3603684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C8E787D-7699-2AE6-E63D-56B5DFE22F59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Task 2 – </a:t>
            </a:r>
            <a:r>
              <a:rPr lang="en-US" b="1" dirty="0" err="1"/>
              <a:t>Wireflow</a:t>
            </a:r>
            <a:r>
              <a:rPr lang="en-US" b="1" dirty="0"/>
              <a:t> (1/2)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046BBCF-D155-14B3-2B97-ECF47EECFFB8}"/>
              </a:ext>
            </a:extLst>
          </p:cNvPr>
          <p:cNvSpPr txBox="1">
            <a:spLocks/>
          </p:cNvSpPr>
          <p:nvPr/>
        </p:nvSpPr>
        <p:spPr>
          <a:xfrm>
            <a:off x="704850" y="1149395"/>
            <a:ext cx="765537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300" b="0" i="0" dirty="0">
                <a:solidFill>
                  <a:srgbClr val="000000"/>
                </a:solidFill>
                <a:effectLst/>
                <a:latin typeface="Roobert PRO"/>
              </a:rPr>
              <a:t>Find the email associated to the cheapest room with free </a:t>
            </a:r>
            <a:r>
              <a:rPr lang="en-US" sz="2300" b="0" i="0" dirty="0" err="1">
                <a:solidFill>
                  <a:srgbClr val="000000"/>
                </a:solidFill>
                <a:effectLst/>
                <a:latin typeface="Roobert PRO"/>
              </a:rPr>
              <a:t>wifi</a:t>
            </a:r>
            <a:endParaRPr lang="en-US" sz="2300" b="1" dirty="0"/>
          </a:p>
        </p:txBody>
      </p:sp>
      <p:pic>
        <p:nvPicPr>
          <p:cNvPr id="16" name="Picture 15" descr="Graphical user interface, website&#10;&#10;Description automatically generated with medium confidence">
            <a:extLst>
              <a:ext uri="{FF2B5EF4-FFF2-40B4-BE49-F238E27FC236}">
                <a16:creationId xmlns:a16="http://schemas.microsoft.com/office/drawing/2014/main" id="{A98FFAAC-035F-DA2A-DC06-261B3C44B9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437" y="2508501"/>
            <a:ext cx="2046969" cy="3657253"/>
          </a:xfrm>
          <a:prstGeom prst="rect">
            <a:avLst/>
          </a:prstGeom>
        </p:spPr>
      </p:pic>
      <p:pic>
        <p:nvPicPr>
          <p:cNvPr id="18" name="Picture 17" descr="Graphical user interface&#10;&#10;Description automatically generated">
            <a:extLst>
              <a:ext uri="{FF2B5EF4-FFF2-40B4-BE49-F238E27FC236}">
                <a16:creationId xmlns:a16="http://schemas.microsoft.com/office/drawing/2014/main" id="{089A5F87-1F81-72D4-8BA0-94AD03152C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346" y="2537638"/>
            <a:ext cx="2057900" cy="366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855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1AB1FEC-DB14-AF0D-52A6-09C2AD16A33D}"/>
              </a:ext>
            </a:extLst>
          </p:cNvPr>
          <p:cNvSpPr txBox="1">
            <a:spLocks/>
          </p:cNvSpPr>
          <p:nvPr/>
        </p:nvSpPr>
        <p:spPr>
          <a:xfrm>
            <a:off x="4135012" y="3638257"/>
            <a:ext cx="1724476" cy="6325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Order the list by price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F36B1FFE-A138-D17D-3DD9-EFED57AF9032}"/>
              </a:ext>
            </a:extLst>
          </p:cNvPr>
          <p:cNvSpPr txBox="1">
            <a:spLocks/>
          </p:cNvSpPr>
          <p:nvPr/>
        </p:nvSpPr>
        <p:spPr>
          <a:xfrm>
            <a:off x="7800511" y="3556511"/>
            <a:ext cx="1600033" cy="686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Click on first offer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8794B787-16F2-04D0-8FFF-FDCED2DB9568}"/>
              </a:ext>
            </a:extLst>
          </p:cNvPr>
          <p:cNvSpPr txBox="1">
            <a:spLocks/>
          </p:cNvSpPr>
          <p:nvPr/>
        </p:nvSpPr>
        <p:spPr>
          <a:xfrm>
            <a:off x="2109109" y="2143725"/>
            <a:ext cx="2036252" cy="371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SCR-04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08D8DED2-A5FE-A698-6907-A51B207CF96D}"/>
              </a:ext>
            </a:extLst>
          </p:cNvPr>
          <p:cNvSpPr txBox="1">
            <a:spLocks/>
          </p:cNvSpPr>
          <p:nvPr/>
        </p:nvSpPr>
        <p:spPr>
          <a:xfrm>
            <a:off x="5798370" y="2145501"/>
            <a:ext cx="2002142" cy="370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SCR-05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468BAC1C-CF4F-5051-22A5-A5085AD30677}"/>
              </a:ext>
            </a:extLst>
          </p:cNvPr>
          <p:cNvSpPr txBox="1">
            <a:spLocks/>
          </p:cNvSpPr>
          <p:nvPr/>
        </p:nvSpPr>
        <p:spPr>
          <a:xfrm>
            <a:off x="9400545" y="2138411"/>
            <a:ext cx="2002142" cy="370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SCR-06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96FF2ABF-3282-599F-682F-A70822F219B2}"/>
              </a:ext>
            </a:extLst>
          </p:cNvPr>
          <p:cNvSpPr txBox="1">
            <a:spLocks/>
          </p:cNvSpPr>
          <p:nvPr/>
        </p:nvSpPr>
        <p:spPr>
          <a:xfrm>
            <a:off x="2109109" y="6189691"/>
            <a:ext cx="2009686" cy="371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Ordering Overlay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EF0D6A3A-9AA3-1701-88AB-CE0CAC67C03A}"/>
              </a:ext>
            </a:extLst>
          </p:cNvPr>
          <p:cNvSpPr txBox="1">
            <a:spLocks/>
          </p:cNvSpPr>
          <p:nvPr/>
        </p:nvSpPr>
        <p:spPr>
          <a:xfrm>
            <a:off x="5366655" y="6192824"/>
            <a:ext cx="2841171" cy="6325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Housing Page with filter and order applied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3A60AA89-C03F-1160-CE63-905D38DF7128}"/>
              </a:ext>
            </a:extLst>
          </p:cNvPr>
          <p:cNvSpPr txBox="1">
            <a:spLocks/>
          </p:cNvSpPr>
          <p:nvPr/>
        </p:nvSpPr>
        <p:spPr>
          <a:xfrm>
            <a:off x="9400545" y="6171140"/>
            <a:ext cx="2009686" cy="686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Cheapest room with free </a:t>
            </a:r>
            <a:r>
              <a:rPr lang="en-US" sz="2000" b="1" dirty="0" err="1"/>
              <a:t>wifi</a:t>
            </a:r>
            <a:endParaRPr lang="en-US" sz="2000" b="1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C8E787D-7699-2AE6-E63D-56B5DFE22F59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Task 2 – </a:t>
            </a:r>
            <a:r>
              <a:rPr lang="en-US" b="1" dirty="0" err="1"/>
              <a:t>Wireflow</a:t>
            </a:r>
            <a:r>
              <a:rPr lang="en-US" b="1" dirty="0"/>
              <a:t> (2/2)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046BBCF-D155-14B3-2B97-ECF47EECFFB8}"/>
              </a:ext>
            </a:extLst>
          </p:cNvPr>
          <p:cNvSpPr txBox="1">
            <a:spLocks/>
          </p:cNvSpPr>
          <p:nvPr/>
        </p:nvSpPr>
        <p:spPr>
          <a:xfrm>
            <a:off x="704850" y="1149395"/>
            <a:ext cx="765537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300" b="0" i="0" dirty="0">
                <a:solidFill>
                  <a:srgbClr val="000000"/>
                </a:solidFill>
                <a:effectLst/>
                <a:latin typeface="Roobert PRO"/>
              </a:rPr>
              <a:t>Find the email associated to the cheapest room with free </a:t>
            </a:r>
            <a:r>
              <a:rPr lang="en-US" sz="2300" b="0" i="0" dirty="0" err="1">
                <a:solidFill>
                  <a:srgbClr val="000000"/>
                </a:solidFill>
                <a:effectLst/>
                <a:latin typeface="Roobert PRO"/>
              </a:rPr>
              <a:t>wifi</a:t>
            </a:r>
            <a:endParaRPr lang="en-US" sz="2300" b="1" dirty="0"/>
          </a:p>
        </p:txBody>
      </p:sp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C8F9A93-BA46-BA55-25F7-20FDB0687E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713" y="2552604"/>
            <a:ext cx="2028625" cy="3579612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D43B186-5E85-D36E-99C7-B3AF9B08C6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058" y="2507399"/>
            <a:ext cx="2055024" cy="3616625"/>
          </a:xfrm>
          <a:prstGeom prst="rect">
            <a:avLst/>
          </a:prstGeom>
        </p:spPr>
      </p:pic>
      <p:pic>
        <p:nvPicPr>
          <p:cNvPr id="9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107AF5B-A6F8-3255-A798-2C4BEA74A0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13" y="2540554"/>
            <a:ext cx="2080336" cy="3661172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062B5F-714B-7B49-1A1A-8F9F4803CC08}"/>
              </a:ext>
            </a:extLst>
          </p:cNvPr>
          <p:cNvCxnSpPr>
            <a:cxnSpLocks/>
          </p:cNvCxnSpPr>
          <p:nvPr/>
        </p:nvCxnSpPr>
        <p:spPr>
          <a:xfrm>
            <a:off x="8055429" y="4350601"/>
            <a:ext cx="1294140" cy="0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1648AE-4758-7E88-4062-BBAC750FE97D}"/>
              </a:ext>
            </a:extLst>
          </p:cNvPr>
          <p:cNvCxnSpPr>
            <a:cxnSpLocks/>
          </p:cNvCxnSpPr>
          <p:nvPr/>
        </p:nvCxnSpPr>
        <p:spPr>
          <a:xfrm>
            <a:off x="4382129" y="4350601"/>
            <a:ext cx="1294140" cy="0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C23F8A9-DAB2-D335-884C-74654564A7F8}"/>
              </a:ext>
            </a:extLst>
          </p:cNvPr>
          <p:cNvCxnSpPr>
            <a:cxnSpLocks/>
          </p:cNvCxnSpPr>
          <p:nvPr/>
        </p:nvCxnSpPr>
        <p:spPr>
          <a:xfrm>
            <a:off x="528586" y="4350601"/>
            <a:ext cx="1294140" cy="0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2CA203C6-65E5-839E-0F43-57768DE31CA6}"/>
              </a:ext>
            </a:extLst>
          </p:cNvPr>
          <p:cNvSpPr txBox="1">
            <a:spLocks/>
          </p:cNvSpPr>
          <p:nvPr/>
        </p:nvSpPr>
        <p:spPr>
          <a:xfrm>
            <a:off x="341087" y="3683191"/>
            <a:ext cx="1724476" cy="6325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Open order overlay</a:t>
            </a:r>
          </a:p>
        </p:txBody>
      </p:sp>
    </p:spTree>
    <p:extLst>
      <p:ext uri="{BB962C8B-B14F-4D97-AF65-F5344CB8AC3E}">
        <p14:creationId xmlns:p14="http://schemas.microsoft.com/office/powerpoint/2010/main" val="2708037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F35F752-1DB0-8A3E-4F77-E917A4B3D3CA}"/>
              </a:ext>
            </a:extLst>
          </p:cNvPr>
          <p:cNvCxnSpPr>
            <a:cxnSpLocks/>
          </p:cNvCxnSpPr>
          <p:nvPr/>
        </p:nvCxnSpPr>
        <p:spPr>
          <a:xfrm>
            <a:off x="2330298" y="4361487"/>
            <a:ext cx="891877" cy="0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1AB1FEC-DB14-AF0D-52A6-09C2AD16A33D}"/>
              </a:ext>
            </a:extLst>
          </p:cNvPr>
          <p:cNvSpPr txBox="1">
            <a:spLocks/>
          </p:cNvSpPr>
          <p:nvPr/>
        </p:nvSpPr>
        <p:spPr>
          <a:xfrm>
            <a:off x="2098848" y="3467626"/>
            <a:ext cx="1297498" cy="9143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Click on “New” button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F36B1FFE-A138-D17D-3DD9-EFED57AF9032}"/>
              </a:ext>
            </a:extLst>
          </p:cNvPr>
          <p:cNvSpPr txBox="1">
            <a:spLocks/>
          </p:cNvSpPr>
          <p:nvPr/>
        </p:nvSpPr>
        <p:spPr>
          <a:xfrm>
            <a:off x="8671820" y="3439886"/>
            <a:ext cx="1309877" cy="8488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Fill optional attributes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8794B787-16F2-04D0-8FFF-FDCED2DB9568}"/>
              </a:ext>
            </a:extLst>
          </p:cNvPr>
          <p:cNvSpPr txBox="1">
            <a:spLocks/>
          </p:cNvSpPr>
          <p:nvPr/>
        </p:nvSpPr>
        <p:spPr>
          <a:xfrm>
            <a:off x="160569" y="2154611"/>
            <a:ext cx="2036252" cy="371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SCR-01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08D8DED2-A5FE-A698-6907-A51B207CF96D}"/>
              </a:ext>
            </a:extLst>
          </p:cNvPr>
          <p:cNvSpPr txBox="1">
            <a:spLocks/>
          </p:cNvSpPr>
          <p:nvPr/>
        </p:nvSpPr>
        <p:spPr>
          <a:xfrm>
            <a:off x="3305546" y="2156387"/>
            <a:ext cx="2002142" cy="370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SCR-02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468BAC1C-CF4F-5051-22A5-A5085AD30677}"/>
              </a:ext>
            </a:extLst>
          </p:cNvPr>
          <p:cNvSpPr txBox="1">
            <a:spLocks/>
          </p:cNvSpPr>
          <p:nvPr/>
        </p:nvSpPr>
        <p:spPr>
          <a:xfrm>
            <a:off x="6548487" y="2149297"/>
            <a:ext cx="2002142" cy="370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SCR-03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96FF2ABF-3282-599F-682F-A70822F219B2}"/>
              </a:ext>
            </a:extLst>
          </p:cNvPr>
          <p:cNvSpPr txBox="1">
            <a:spLocks/>
          </p:cNvSpPr>
          <p:nvPr/>
        </p:nvSpPr>
        <p:spPr>
          <a:xfrm>
            <a:off x="160569" y="6200577"/>
            <a:ext cx="2009686" cy="371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Home Page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EF0D6A3A-9AA3-1701-88AB-CE0CAC67C03A}"/>
              </a:ext>
            </a:extLst>
          </p:cNvPr>
          <p:cNvSpPr txBox="1">
            <a:spLocks/>
          </p:cNvSpPr>
          <p:nvPr/>
        </p:nvSpPr>
        <p:spPr>
          <a:xfrm>
            <a:off x="3298002" y="6203710"/>
            <a:ext cx="2009686" cy="6095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Create Offer Page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3A60AA89-C03F-1160-CE63-905D38DF7128}"/>
              </a:ext>
            </a:extLst>
          </p:cNvPr>
          <p:cNvSpPr txBox="1">
            <a:spLocks/>
          </p:cNvSpPr>
          <p:nvPr/>
        </p:nvSpPr>
        <p:spPr>
          <a:xfrm>
            <a:off x="6548487" y="6182025"/>
            <a:ext cx="2009686" cy="63122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Mandatory Attributes Overlay</a:t>
            </a:r>
          </a:p>
        </p:txBody>
      </p:sp>
      <p:pic>
        <p:nvPicPr>
          <p:cNvPr id="7" name="Picture 6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D728B686-34FD-6BAB-4AB3-372A584C6C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04" y="2546822"/>
            <a:ext cx="2004416" cy="3603684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C8E787D-7699-2AE6-E63D-56B5DFE22F59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Task 3 – </a:t>
            </a:r>
            <a:r>
              <a:rPr lang="en-US" b="1" dirty="0" err="1"/>
              <a:t>Wireflow</a:t>
            </a:r>
            <a:r>
              <a:rPr lang="en-US" b="1" dirty="0"/>
              <a:t> (1/2)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046BBCF-D155-14B3-2B97-ECF47EECFFB8}"/>
              </a:ext>
            </a:extLst>
          </p:cNvPr>
          <p:cNvSpPr txBox="1">
            <a:spLocks/>
          </p:cNvSpPr>
          <p:nvPr/>
        </p:nvSpPr>
        <p:spPr>
          <a:xfrm>
            <a:off x="704850" y="1236482"/>
            <a:ext cx="765537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300" b="0" i="0" dirty="0">
                <a:solidFill>
                  <a:srgbClr val="000000"/>
                </a:solidFill>
                <a:effectLst/>
                <a:latin typeface="Roobert PRO"/>
              </a:rPr>
              <a:t>Create a room offer for 350€, 4km away from FEUP, with 2 </a:t>
            </a:r>
            <a:r>
              <a:rPr lang="en-US" sz="2300" b="0" i="0" dirty="0" err="1">
                <a:solidFill>
                  <a:srgbClr val="000000"/>
                </a:solidFill>
                <a:effectLst/>
                <a:latin typeface="Roobert PRO"/>
              </a:rPr>
              <a:t>roomates</a:t>
            </a:r>
            <a:endParaRPr lang="en-US" sz="2300" b="1" dirty="0"/>
          </a:p>
        </p:txBody>
      </p:sp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53FBD91C-B24E-67C3-2D1D-541F692F03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541" y="2499043"/>
            <a:ext cx="2030410" cy="3651463"/>
          </a:xfrm>
          <a:prstGeom prst="rect">
            <a:avLst/>
          </a:prstGeom>
        </p:spPr>
      </p:pic>
      <p:pic>
        <p:nvPicPr>
          <p:cNvPr id="8" name="Picture 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505980B9-B4FE-EFFA-B57D-CD75251B9E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76" y="2540118"/>
            <a:ext cx="2056070" cy="3663741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34812EB-320C-7338-A5A7-1528DB9DDEB8}"/>
              </a:ext>
            </a:extLst>
          </p:cNvPr>
          <p:cNvSpPr txBox="1">
            <a:spLocks/>
          </p:cNvSpPr>
          <p:nvPr/>
        </p:nvSpPr>
        <p:spPr>
          <a:xfrm>
            <a:off x="9810781" y="2221923"/>
            <a:ext cx="2002142" cy="370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SCR-04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4DF12EB-0155-B8CA-846A-ADC0A19D13ED}"/>
              </a:ext>
            </a:extLst>
          </p:cNvPr>
          <p:cNvSpPr txBox="1">
            <a:spLocks/>
          </p:cNvSpPr>
          <p:nvPr/>
        </p:nvSpPr>
        <p:spPr>
          <a:xfrm>
            <a:off x="9712807" y="6243765"/>
            <a:ext cx="2009686" cy="63122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Optional Attributes Overlay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A91D96E-39D9-16D4-3998-3A1D35D99B46}"/>
              </a:ext>
            </a:extLst>
          </p:cNvPr>
          <p:cNvCxnSpPr>
            <a:cxnSpLocks/>
          </p:cNvCxnSpPr>
          <p:nvPr/>
        </p:nvCxnSpPr>
        <p:spPr>
          <a:xfrm>
            <a:off x="5508926" y="4361487"/>
            <a:ext cx="891877" cy="0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EA29B35-4E0F-4BAB-D0D1-8689650CEC61}"/>
              </a:ext>
            </a:extLst>
          </p:cNvPr>
          <p:cNvCxnSpPr>
            <a:cxnSpLocks/>
          </p:cNvCxnSpPr>
          <p:nvPr/>
        </p:nvCxnSpPr>
        <p:spPr>
          <a:xfrm>
            <a:off x="8850841" y="4361487"/>
            <a:ext cx="891877" cy="0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2E7B8CB-AE13-5CE6-D10A-8920D7201E20}"/>
              </a:ext>
            </a:extLst>
          </p:cNvPr>
          <p:cNvSpPr txBox="1">
            <a:spLocks/>
          </p:cNvSpPr>
          <p:nvPr/>
        </p:nvSpPr>
        <p:spPr>
          <a:xfrm>
            <a:off x="5347470" y="3511388"/>
            <a:ext cx="1309877" cy="8488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Fill mandatory attributes</a:t>
            </a:r>
          </a:p>
        </p:txBody>
      </p:sp>
      <p:pic>
        <p:nvPicPr>
          <p:cNvPr id="22" name="Picture 21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59218ECB-422C-B17A-27E4-AD5DD0DC46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707" y="2592013"/>
            <a:ext cx="2030044" cy="364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751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1AB1FEC-DB14-AF0D-52A6-09C2AD16A33D}"/>
              </a:ext>
            </a:extLst>
          </p:cNvPr>
          <p:cNvSpPr txBox="1">
            <a:spLocks/>
          </p:cNvSpPr>
          <p:nvPr/>
        </p:nvSpPr>
        <p:spPr>
          <a:xfrm>
            <a:off x="4135012" y="3638257"/>
            <a:ext cx="1724476" cy="6325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Click on create offer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F36B1FFE-A138-D17D-3DD9-EFED57AF9032}"/>
              </a:ext>
            </a:extLst>
          </p:cNvPr>
          <p:cNvSpPr txBox="1">
            <a:spLocks/>
          </p:cNvSpPr>
          <p:nvPr/>
        </p:nvSpPr>
        <p:spPr>
          <a:xfrm>
            <a:off x="7876713" y="3600054"/>
            <a:ext cx="1600033" cy="686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Confirm the action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8794B787-16F2-04D0-8FFF-FDCED2DB9568}"/>
              </a:ext>
            </a:extLst>
          </p:cNvPr>
          <p:cNvSpPr txBox="1">
            <a:spLocks/>
          </p:cNvSpPr>
          <p:nvPr/>
        </p:nvSpPr>
        <p:spPr>
          <a:xfrm>
            <a:off x="2109109" y="2143725"/>
            <a:ext cx="2036252" cy="371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SCR-05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08D8DED2-A5FE-A698-6907-A51B207CF96D}"/>
              </a:ext>
            </a:extLst>
          </p:cNvPr>
          <p:cNvSpPr txBox="1">
            <a:spLocks/>
          </p:cNvSpPr>
          <p:nvPr/>
        </p:nvSpPr>
        <p:spPr>
          <a:xfrm>
            <a:off x="5798370" y="2145501"/>
            <a:ext cx="2002142" cy="370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SCR-06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468BAC1C-CF4F-5051-22A5-A5085AD30677}"/>
              </a:ext>
            </a:extLst>
          </p:cNvPr>
          <p:cNvSpPr txBox="1">
            <a:spLocks/>
          </p:cNvSpPr>
          <p:nvPr/>
        </p:nvSpPr>
        <p:spPr>
          <a:xfrm>
            <a:off x="9400545" y="2138411"/>
            <a:ext cx="2002142" cy="370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SCR-07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96FF2ABF-3282-599F-682F-A70822F219B2}"/>
              </a:ext>
            </a:extLst>
          </p:cNvPr>
          <p:cNvSpPr txBox="1">
            <a:spLocks/>
          </p:cNvSpPr>
          <p:nvPr/>
        </p:nvSpPr>
        <p:spPr>
          <a:xfrm>
            <a:off x="2141767" y="6287664"/>
            <a:ext cx="2009686" cy="3718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Description Filled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EF0D6A3A-9AA3-1701-88AB-CE0CAC67C03A}"/>
              </a:ext>
            </a:extLst>
          </p:cNvPr>
          <p:cNvSpPr txBox="1">
            <a:spLocks/>
          </p:cNvSpPr>
          <p:nvPr/>
        </p:nvSpPr>
        <p:spPr>
          <a:xfrm>
            <a:off x="5399313" y="6290797"/>
            <a:ext cx="2841171" cy="632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Confirm action popup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3A60AA89-C03F-1160-CE63-905D38DF7128}"/>
              </a:ext>
            </a:extLst>
          </p:cNvPr>
          <p:cNvSpPr txBox="1">
            <a:spLocks/>
          </p:cNvSpPr>
          <p:nvPr/>
        </p:nvSpPr>
        <p:spPr>
          <a:xfrm>
            <a:off x="9433203" y="6269113"/>
            <a:ext cx="2009686" cy="686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Offer created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C8E787D-7699-2AE6-E63D-56B5DFE22F59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Task 3 – </a:t>
            </a:r>
            <a:r>
              <a:rPr lang="en-US" b="1" dirty="0" err="1"/>
              <a:t>Wireflow</a:t>
            </a:r>
            <a:r>
              <a:rPr lang="en-US" b="1" dirty="0"/>
              <a:t> (2/2)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046BBCF-D155-14B3-2B97-ECF47EECFFB8}"/>
              </a:ext>
            </a:extLst>
          </p:cNvPr>
          <p:cNvSpPr txBox="1">
            <a:spLocks/>
          </p:cNvSpPr>
          <p:nvPr/>
        </p:nvSpPr>
        <p:spPr>
          <a:xfrm>
            <a:off x="704850" y="1149395"/>
            <a:ext cx="765537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300" b="0" i="0" dirty="0">
                <a:solidFill>
                  <a:srgbClr val="000000"/>
                </a:solidFill>
                <a:effectLst/>
                <a:latin typeface="Roobert PRO"/>
              </a:rPr>
              <a:t>Create a room offer for 350€, 4km away from FEUP, with 2 </a:t>
            </a:r>
            <a:r>
              <a:rPr lang="en-US" sz="2300" b="0" i="0" dirty="0" err="1">
                <a:solidFill>
                  <a:srgbClr val="000000"/>
                </a:solidFill>
                <a:effectLst/>
                <a:latin typeface="Roobert PRO"/>
              </a:rPr>
              <a:t>roomates</a:t>
            </a:r>
            <a:endParaRPr lang="en-US" sz="23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062B5F-714B-7B49-1A1A-8F9F4803CC08}"/>
              </a:ext>
            </a:extLst>
          </p:cNvPr>
          <p:cNvCxnSpPr>
            <a:cxnSpLocks/>
          </p:cNvCxnSpPr>
          <p:nvPr/>
        </p:nvCxnSpPr>
        <p:spPr>
          <a:xfrm>
            <a:off x="8055429" y="4350601"/>
            <a:ext cx="1294140" cy="0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1648AE-4758-7E88-4062-BBAC750FE97D}"/>
              </a:ext>
            </a:extLst>
          </p:cNvPr>
          <p:cNvCxnSpPr>
            <a:cxnSpLocks/>
          </p:cNvCxnSpPr>
          <p:nvPr/>
        </p:nvCxnSpPr>
        <p:spPr>
          <a:xfrm>
            <a:off x="4382129" y="4350601"/>
            <a:ext cx="1294140" cy="0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C23F8A9-DAB2-D335-884C-74654564A7F8}"/>
              </a:ext>
            </a:extLst>
          </p:cNvPr>
          <p:cNvCxnSpPr>
            <a:cxnSpLocks/>
          </p:cNvCxnSpPr>
          <p:nvPr/>
        </p:nvCxnSpPr>
        <p:spPr>
          <a:xfrm>
            <a:off x="528586" y="4350601"/>
            <a:ext cx="1294140" cy="0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2CA203C6-65E5-839E-0F43-57768DE31CA6}"/>
              </a:ext>
            </a:extLst>
          </p:cNvPr>
          <p:cNvSpPr txBox="1">
            <a:spLocks/>
          </p:cNvSpPr>
          <p:nvPr/>
        </p:nvSpPr>
        <p:spPr>
          <a:xfrm>
            <a:off x="341087" y="3683191"/>
            <a:ext cx="1724476" cy="63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Fill description</a:t>
            </a:r>
          </a:p>
        </p:txBody>
      </p:sp>
      <p:pic>
        <p:nvPicPr>
          <p:cNvPr id="2" name="Picture 1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F5BE44F-ABA5-72FA-9EEF-DEF5C1605D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501" y="2519387"/>
            <a:ext cx="2036252" cy="3644674"/>
          </a:xfrm>
          <a:prstGeom prst="rect">
            <a:avLst/>
          </a:prstGeom>
        </p:spPr>
      </p:pic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D757A6E-1CF3-7DD4-2594-5D4676A65C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453" y="2461033"/>
            <a:ext cx="2052347" cy="3703028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C2FBDA8-232C-62D8-0EEF-237DCA3135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599" y="2496466"/>
            <a:ext cx="2063377" cy="369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74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/>
              <a:t>Sumative</a:t>
            </a:r>
            <a:r>
              <a:rPr lang="en-US" b="1" dirty="0"/>
              <a:t> Evaluation</a:t>
            </a:r>
          </a:p>
        </p:txBody>
      </p:sp>
    </p:spTree>
    <p:extLst>
      <p:ext uri="{BB962C8B-B14F-4D97-AF65-F5344CB8AC3E}">
        <p14:creationId xmlns:p14="http://schemas.microsoft.com/office/powerpoint/2010/main" val="2189473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4BC32AFF3718747B5A2CE47A88F3C6A" ma:contentTypeVersion="2" ma:contentTypeDescription="Criar um novo documento." ma:contentTypeScope="" ma:versionID="fee3d826901bcb9451dce0bbc19dadc3">
  <xsd:schema xmlns:xsd="http://www.w3.org/2001/XMLSchema" xmlns:xs="http://www.w3.org/2001/XMLSchema" xmlns:p="http://schemas.microsoft.com/office/2006/metadata/properties" xmlns:ns3="a47fcd35-67e3-4b66-9352-8d0db098ec50" targetNamespace="http://schemas.microsoft.com/office/2006/metadata/properties" ma:root="true" ma:fieldsID="deb6b73c7f47f6e6612a6af669b62c39" ns3:_="">
    <xsd:import namespace="a47fcd35-67e3-4b66-9352-8d0db098ec5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7fcd35-67e3-4b66-9352-8d0db098ec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697E427-2E56-4B40-B661-233DAE44C3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7fcd35-67e3-4b66-9352-8d0db098ec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6EE102A-C587-47D4-980D-6EF8035045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E380B0-3793-4519-A034-114F335A5299}">
  <ds:schemaRefs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terms/"/>
    <ds:schemaRef ds:uri="http://www.w3.org/XML/1998/namespace"/>
    <ds:schemaRef ds:uri="a47fcd35-67e3-4b66-9352-8d0db098ec50"/>
    <ds:schemaRef ds:uri="http://schemas.microsoft.com/office/2006/documentManagement/type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3450</TotalTime>
  <Words>492</Words>
  <Application>Microsoft Office PowerPoint</Application>
  <PresentationFormat>Widescreen</PresentationFormat>
  <Paragraphs>102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Roobert PRO</vt:lpstr>
      <vt:lpstr>Office Theme</vt:lpstr>
      <vt:lpstr>LEICedin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LEICedin</dc:title>
  <dc:creator/>
  <cp:lastModifiedBy>Alexandre Ferreira Nunes</cp:lastModifiedBy>
  <cp:revision>61</cp:revision>
  <dcterms:created xsi:type="dcterms:W3CDTF">2021-12-04T07:30:26Z</dcterms:created>
  <dcterms:modified xsi:type="dcterms:W3CDTF">2022-12-13T22:36:23Z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0x01010014BC32AFF3718747B5A2CE47A88F3C6A</vt:lpwstr>
  </property>
</Properties>
</file>