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88" r:id="rId7"/>
    <p:sldId id="297" r:id="rId8"/>
    <p:sldId id="290" r:id="rId9"/>
    <p:sldId id="292" r:id="rId10"/>
    <p:sldId id="293" r:id="rId11"/>
    <p:sldId id="296" r:id="rId12"/>
    <p:sldId id="295" r:id="rId13"/>
    <p:sldId id="294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60" d="100"/>
          <a:sy n="60" d="100"/>
        </p:scale>
        <p:origin x="9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3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7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5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Usability Requirements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761170" y="2079171"/>
            <a:ext cx="10669660" cy="44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Efficacy </a:t>
            </a:r>
          </a:p>
          <a:p>
            <a:pPr marL="0" indent="0">
              <a:buNone/>
            </a:pPr>
            <a:r>
              <a:rPr lang="en-US" sz="2000" dirty="0"/>
              <a:t>The use of the platform is carried out intuitively, with only 5% of users making a mistake.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Efficiency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Users can find an interesting offer in less than 2 minutes.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Satisfaction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platform must match the expectations of 80% of new users.</a:t>
            </a:r>
          </a:p>
        </p:txBody>
      </p:sp>
    </p:spTree>
    <p:extLst>
      <p:ext uri="{BB962C8B-B14F-4D97-AF65-F5344CB8AC3E}">
        <p14:creationId xmlns:p14="http://schemas.microsoft.com/office/powerpoint/2010/main" val="272020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Related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4620407" y="835532"/>
            <a:ext cx="2350583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(from questionnaire)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B68E4-11CF-21C8-7084-BF86C5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53258" y="1579168"/>
            <a:ext cx="2313201" cy="4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D5082-5624-1646-8234-C6A837CB3A2B}"/>
              </a:ext>
            </a:extLst>
          </p:cNvPr>
          <p:cNvSpPr txBox="1">
            <a:spLocks/>
          </p:cNvSpPr>
          <p:nvPr/>
        </p:nvSpPr>
        <p:spPr>
          <a:xfrm>
            <a:off x="3998576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Browser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69D3D-1334-17DB-1E4A-D0E669AE016E}"/>
              </a:ext>
            </a:extLst>
          </p:cNvPr>
          <p:cNvSpPr txBox="1">
            <a:spLocks/>
          </p:cNvSpPr>
          <p:nvPr/>
        </p:nvSpPr>
        <p:spPr>
          <a:xfrm>
            <a:off x="3421124" y="3388331"/>
            <a:ext cx="2708546" cy="384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Immediate call-to-action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C429C-DD02-C249-FBC0-F6A842A1F4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57750" y="3580704"/>
            <a:ext cx="86337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EC7928-D8EC-3A24-3A88-CB13C5C5A905}"/>
              </a:ext>
            </a:extLst>
          </p:cNvPr>
          <p:cNvSpPr txBox="1">
            <a:spLocks/>
          </p:cNvSpPr>
          <p:nvPr/>
        </p:nvSpPr>
        <p:spPr>
          <a:xfrm>
            <a:off x="3421124" y="6022468"/>
            <a:ext cx="3303967" cy="72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Product description, marketing and more call-to-actions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219A5-BD99-76CA-47C7-BC931AF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9" y="3809104"/>
            <a:ext cx="1614763" cy="21182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9749-65E0-6FE9-FDF4-D5BF41FC6C38}"/>
              </a:ext>
            </a:extLst>
          </p:cNvPr>
          <p:cNvCxnSpPr>
            <a:cxnSpLocks/>
          </p:cNvCxnSpPr>
          <p:nvPr/>
        </p:nvCxnSpPr>
        <p:spPr>
          <a:xfrm>
            <a:off x="2747576" y="6076256"/>
            <a:ext cx="0" cy="698317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3A5E77-C8E7-802F-8FF8-561256CD70E7}"/>
              </a:ext>
            </a:extLst>
          </p:cNvPr>
          <p:cNvSpPr txBox="1">
            <a:spLocks/>
          </p:cNvSpPr>
          <p:nvPr/>
        </p:nvSpPr>
        <p:spPr>
          <a:xfrm>
            <a:off x="2866460" y="6233041"/>
            <a:ext cx="701748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993300"/>
                </a:solidFill>
              </a:rPr>
              <a:t>Scroll</a:t>
            </a:r>
            <a:endParaRPr lang="en-US" sz="2000" b="1" dirty="0">
              <a:solidFill>
                <a:srgbClr val="9933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C0C91-4FF6-816A-F068-15F7522E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12" y="3845615"/>
            <a:ext cx="1425336" cy="2045267"/>
          </a:xfrm>
          <a:prstGeom prst="rect">
            <a:avLst/>
          </a:prstGeom>
        </p:spPr>
      </p:pic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22FF8D68-0F96-BC86-7CB3-92941F7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21" y="1853413"/>
            <a:ext cx="2176991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0E1821-47D8-79B3-2BD5-22F6ED0C9F98}"/>
              </a:ext>
            </a:extLst>
          </p:cNvPr>
          <p:cNvSpPr txBox="1">
            <a:spLocks/>
          </p:cNvSpPr>
          <p:nvPr/>
        </p:nvSpPr>
        <p:spPr>
          <a:xfrm>
            <a:off x="9961838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Mobile app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6296F3-BA15-5BCF-DE00-F829FD76DE57}"/>
              </a:ext>
            </a:extLst>
          </p:cNvPr>
          <p:cNvSpPr txBox="1">
            <a:spLocks/>
          </p:cNvSpPr>
          <p:nvPr/>
        </p:nvSpPr>
        <p:spPr>
          <a:xfrm>
            <a:off x="9388143" y="2706074"/>
            <a:ext cx="2685006" cy="22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Very similar to browser, but more “app like” (no scroll, simpler design)</a:t>
            </a:r>
          </a:p>
        </p:txBody>
      </p:sp>
    </p:spTree>
    <p:extLst>
      <p:ext uri="{BB962C8B-B14F-4D97-AF65-F5344CB8AC3E}">
        <p14:creationId xmlns:p14="http://schemas.microsoft.com/office/powerpoint/2010/main" val="140772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8306C-A043-4937-6DB9-C98A8C38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829653"/>
            <a:ext cx="3768389" cy="37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C83B4-916D-CEA0-4B4B-E049616F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23" y="5676779"/>
            <a:ext cx="3640043" cy="680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Overall housing prices are already rising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E2E0016-1D20-AB58-ACE5-F8D3B7C3493E}"/>
              </a:ext>
            </a:extLst>
          </p:cNvPr>
          <p:cNvSpPr txBox="1">
            <a:spLocks/>
          </p:cNvSpPr>
          <p:nvPr/>
        </p:nvSpPr>
        <p:spPr>
          <a:xfrm>
            <a:off x="4837813" y="1873104"/>
            <a:ext cx="7051047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Number of students is increasing rapidly (by 15000 last year)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Newly graduates are unable to move out of their rooms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21392A-DAA6-ED90-836A-E89B3D413D9B}"/>
              </a:ext>
            </a:extLst>
          </p:cNvPr>
          <p:cNvSpPr txBox="1">
            <a:spLocks/>
          </p:cNvSpPr>
          <p:nvPr/>
        </p:nvSpPr>
        <p:spPr>
          <a:xfrm>
            <a:off x="4837814" y="3220808"/>
            <a:ext cx="727267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Barely any public student housing being built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Private student housing increasing slowly (8000 in the next 3 years)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1FE549F-897D-CFE2-A4FB-F07C1983EAF5}"/>
              </a:ext>
            </a:extLst>
          </p:cNvPr>
          <p:cNvSpPr/>
          <p:nvPr/>
        </p:nvSpPr>
        <p:spPr>
          <a:xfrm>
            <a:off x="8145368" y="2700951"/>
            <a:ext cx="435935" cy="441251"/>
          </a:xfrm>
          <a:prstGeom prst="plus">
            <a:avLst>
              <a:gd name="adj" fmla="val 38621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77CCC008-B344-7AA7-1181-299B24DFCA2F}"/>
              </a:ext>
            </a:extLst>
          </p:cNvPr>
          <p:cNvSpPr/>
          <p:nvPr/>
        </p:nvSpPr>
        <p:spPr>
          <a:xfrm>
            <a:off x="8041901" y="4064964"/>
            <a:ext cx="642868" cy="529104"/>
          </a:xfrm>
          <a:prstGeom prst="mathEqual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116C27-EC92-A2CA-80A9-6BFEBD08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26" y="4747846"/>
            <a:ext cx="7045845" cy="17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0E1F-81AF-F145-88AF-0BC12251091C}"/>
              </a:ext>
            </a:extLst>
          </p:cNvPr>
          <p:cNvSpPr txBox="1">
            <a:spLocks/>
          </p:cNvSpPr>
          <p:nvPr/>
        </p:nvSpPr>
        <p:spPr>
          <a:xfrm>
            <a:off x="1039382" y="3460103"/>
            <a:ext cx="3508742" cy="18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Employment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entry level jobs (with no qualifications or experience required) targeted to college students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19915F-51CD-1F6A-E84F-B11DCE31FE1D}"/>
              </a:ext>
            </a:extLst>
          </p:cNvPr>
          <p:cNvSpPr txBox="1">
            <a:spLocks/>
          </p:cNvSpPr>
          <p:nvPr/>
        </p:nvSpPr>
        <p:spPr>
          <a:xfrm>
            <a:off x="4548123" y="3471394"/>
            <a:ext cx="3508742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rooms or houses being rented specifically to college students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57B976-4F5B-1FCB-A08C-468B6161EC1A}"/>
              </a:ext>
            </a:extLst>
          </p:cNvPr>
          <p:cNvSpPr txBox="1">
            <a:spLocks/>
          </p:cNvSpPr>
          <p:nvPr/>
        </p:nvSpPr>
        <p:spPr>
          <a:xfrm>
            <a:off x="3992891" y="2538897"/>
            <a:ext cx="1192345" cy="352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Our app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7E8EC-84A2-2287-790F-55016A329D1F}"/>
              </a:ext>
            </a:extLst>
          </p:cNvPr>
          <p:cNvCxnSpPr/>
          <p:nvPr/>
        </p:nvCxnSpPr>
        <p:spPr>
          <a:xfrm flipH="1">
            <a:off x="3463674" y="2882046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F0E6C-0A74-C735-485A-16D639A2F220}"/>
              </a:ext>
            </a:extLst>
          </p:cNvPr>
          <p:cNvCxnSpPr>
            <a:cxnSpLocks/>
          </p:cNvCxnSpPr>
          <p:nvPr/>
        </p:nvCxnSpPr>
        <p:spPr>
          <a:xfrm>
            <a:off x="4976624" y="2903032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ED0117-CA7D-3B75-D10E-8F580A029F24}"/>
              </a:ext>
            </a:extLst>
          </p:cNvPr>
          <p:cNvSpPr txBox="1">
            <a:spLocks/>
          </p:cNvSpPr>
          <p:nvPr/>
        </p:nvSpPr>
        <p:spPr>
          <a:xfrm>
            <a:off x="8534400" y="2587214"/>
            <a:ext cx="2862146" cy="1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Career Advancement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Scholarships or charities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Advice or a forum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8534400" y="4549751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only want to help people get to next year</a:t>
            </a:r>
          </a:p>
        </p:txBody>
      </p:sp>
    </p:spTree>
    <p:extLst>
      <p:ext uri="{BB962C8B-B14F-4D97-AF65-F5344CB8AC3E}">
        <p14:creationId xmlns:p14="http://schemas.microsoft.com/office/powerpoint/2010/main" val="40225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Questionnaire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704850" y="1993044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23 responses, 16 possible users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95A083-918D-0004-A766-14DEBA9C49AB}"/>
              </a:ext>
            </a:extLst>
          </p:cNvPr>
          <p:cNvSpPr txBox="1">
            <a:spLocks/>
          </p:cNvSpPr>
          <p:nvPr/>
        </p:nvSpPr>
        <p:spPr>
          <a:xfrm>
            <a:off x="4286250" y="1987240"/>
            <a:ext cx="4443079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Mostly females, 3</a:t>
            </a:r>
            <a:r>
              <a:rPr lang="en-US" sz="2000" baseline="30000" dirty="0"/>
              <a:t>rd</a:t>
            </a:r>
            <a:r>
              <a:rPr lang="en-US" sz="2000" dirty="0"/>
              <a:t> year students between the ages of 18 and 23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96DB06-D36E-8D5A-BD24-9FC735C8EF5B}"/>
              </a:ext>
            </a:extLst>
          </p:cNvPr>
          <p:cNvSpPr/>
          <p:nvPr/>
        </p:nvSpPr>
        <p:spPr>
          <a:xfrm>
            <a:off x="3705219" y="2119191"/>
            <a:ext cx="856146" cy="419986"/>
          </a:xfrm>
          <a:prstGeom prst="right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CA4DE0-314F-58EA-6C8A-1140B2BBFF11}"/>
              </a:ext>
            </a:extLst>
          </p:cNvPr>
          <p:cNvSpPr txBox="1">
            <a:spLocks/>
          </p:cNvSpPr>
          <p:nvPr/>
        </p:nvSpPr>
        <p:spPr>
          <a:xfrm>
            <a:off x="630644" y="3252376"/>
            <a:ext cx="4017331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Ten responses for Portuguese people not living with their parents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BA8D88-72D3-C301-8073-B5C2476D1D0B}"/>
              </a:ext>
            </a:extLst>
          </p:cNvPr>
          <p:cNvSpPr txBox="1">
            <a:spLocks/>
          </p:cNvSpPr>
          <p:nvPr/>
        </p:nvSpPr>
        <p:spPr>
          <a:xfrm>
            <a:off x="704850" y="4079944"/>
            <a:ext cx="3868921" cy="2081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3300"/>
              </a:buClr>
            </a:pPr>
            <a:r>
              <a:rPr lang="en-US" sz="2000" dirty="0"/>
              <a:t>Eight were living too far from FEUP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Six are living in a house with roommates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Nine are satisfied with their accommodations</a:t>
            </a:r>
          </a:p>
          <a:p>
            <a:endParaRPr lang="en-US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853F8A-82FC-DB14-0AD0-3A8FEB088F51}"/>
              </a:ext>
            </a:extLst>
          </p:cNvPr>
          <p:cNvSpPr txBox="1">
            <a:spLocks/>
          </p:cNvSpPr>
          <p:nvPr/>
        </p:nvSpPr>
        <p:spPr>
          <a:xfrm>
            <a:off x="8736419" y="3252376"/>
            <a:ext cx="3335522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Three responses for Erasmus students (thanks Paula)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82FAB6-F367-A7A3-1250-31A8DC19AB6C}"/>
              </a:ext>
            </a:extLst>
          </p:cNvPr>
          <p:cNvSpPr txBox="1">
            <a:spLocks/>
          </p:cNvSpPr>
          <p:nvPr/>
        </p:nvSpPr>
        <p:spPr>
          <a:xfrm>
            <a:off x="8803759" y="4270787"/>
            <a:ext cx="3200843" cy="109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None of them are interested in working or moving from their current stay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68C547A-46A8-9333-245D-016AAF0CD060}"/>
              </a:ext>
            </a:extLst>
          </p:cNvPr>
          <p:cNvSpPr txBox="1">
            <a:spLocks/>
          </p:cNvSpPr>
          <p:nvPr/>
        </p:nvSpPr>
        <p:spPr>
          <a:xfrm>
            <a:off x="4719965" y="3362895"/>
            <a:ext cx="3991199" cy="46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Four responses for student-workers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CF18BD5-4921-EA06-3AA7-1397C259DD25}"/>
              </a:ext>
            </a:extLst>
          </p:cNvPr>
          <p:cNvSpPr txBox="1">
            <a:spLocks/>
          </p:cNvSpPr>
          <p:nvPr/>
        </p:nvSpPr>
        <p:spPr>
          <a:xfrm>
            <a:off x="4781105" y="4095893"/>
            <a:ext cx="3868921" cy="280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3300"/>
              </a:buClr>
            </a:pPr>
            <a:r>
              <a:rPr lang="en-US" sz="2000" dirty="0"/>
              <a:t>Only one has to work to pay expenses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Two are working full time, one 25 hours and one 9 hours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Two are satisfied and two unsatisfied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Only one didn’t want to give us his salary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2C2C-AFE5-360A-A787-D7F7E52DDC19}"/>
              </a:ext>
            </a:extLst>
          </p:cNvPr>
          <p:cNvSpPr txBox="1">
            <a:spLocks/>
          </p:cNvSpPr>
          <p:nvPr/>
        </p:nvSpPr>
        <p:spPr>
          <a:xfrm>
            <a:off x="8625006" y="1998793"/>
            <a:ext cx="3335522" cy="80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Invalid responses </a:t>
            </a:r>
            <a:r>
              <a:rPr lang="en-US" sz="2000" b="1" dirty="0"/>
              <a:t>57,5% male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Valid responses </a:t>
            </a:r>
            <a:r>
              <a:rPr lang="en-US" sz="2000" b="1" dirty="0"/>
              <a:t>62,5% female</a:t>
            </a:r>
          </a:p>
        </p:txBody>
      </p:sp>
    </p:spTree>
    <p:extLst>
      <p:ext uri="{BB962C8B-B14F-4D97-AF65-F5344CB8AC3E}">
        <p14:creationId xmlns:p14="http://schemas.microsoft.com/office/powerpoint/2010/main" val="2536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Related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4620407" y="835532"/>
            <a:ext cx="2350583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(from questionnaire)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B68E4-11CF-21C8-7084-BF86C5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53258" y="1579168"/>
            <a:ext cx="2313201" cy="4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D5082-5624-1646-8234-C6A837CB3A2B}"/>
              </a:ext>
            </a:extLst>
          </p:cNvPr>
          <p:cNvSpPr txBox="1">
            <a:spLocks/>
          </p:cNvSpPr>
          <p:nvPr/>
        </p:nvSpPr>
        <p:spPr>
          <a:xfrm>
            <a:off x="3998576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Browser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69D3D-1334-17DB-1E4A-D0E669AE016E}"/>
              </a:ext>
            </a:extLst>
          </p:cNvPr>
          <p:cNvSpPr txBox="1">
            <a:spLocks/>
          </p:cNvSpPr>
          <p:nvPr/>
        </p:nvSpPr>
        <p:spPr>
          <a:xfrm>
            <a:off x="3421124" y="3388331"/>
            <a:ext cx="2708546" cy="384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Immediate call-to-action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C429C-DD02-C249-FBC0-F6A842A1F4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57750" y="3580704"/>
            <a:ext cx="86337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EC7928-D8EC-3A24-3A88-CB13C5C5A905}"/>
              </a:ext>
            </a:extLst>
          </p:cNvPr>
          <p:cNvSpPr txBox="1">
            <a:spLocks/>
          </p:cNvSpPr>
          <p:nvPr/>
        </p:nvSpPr>
        <p:spPr>
          <a:xfrm>
            <a:off x="3421124" y="6022468"/>
            <a:ext cx="3303967" cy="72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Product description, marketing and more call-to-actions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219A5-BD99-76CA-47C7-BC931AF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9" y="3809104"/>
            <a:ext cx="1614763" cy="21182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9749-65E0-6FE9-FDF4-D5BF41FC6C38}"/>
              </a:ext>
            </a:extLst>
          </p:cNvPr>
          <p:cNvCxnSpPr>
            <a:cxnSpLocks/>
          </p:cNvCxnSpPr>
          <p:nvPr/>
        </p:nvCxnSpPr>
        <p:spPr>
          <a:xfrm>
            <a:off x="2747576" y="6076256"/>
            <a:ext cx="0" cy="698317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3A5E77-C8E7-802F-8FF8-561256CD70E7}"/>
              </a:ext>
            </a:extLst>
          </p:cNvPr>
          <p:cNvSpPr txBox="1">
            <a:spLocks/>
          </p:cNvSpPr>
          <p:nvPr/>
        </p:nvSpPr>
        <p:spPr>
          <a:xfrm>
            <a:off x="2866460" y="6233041"/>
            <a:ext cx="701748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993300"/>
                </a:solidFill>
              </a:rPr>
              <a:t>Scroll</a:t>
            </a:r>
            <a:endParaRPr lang="en-US" sz="2000" b="1" dirty="0">
              <a:solidFill>
                <a:srgbClr val="9933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C0C91-4FF6-816A-F068-15F7522E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12" y="3845615"/>
            <a:ext cx="1425336" cy="2045267"/>
          </a:xfrm>
          <a:prstGeom prst="rect">
            <a:avLst/>
          </a:prstGeom>
        </p:spPr>
      </p:pic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22FF8D68-0F96-BC86-7CB3-92941F7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21" y="1853413"/>
            <a:ext cx="2176991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0E1821-47D8-79B3-2BD5-22F6ED0C9F98}"/>
              </a:ext>
            </a:extLst>
          </p:cNvPr>
          <p:cNvSpPr txBox="1">
            <a:spLocks/>
          </p:cNvSpPr>
          <p:nvPr/>
        </p:nvSpPr>
        <p:spPr>
          <a:xfrm>
            <a:off x="9961838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Mobile app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6296F3-BA15-5BCF-DE00-F829FD76DE57}"/>
              </a:ext>
            </a:extLst>
          </p:cNvPr>
          <p:cNvSpPr txBox="1">
            <a:spLocks/>
          </p:cNvSpPr>
          <p:nvPr/>
        </p:nvSpPr>
        <p:spPr>
          <a:xfrm>
            <a:off x="9388143" y="2706074"/>
            <a:ext cx="2685006" cy="113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Very similar to browser, but more “app like” (no scroll, simpler design)</a:t>
            </a:r>
          </a:p>
        </p:txBody>
      </p:sp>
    </p:spTree>
    <p:extLst>
      <p:ext uri="{BB962C8B-B14F-4D97-AF65-F5344CB8AC3E}">
        <p14:creationId xmlns:p14="http://schemas.microsoft.com/office/powerpoint/2010/main" val="289323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Persona example: Carlos Silva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570DEA-90E6-51A6-0AD3-8C62DD6E0CBB}"/>
              </a:ext>
            </a:extLst>
          </p:cNvPr>
          <p:cNvSpPr txBox="1">
            <a:spLocks/>
          </p:cNvSpPr>
          <p:nvPr/>
        </p:nvSpPr>
        <p:spPr>
          <a:xfrm>
            <a:off x="4329665" y="4285409"/>
            <a:ext cx="3770570" cy="243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Motivations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 likes being able to give gifts to his girlfriend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He’s proud that he got a “good” job considering he had no qualifications or experience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295F71-B535-EECF-2A5B-921CEE45C015}"/>
              </a:ext>
            </a:extLst>
          </p:cNvPr>
          <p:cNvSpPr txBox="1">
            <a:spLocks/>
          </p:cNvSpPr>
          <p:nvPr/>
        </p:nvSpPr>
        <p:spPr>
          <a:xfrm>
            <a:off x="8100235" y="4285409"/>
            <a:ext cx="3770570" cy="2434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Frustrations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He’s working a lot and feels he has less time for his girlfriend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He’d like a less customer-oriented job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 doesn’t feel like he’s advancing towards long term goals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4125434" y="1802219"/>
            <a:ext cx="7763426" cy="255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Profile</a:t>
            </a:r>
          </a:p>
          <a:p>
            <a:pPr marL="0" indent="0">
              <a:buClr>
                <a:srgbClr val="993300"/>
              </a:buClr>
              <a:buNone/>
            </a:pPr>
            <a:r>
              <a:rPr lang="en-US" sz="2000" dirty="0"/>
              <a:t>Carlos is 20 and a 3rd year LEIC student living with his parents. Six months ago a friend told him as a receptionist/security guard at a high-end apartment complex and he’s now working full time, making 1300€ a month.</a:t>
            </a:r>
          </a:p>
          <a:p>
            <a:pPr marL="0" indent="0">
              <a:buClr>
                <a:srgbClr val="993300"/>
              </a:buClr>
              <a:buNone/>
            </a:pPr>
            <a:r>
              <a:rPr lang="en-US" sz="2000" dirty="0"/>
              <a:t>He’s very self-centered with one exception: his girlfriend. Although he has yet to pay for a meal the truth is he’s building his life around her.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0C0D8-39E8-9950-1E41-79702FD50AF1}"/>
              </a:ext>
            </a:extLst>
          </p:cNvPr>
          <p:cNvGrpSpPr/>
          <p:nvPr/>
        </p:nvGrpSpPr>
        <p:grpSpPr>
          <a:xfrm>
            <a:off x="783709" y="1555853"/>
            <a:ext cx="2652819" cy="3590306"/>
            <a:chOff x="704851" y="2417091"/>
            <a:chExt cx="2652819" cy="359030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117E13-DA0D-4F3E-855C-F8CA00B63A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" b="5461"/>
            <a:stretch/>
          </p:blipFill>
          <p:spPr bwMode="auto">
            <a:xfrm>
              <a:off x="836869" y="2417091"/>
              <a:ext cx="2360428" cy="235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2D69EA-DAC5-AE75-827E-4E316AD24FEE}"/>
                </a:ext>
              </a:extLst>
            </p:cNvPr>
            <p:cNvGrpSpPr/>
            <p:nvPr/>
          </p:nvGrpSpPr>
          <p:grpSpPr>
            <a:xfrm>
              <a:off x="704851" y="4888563"/>
              <a:ext cx="2652819" cy="1118834"/>
              <a:chOff x="704851" y="4888563"/>
              <a:chExt cx="2652819" cy="11188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37C83AD-1FBE-9656-9D2B-3C55B0783D33}"/>
                  </a:ext>
                </a:extLst>
              </p:cNvPr>
              <p:cNvGrpSpPr/>
              <p:nvPr/>
            </p:nvGrpSpPr>
            <p:grpSpPr>
              <a:xfrm>
                <a:off x="753358" y="4888563"/>
                <a:ext cx="2527449" cy="499730"/>
                <a:chOff x="704851" y="4869713"/>
                <a:chExt cx="2527449" cy="499730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75F90A6-3D19-A748-3C52-AD06CE959C34}"/>
                    </a:ext>
                  </a:extLst>
                </p:cNvPr>
                <p:cNvSpPr/>
                <p:nvPr/>
              </p:nvSpPr>
              <p:spPr>
                <a:xfrm>
                  <a:off x="2387011" y="4869713"/>
                  <a:ext cx="84528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Proud</a:t>
                  </a: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9AE1D4B-A13B-6FB6-34E7-24F041FC0F05}"/>
                    </a:ext>
                  </a:extLst>
                </p:cNvPr>
                <p:cNvSpPr/>
                <p:nvPr/>
              </p:nvSpPr>
              <p:spPr>
                <a:xfrm>
                  <a:off x="704851" y="4869713"/>
                  <a:ext cx="153861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Independent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6787A29-240A-D7D3-19E9-CA749BE1D753}"/>
                  </a:ext>
                </a:extLst>
              </p:cNvPr>
              <p:cNvGrpSpPr/>
              <p:nvPr/>
            </p:nvGrpSpPr>
            <p:grpSpPr>
              <a:xfrm>
                <a:off x="704851" y="5507667"/>
                <a:ext cx="2652819" cy="499730"/>
                <a:chOff x="704851" y="5507667"/>
                <a:chExt cx="2652819" cy="49973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1A7388D-B783-C648-16C7-132A44EF1686}"/>
                    </a:ext>
                  </a:extLst>
                </p:cNvPr>
                <p:cNvSpPr/>
                <p:nvPr/>
              </p:nvSpPr>
              <p:spPr>
                <a:xfrm>
                  <a:off x="704851" y="5507667"/>
                  <a:ext cx="116647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Stubborn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AA16AC5-B9DE-728A-FBE7-85666C0918C9}"/>
                    </a:ext>
                  </a:extLst>
                </p:cNvPr>
                <p:cNvSpPr/>
                <p:nvPr/>
              </p:nvSpPr>
              <p:spPr>
                <a:xfrm>
                  <a:off x="2017083" y="5507667"/>
                  <a:ext cx="1340587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Impatient</a:t>
                  </a: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08090B-D36A-2340-6779-D455AF3F0145}"/>
              </a:ext>
            </a:extLst>
          </p:cNvPr>
          <p:cNvGrpSpPr/>
          <p:nvPr/>
        </p:nvGrpSpPr>
        <p:grpSpPr>
          <a:xfrm>
            <a:off x="704851" y="5599365"/>
            <a:ext cx="3340837" cy="962495"/>
            <a:chOff x="704851" y="5604681"/>
            <a:chExt cx="3340837" cy="96249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FF66094-4C88-EB01-7090-8AB233C3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1" y="5604681"/>
              <a:ext cx="842406" cy="96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88C0B20-8947-BBCF-5AE6-3DCFE662E9C4}"/>
                </a:ext>
              </a:extLst>
            </p:cNvPr>
            <p:cNvSpPr txBox="1">
              <a:spLocks/>
            </p:cNvSpPr>
            <p:nvPr/>
          </p:nvSpPr>
          <p:spPr>
            <a:xfrm>
              <a:off x="1591563" y="5743418"/>
              <a:ext cx="2454125" cy="685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993300"/>
                </a:buClr>
                <a:buNone/>
              </a:pPr>
              <a:r>
                <a:rPr lang="en-US" sz="2000" b="1" dirty="0"/>
                <a:t>Incomplete version, please check the 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43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Activity Scenario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761170" y="2264230"/>
            <a:ext cx="10669660" cy="269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A co-worker of Carlos quit his job. Considering the company needs to replace him quickly, Carlos decided to share the opportunity with colleagues from LEIC.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Therefore, he </a:t>
            </a:r>
            <a:r>
              <a:rPr lang="en-US" sz="2000" b="1" dirty="0"/>
              <a:t>registered</a:t>
            </a:r>
            <a:r>
              <a:rPr lang="en-US" sz="2000" dirty="0"/>
              <a:t> in </a:t>
            </a:r>
            <a:r>
              <a:rPr lang="en-US" sz="2000" dirty="0" err="1"/>
              <a:t>LEICedin</a:t>
            </a:r>
            <a:r>
              <a:rPr lang="en-US" sz="2000" dirty="0"/>
              <a:t> and </a:t>
            </a:r>
            <a:r>
              <a:rPr lang="en-US" sz="2000" b="1" dirty="0"/>
              <a:t>created</a:t>
            </a:r>
            <a:r>
              <a:rPr lang="en-US" sz="2000" dirty="0"/>
              <a:t> a new </a:t>
            </a:r>
            <a:r>
              <a:rPr lang="en-US" sz="2000" b="1" dirty="0"/>
              <a:t>job offer</a:t>
            </a:r>
            <a:r>
              <a:rPr lang="en-US" sz="2000" dirty="0"/>
              <a:t>. Since he himself works in the same position (security), he was able to provide reliable information about the day-to-day of his job is like in the description. He also included the </a:t>
            </a:r>
            <a:r>
              <a:rPr lang="en-US" sz="2000" b="1" dirty="0"/>
              <a:t>pay</a:t>
            </a:r>
            <a:r>
              <a:rPr lang="en-US" sz="2000" dirty="0"/>
              <a:t>, </a:t>
            </a:r>
            <a:r>
              <a:rPr lang="en-US" sz="2000" b="1" dirty="0"/>
              <a:t>hours worked</a:t>
            </a:r>
            <a:r>
              <a:rPr lang="en-US" sz="2000" dirty="0"/>
              <a:t>, benefits and his boss’ </a:t>
            </a:r>
            <a:r>
              <a:rPr lang="en-US" sz="2000" b="1" dirty="0"/>
              <a:t>contact details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One person contacted Carlos to ask a quick question (he allowed this in the post). Afterwards that person (presumably) used the provided contact and was eventually hired.</a:t>
            </a:r>
          </a:p>
        </p:txBody>
      </p:sp>
    </p:spTree>
    <p:extLst>
      <p:ext uri="{BB962C8B-B14F-4D97-AF65-F5344CB8AC3E}">
        <p14:creationId xmlns:p14="http://schemas.microsoft.com/office/powerpoint/2010/main" val="77768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Conceptual Model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1102256" y="2290309"/>
            <a:ext cx="5521828" cy="18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Objects </a:t>
            </a:r>
          </a:p>
          <a:p>
            <a:pPr marL="0" indent="0">
              <a:buNone/>
            </a:pPr>
            <a:r>
              <a:rPr lang="en-US" sz="2000" dirty="0"/>
              <a:t>user (name, contact, </a:t>
            </a:r>
            <a:r>
              <a:rPr lang="en-US" sz="2000" dirty="0" err="1"/>
              <a:t>isStudent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job posting (description, pay, hours, contact)</a:t>
            </a:r>
          </a:p>
          <a:p>
            <a:pPr marL="0" indent="0">
              <a:buNone/>
            </a:pPr>
            <a:r>
              <a:rPr lang="en-US" sz="2000" dirty="0"/>
              <a:t>room posting (description, cost, location, contact)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714954-BF41-B931-E746-B2476C4C3460}"/>
              </a:ext>
            </a:extLst>
          </p:cNvPr>
          <p:cNvSpPr txBox="1">
            <a:spLocks/>
          </p:cNvSpPr>
          <p:nvPr/>
        </p:nvSpPr>
        <p:spPr>
          <a:xfrm>
            <a:off x="7136985" y="2130652"/>
            <a:ext cx="3640043" cy="21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Actions </a:t>
            </a:r>
          </a:p>
          <a:p>
            <a:pPr marL="0" indent="0">
              <a:buNone/>
            </a:pPr>
            <a:r>
              <a:rPr lang="en-US" sz="2000" dirty="0"/>
              <a:t>create, delete, edit job posting</a:t>
            </a:r>
          </a:p>
          <a:p>
            <a:pPr marL="0" indent="0">
              <a:buNone/>
            </a:pPr>
            <a:r>
              <a:rPr lang="en-US" sz="2000" dirty="0"/>
              <a:t>create, delete, edit room posting</a:t>
            </a:r>
          </a:p>
          <a:p>
            <a:pPr marL="0" indent="0">
              <a:buNone/>
            </a:pPr>
            <a:r>
              <a:rPr lang="en-US" sz="2000" dirty="0"/>
              <a:t>access, contact job posting</a:t>
            </a:r>
          </a:p>
          <a:p>
            <a:pPr marL="0" indent="0">
              <a:buNone/>
            </a:pPr>
            <a:r>
              <a:rPr lang="en-US" sz="2000" dirty="0"/>
              <a:t>access, contact room posting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EC33-4FC5-BE81-3FF4-C949B7C8D4D5}"/>
              </a:ext>
            </a:extLst>
          </p:cNvPr>
          <p:cNvSpPr txBox="1">
            <a:spLocks/>
          </p:cNvSpPr>
          <p:nvPr/>
        </p:nvSpPr>
        <p:spPr>
          <a:xfrm>
            <a:off x="3667811" y="4399770"/>
            <a:ext cx="4856378" cy="2165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Relations </a:t>
            </a:r>
          </a:p>
          <a:p>
            <a:pPr marL="0" indent="0">
              <a:buNone/>
            </a:pPr>
            <a:r>
              <a:rPr lang="en-US" sz="2000" dirty="0"/>
              <a:t>user has job postings</a:t>
            </a:r>
          </a:p>
          <a:p>
            <a:pPr marL="0" indent="0">
              <a:buNone/>
            </a:pPr>
            <a:r>
              <a:rPr lang="en-US" sz="2000" dirty="0"/>
              <a:t>user has room postings</a:t>
            </a:r>
          </a:p>
          <a:p>
            <a:pPr marL="0" indent="0">
              <a:buNone/>
            </a:pPr>
            <a:r>
              <a:rPr lang="en-US" sz="2000" dirty="0"/>
              <a:t>user (</a:t>
            </a:r>
            <a:r>
              <a:rPr lang="en-US" sz="2000" dirty="0" err="1"/>
              <a:t>isStudent</a:t>
            </a:r>
            <a:r>
              <a:rPr lang="en-US" sz="2000" dirty="0"/>
              <a:t>) responds to job posting</a:t>
            </a:r>
          </a:p>
          <a:p>
            <a:pPr marL="0" indent="0">
              <a:buNone/>
            </a:pPr>
            <a:r>
              <a:rPr lang="en-US" sz="2000" dirty="0"/>
              <a:t>user (</a:t>
            </a:r>
            <a:r>
              <a:rPr lang="en-US" sz="2000" dirty="0" err="1"/>
              <a:t>isStudent</a:t>
            </a:r>
            <a:r>
              <a:rPr lang="en-US" sz="2000" dirty="0"/>
              <a:t>) responds to room posting</a:t>
            </a:r>
          </a:p>
        </p:txBody>
      </p:sp>
    </p:spTree>
    <p:extLst>
      <p:ext uri="{BB962C8B-B14F-4D97-AF65-F5344CB8AC3E}">
        <p14:creationId xmlns:p14="http://schemas.microsoft.com/office/powerpoint/2010/main" val="254327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Functionalities and Tasks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947887" y="2699656"/>
            <a:ext cx="5334830" cy="37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Example of Functionalities: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>
              <a:solidFill>
                <a:srgbClr val="9933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Search an offer by name/location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Order the offers list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Contact the seller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096CE0-DEBA-F665-BBE1-AF9BFFFB16E8}"/>
              </a:ext>
            </a:extLst>
          </p:cNvPr>
          <p:cNvSpPr txBox="1">
            <a:spLocks/>
          </p:cNvSpPr>
          <p:nvPr/>
        </p:nvSpPr>
        <p:spPr>
          <a:xfrm>
            <a:off x="6554030" y="2699657"/>
            <a:ext cx="5334830" cy="37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Example of Tasks: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 algn="ctr">
              <a:buNone/>
            </a:pPr>
            <a:r>
              <a:rPr lang="en-US" sz="2000" dirty="0"/>
              <a:t>Search offers in a certain street</a:t>
            </a:r>
          </a:p>
          <a:p>
            <a:pPr marL="0" indent="0" algn="ctr">
              <a:buNone/>
            </a:pPr>
            <a:r>
              <a:rPr lang="en-US" sz="2000" dirty="0"/>
              <a:t>Order the offers by price</a:t>
            </a:r>
          </a:p>
          <a:p>
            <a:pPr marL="0" indent="0" algn="ctr">
              <a:buNone/>
            </a:pPr>
            <a:r>
              <a:rPr lang="en-US" sz="2000" dirty="0"/>
              <a:t>Send CV to seller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9933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B52C55-9B56-3C29-C41F-1591909785C0}"/>
              </a:ext>
            </a:extLst>
          </p:cNvPr>
          <p:cNvCxnSpPr>
            <a:cxnSpLocks/>
          </p:cNvCxnSpPr>
          <p:nvPr/>
        </p:nvCxnSpPr>
        <p:spPr>
          <a:xfrm>
            <a:off x="5758543" y="4049486"/>
            <a:ext cx="128451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8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47fcd35-67e3-4b66-9352-8d0db098ec5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801</Words>
  <Application>Microsoft Office PowerPoint</Application>
  <PresentationFormat>Widescreen</PresentationFormat>
  <Paragraphs>118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48</cp:revision>
  <dcterms:created xsi:type="dcterms:W3CDTF">2021-12-04T07:30:26Z</dcterms:created>
  <dcterms:modified xsi:type="dcterms:W3CDTF">2022-10-12T17:56:01Z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