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99" r:id="rId8"/>
    <p:sldId id="298" r:id="rId9"/>
    <p:sldId id="301" r:id="rId10"/>
    <p:sldId id="300" r:id="rId11"/>
    <p:sldId id="304" r:id="rId12"/>
    <p:sldId id="261" r:id="rId13"/>
    <p:sldId id="305" r:id="rId14"/>
    <p:sldId id="260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HCI\Delivery%203\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HCI\Delivery%203\respon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HCI\Delivery%203\respons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Time</a:t>
            </a:r>
            <a:r>
              <a:rPr lang="pt-PT" baseline="0"/>
              <a:t> Spent (</a:t>
            </a:r>
            <a:r>
              <a:rPr lang="pt-PT"/>
              <a:t>Confidence Intervals)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Questions!$E$62:$E$64</c:f>
                <c:numCache>
                  <c:formatCode>General</c:formatCode>
                  <c:ptCount val="3"/>
                  <c:pt idx="0">
                    <c:v>18.459111786822248</c:v>
                  </c:pt>
                  <c:pt idx="1">
                    <c:v>11.093148640074</c:v>
                  </c:pt>
                  <c:pt idx="2">
                    <c:v>24.132312429161882</c:v>
                  </c:pt>
                </c:numCache>
              </c:numRef>
            </c:plus>
            <c:minus>
              <c:numRef>
                <c:f>Questions!$E$62:$E$64</c:f>
                <c:numCache>
                  <c:formatCode>General</c:formatCode>
                  <c:ptCount val="3"/>
                  <c:pt idx="0">
                    <c:v>18.459111786822248</c:v>
                  </c:pt>
                  <c:pt idx="1">
                    <c:v>11.093148640074</c:v>
                  </c:pt>
                  <c:pt idx="2">
                    <c:v>24.132312429161882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Questions!$A$62:$A$64</c:f>
              <c:strCache>
                <c:ptCount val="3"/>
                <c:pt idx="0">
                  <c:v>Task1 (Search)</c:v>
                </c:pt>
                <c:pt idx="1">
                  <c:v>Task2 (Filter &amp; Order)</c:v>
                </c:pt>
                <c:pt idx="2">
                  <c:v>Task3 (Create Offer)</c:v>
                </c:pt>
              </c:strCache>
            </c:strRef>
          </c:cat>
          <c:val>
            <c:numRef>
              <c:f>Questions!$C$62:$C$64</c:f>
              <c:numCache>
                <c:formatCode>General</c:formatCode>
                <c:ptCount val="3"/>
                <c:pt idx="0">
                  <c:v>29.446666666666662</c:v>
                </c:pt>
                <c:pt idx="1">
                  <c:v>29.659166666666668</c:v>
                </c:pt>
                <c:pt idx="2">
                  <c:v>43.004166666666663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16-4ED2-A5EF-E6EE18F42228}"/>
            </c:ext>
          </c:extLst>
        </c:ser>
        <c:ser>
          <c:idx val="1"/>
          <c:order val="1"/>
          <c:tx>
            <c:v>Expected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Questions!$B$62:$B$64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16-4ED2-A5EF-E6EE18F42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777408"/>
        <c:axId val="722777824"/>
      </c:barChart>
      <c:catAx>
        <c:axId val="7227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22777824"/>
        <c:crosses val="autoZero"/>
        <c:auto val="1"/>
        <c:lblAlgn val="ctr"/>
        <c:lblOffset val="100"/>
        <c:noMultiLvlLbl val="0"/>
      </c:catAx>
      <c:valAx>
        <c:axId val="7227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2277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Clicks </a:t>
            </a:r>
            <a:r>
              <a:rPr lang="pt-PT" baseline="0"/>
              <a:t>(</a:t>
            </a:r>
            <a:r>
              <a:rPr lang="pt-PT"/>
              <a:t>Confidence Intervals)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Questions!$E$88:$E$90</c:f>
                <c:numCache>
                  <c:formatCode>General</c:formatCode>
                  <c:ptCount val="3"/>
                  <c:pt idx="0">
                    <c:v>4.1660306298870644</c:v>
                  </c:pt>
                  <c:pt idx="1">
                    <c:v>7.0428116396681943</c:v>
                  </c:pt>
                  <c:pt idx="2">
                    <c:v>2.2828339409237111</c:v>
                  </c:pt>
                </c:numCache>
              </c:numRef>
            </c:plus>
            <c:minus>
              <c:numRef>
                <c:f>Questions!$E$88:$E$90</c:f>
                <c:numCache>
                  <c:formatCode>General</c:formatCode>
                  <c:ptCount val="3"/>
                  <c:pt idx="0">
                    <c:v>4.1660306298870644</c:v>
                  </c:pt>
                  <c:pt idx="1">
                    <c:v>7.0428116396681943</c:v>
                  </c:pt>
                  <c:pt idx="2">
                    <c:v>2.2828339409237111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Questions!$A$62:$A$64</c:f>
              <c:strCache>
                <c:ptCount val="3"/>
                <c:pt idx="0">
                  <c:v>Task1 (Search)</c:v>
                </c:pt>
                <c:pt idx="1">
                  <c:v>Task2 (Filter &amp; Order)</c:v>
                </c:pt>
                <c:pt idx="2">
                  <c:v>Task3 (Create Offer)</c:v>
                </c:pt>
              </c:strCache>
            </c:strRef>
          </c:cat>
          <c:val>
            <c:numRef>
              <c:f>Questions!$C$88:$C$90</c:f>
              <c:numCache>
                <c:formatCode>General</c:formatCode>
                <c:ptCount val="3"/>
                <c:pt idx="0">
                  <c:v>6.583333333333333</c:v>
                </c:pt>
                <c:pt idx="1">
                  <c:v>15.958333333333334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3-456F-B441-4FEE6E89E4B0}"/>
            </c:ext>
          </c:extLst>
        </c:ser>
        <c:ser>
          <c:idx val="1"/>
          <c:order val="1"/>
          <c:tx>
            <c:v>Expected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Questions!$B$88:$B$90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3-456F-B441-4FEE6E89E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777408"/>
        <c:axId val="722777824"/>
      </c:barChart>
      <c:catAx>
        <c:axId val="7227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22777824"/>
        <c:crosses val="autoZero"/>
        <c:auto val="1"/>
        <c:lblAlgn val="ctr"/>
        <c:lblOffset val="100"/>
        <c:noMultiLvlLbl val="0"/>
      </c:catAx>
      <c:valAx>
        <c:axId val="7227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2277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Satisfaction </a:t>
            </a:r>
            <a:r>
              <a:rPr lang="pt-PT" baseline="0"/>
              <a:t>(</a:t>
            </a:r>
            <a:r>
              <a:rPr lang="pt-PT"/>
              <a:t>Confidence Intervals)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Questions!$E$114:$E$116</c:f>
                <c:numCache>
                  <c:formatCode>General</c:formatCode>
                  <c:ptCount val="3"/>
                  <c:pt idx="0">
                    <c:v>0.1722296435936358</c:v>
                  </c:pt>
                  <c:pt idx="1">
                    <c:v>7.5468356784829965E-2</c:v>
                  </c:pt>
                  <c:pt idx="2">
                    <c:v>6.690989738858924E-2</c:v>
                  </c:pt>
                </c:numCache>
              </c:numRef>
            </c:plus>
            <c:minus>
              <c:numRef>
                <c:f>Questions!$E$114:$E$116</c:f>
                <c:numCache>
                  <c:formatCode>General</c:formatCode>
                  <c:ptCount val="3"/>
                  <c:pt idx="0">
                    <c:v>0.1722296435936358</c:v>
                  </c:pt>
                  <c:pt idx="1">
                    <c:v>7.5468356784829965E-2</c:v>
                  </c:pt>
                  <c:pt idx="2">
                    <c:v>6.690989738858924E-2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Questions!$A$62:$A$64</c:f>
              <c:strCache>
                <c:ptCount val="3"/>
                <c:pt idx="0">
                  <c:v>Task1 (Search)</c:v>
                </c:pt>
                <c:pt idx="1">
                  <c:v>Task2 (Filter &amp; Order)</c:v>
                </c:pt>
                <c:pt idx="2">
                  <c:v>Task3 (Create Offer)</c:v>
                </c:pt>
              </c:strCache>
            </c:strRef>
          </c:cat>
          <c:val>
            <c:numRef>
              <c:f>Questions!$C$114:$C$116</c:f>
              <c:numCache>
                <c:formatCode>General</c:formatCode>
                <c:ptCount val="3"/>
                <c:pt idx="0">
                  <c:v>0.74479166666666663</c:v>
                </c:pt>
                <c:pt idx="1">
                  <c:v>0.78385416666666663</c:v>
                </c:pt>
                <c:pt idx="2">
                  <c:v>0.80989583333333337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2-4CB0-9173-BDE614B981A9}"/>
            </c:ext>
          </c:extLst>
        </c:ser>
        <c:ser>
          <c:idx val="1"/>
          <c:order val="1"/>
          <c:tx>
            <c:v>Expected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Questions!$B$114:$B$116</c:f>
              <c:numCache>
                <c:formatCode>General</c:formatCode>
                <c:ptCount val="3"/>
                <c:pt idx="0">
                  <c:v>0.95</c:v>
                </c:pt>
                <c:pt idx="1">
                  <c:v>0.9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92-4CB0-9173-BDE614B98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777408"/>
        <c:axId val="722777824"/>
      </c:barChart>
      <c:catAx>
        <c:axId val="72277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22777824"/>
        <c:crosses val="autoZero"/>
        <c:auto val="1"/>
        <c:lblAlgn val="ctr"/>
        <c:lblOffset val="100"/>
        <c:noMultiLvlLbl val="0"/>
      </c:catAx>
      <c:valAx>
        <c:axId val="7227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2277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Evaluation Summary (2/2)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56EF8D-7FD8-D790-0595-F12942DAEB06}"/>
              </a:ext>
            </a:extLst>
          </p:cNvPr>
          <p:cNvSpPr txBox="1">
            <a:spLocks/>
          </p:cNvSpPr>
          <p:nvPr/>
        </p:nvSpPr>
        <p:spPr>
          <a:xfrm>
            <a:off x="3430662" y="2034035"/>
            <a:ext cx="5330676" cy="4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12 responses</a:t>
            </a:r>
            <a:r>
              <a:rPr lang="en-US" sz="2000" dirty="0"/>
              <a:t> mostly friends from other colleges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4019E-41E2-986E-B7F0-06A6A8FE7E09}"/>
              </a:ext>
            </a:extLst>
          </p:cNvPr>
          <p:cNvSpPr txBox="1">
            <a:spLocks/>
          </p:cNvSpPr>
          <p:nvPr/>
        </p:nvSpPr>
        <p:spPr>
          <a:xfrm>
            <a:off x="610277" y="2735059"/>
            <a:ext cx="5278387" cy="87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Gender </a:t>
            </a:r>
            <a:r>
              <a:rPr lang="en-US" sz="2000" dirty="0"/>
              <a:t>Our user is expected to be mostly female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58% male</a:t>
            </a:r>
            <a:r>
              <a:rPr lang="en-US" sz="2000" b="1" dirty="0"/>
              <a:t>	</a:t>
            </a:r>
            <a:r>
              <a:rPr lang="en-US" sz="2000" b="1" dirty="0">
                <a:solidFill>
                  <a:srgbClr val="993300"/>
                </a:solidFill>
              </a:rPr>
              <a:t>Not very representative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3470A6-3626-0868-195E-66ED952CEAFE}"/>
              </a:ext>
            </a:extLst>
          </p:cNvPr>
          <p:cNvSpPr txBox="1">
            <a:spLocks/>
          </p:cNvSpPr>
          <p:nvPr/>
        </p:nvSpPr>
        <p:spPr>
          <a:xfrm>
            <a:off x="6358269" y="2735059"/>
            <a:ext cx="5545323" cy="87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Average 26, median 20, 78% are under 25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1C342E-FF80-EE5F-B8FF-1C71B780C1C2}"/>
              </a:ext>
            </a:extLst>
          </p:cNvPr>
          <p:cNvSpPr txBox="1">
            <a:spLocks/>
          </p:cNvSpPr>
          <p:nvPr/>
        </p:nvSpPr>
        <p:spPr>
          <a:xfrm>
            <a:off x="3687615" y="3851427"/>
            <a:ext cx="4816769" cy="98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Have reasons for using the app*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6 out of 8 who answered the question (75%)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6E3594-574A-2B78-D3F4-B5C0762E7C75}"/>
              </a:ext>
            </a:extLst>
          </p:cNvPr>
          <p:cNvSpPr txBox="1">
            <a:spLocks/>
          </p:cNvSpPr>
          <p:nvPr/>
        </p:nvSpPr>
        <p:spPr>
          <a:xfrm>
            <a:off x="4854537" y="5083087"/>
            <a:ext cx="2482923" cy="42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Acceptable sample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BE3E09-9220-44CE-DF64-13857C707CCC}"/>
              </a:ext>
            </a:extLst>
          </p:cNvPr>
          <p:cNvSpPr txBox="1">
            <a:spLocks/>
          </p:cNvSpPr>
          <p:nvPr/>
        </p:nvSpPr>
        <p:spPr>
          <a:xfrm>
            <a:off x="8868545" y="5555747"/>
            <a:ext cx="3236619" cy="122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*Has been a renter, has been a landlord or is interested in using the app in the near future</a:t>
            </a:r>
            <a:endParaRPr lang="en-US" sz="2000" i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8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0167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Results and statistical analysis highlights (1/3)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BAE229-4E3D-8042-5271-A30D6D162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19498"/>
              </p:ext>
            </p:extLst>
          </p:nvPr>
        </p:nvGraphicFramePr>
        <p:xfrm>
          <a:off x="2867025" y="1985025"/>
          <a:ext cx="6457950" cy="340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7592-2D90-1F8A-2268-410595661D56}"/>
              </a:ext>
            </a:extLst>
          </p:cNvPr>
          <p:cNvCxnSpPr>
            <a:cxnSpLocks/>
          </p:cNvCxnSpPr>
          <p:nvPr/>
        </p:nvCxnSpPr>
        <p:spPr>
          <a:xfrm flipV="1">
            <a:off x="4276436" y="5486400"/>
            <a:ext cx="0" cy="403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413FE2-8563-BA7C-88EF-DD0E6D184EE2}"/>
              </a:ext>
            </a:extLst>
          </p:cNvPr>
          <p:cNvCxnSpPr>
            <a:cxnSpLocks/>
          </p:cNvCxnSpPr>
          <p:nvPr/>
        </p:nvCxnSpPr>
        <p:spPr>
          <a:xfrm flipV="1">
            <a:off x="5620331" y="5486400"/>
            <a:ext cx="0" cy="403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002539-DFED-3EF6-291B-E2BDE55FE3E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608291" y="4726352"/>
            <a:ext cx="11100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2547F1-66D8-EB34-5F5A-E49507F7DE8C}"/>
              </a:ext>
            </a:extLst>
          </p:cNvPr>
          <p:cNvSpPr txBox="1">
            <a:spLocks/>
          </p:cNvSpPr>
          <p:nvPr/>
        </p:nvSpPr>
        <p:spPr>
          <a:xfrm>
            <a:off x="9718316" y="4454096"/>
            <a:ext cx="2170544" cy="54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Users much faster than we thought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3D2A5B9-F5FF-82A1-EBC4-50BA47037BAC}"/>
              </a:ext>
            </a:extLst>
          </p:cNvPr>
          <p:cNvSpPr txBox="1">
            <a:spLocks/>
          </p:cNvSpPr>
          <p:nvPr/>
        </p:nvSpPr>
        <p:spPr>
          <a:xfrm>
            <a:off x="3823855" y="5964531"/>
            <a:ext cx="2272145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Acceptable Guess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4DAFB2-10D4-DA8C-67CA-8FF79749FA9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803588" y="4998608"/>
            <a:ext cx="0" cy="580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11BBCBE-BA55-D588-2751-197FF849C740}"/>
              </a:ext>
            </a:extLst>
          </p:cNvPr>
          <p:cNvSpPr txBox="1">
            <a:spLocks/>
          </p:cNvSpPr>
          <p:nvPr/>
        </p:nvSpPr>
        <p:spPr>
          <a:xfrm>
            <a:off x="9718316" y="5617877"/>
            <a:ext cx="2170544" cy="54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Bad estimation in the typing part</a:t>
            </a:r>
          </a:p>
        </p:txBody>
      </p:sp>
    </p:spTree>
    <p:extLst>
      <p:ext uri="{BB962C8B-B14F-4D97-AF65-F5344CB8AC3E}">
        <p14:creationId xmlns:p14="http://schemas.microsoft.com/office/powerpoint/2010/main" val="239494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0167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Results and statistical analysis highlights (2/3)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765A056-CD19-4352-8A60-A0B24B8F4A75}"/>
              </a:ext>
            </a:extLst>
          </p:cNvPr>
          <p:cNvGraphicFramePr>
            <a:graphicFrameLocks/>
          </p:cNvGraphicFramePr>
          <p:nvPr/>
        </p:nvGraphicFramePr>
        <p:xfrm>
          <a:off x="2867025" y="1726406"/>
          <a:ext cx="6457950" cy="340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BADAA2-B129-8518-F0D5-E14BB6D490C1}"/>
              </a:ext>
            </a:extLst>
          </p:cNvPr>
          <p:cNvCxnSpPr>
            <a:cxnSpLocks/>
          </p:cNvCxnSpPr>
          <p:nvPr/>
        </p:nvCxnSpPr>
        <p:spPr>
          <a:xfrm flipV="1">
            <a:off x="3990109" y="5171028"/>
            <a:ext cx="0" cy="403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730595-4782-A331-D257-07BFAD7E6042}"/>
              </a:ext>
            </a:extLst>
          </p:cNvPr>
          <p:cNvSpPr txBox="1">
            <a:spLocks/>
          </p:cNvSpPr>
          <p:nvPr/>
        </p:nvSpPr>
        <p:spPr>
          <a:xfrm>
            <a:off x="2558473" y="5614194"/>
            <a:ext cx="2863272" cy="105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Acceptable Guess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(although very close from a bad one)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0DC90-D063-7C15-63A3-97E5A25AAF63}"/>
              </a:ext>
            </a:extLst>
          </p:cNvPr>
          <p:cNvCxnSpPr>
            <a:cxnSpLocks/>
          </p:cNvCxnSpPr>
          <p:nvPr/>
        </p:nvCxnSpPr>
        <p:spPr>
          <a:xfrm flipV="1">
            <a:off x="7606152" y="5148478"/>
            <a:ext cx="0" cy="403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59D37-5636-67AF-9D73-05B83EA6C7DE}"/>
              </a:ext>
            </a:extLst>
          </p:cNvPr>
          <p:cNvCxnSpPr>
            <a:cxnSpLocks/>
          </p:cNvCxnSpPr>
          <p:nvPr/>
        </p:nvCxnSpPr>
        <p:spPr>
          <a:xfrm flipV="1">
            <a:off x="5892800" y="5153102"/>
            <a:ext cx="0" cy="403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B438E0-10CB-3E96-CD17-CF8B7BA3786D}"/>
              </a:ext>
            </a:extLst>
          </p:cNvPr>
          <p:cNvSpPr txBox="1">
            <a:spLocks/>
          </p:cNvSpPr>
          <p:nvPr/>
        </p:nvSpPr>
        <p:spPr>
          <a:xfrm>
            <a:off x="5292435" y="5614194"/>
            <a:ext cx="2863271" cy="105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Much more clicks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(maybe redesign / rethink our expectations)</a:t>
            </a:r>
          </a:p>
        </p:txBody>
      </p:sp>
    </p:spTree>
    <p:extLst>
      <p:ext uri="{BB962C8B-B14F-4D97-AF65-F5344CB8AC3E}">
        <p14:creationId xmlns:p14="http://schemas.microsoft.com/office/powerpoint/2010/main" val="159157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0167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Results and statistical analysis highlights (3/3)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B209765-44E0-4C06-ABC7-D16EC9799E08}"/>
              </a:ext>
            </a:extLst>
          </p:cNvPr>
          <p:cNvGraphicFramePr>
            <a:graphicFrameLocks/>
          </p:cNvGraphicFramePr>
          <p:nvPr/>
        </p:nvGraphicFramePr>
        <p:xfrm>
          <a:off x="2867025" y="1726406"/>
          <a:ext cx="6457950" cy="340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CD1C67-9CB2-3305-BA77-94C2CA59FEE8}"/>
              </a:ext>
            </a:extLst>
          </p:cNvPr>
          <p:cNvCxnSpPr>
            <a:cxnSpLocks/>
          </p:cNvCxnSpPr>
          <p:nvPr/>
        </p:nvCxnSpPr>
        <p:spPr>
          <a:xfrm flipV="1">
            <a:off x="7596914" y="5144654"/>
            <a:ext cx="0" cy="403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37F1D-7CB0-3CA0-20CB-F845141405AD}"/>
              </a:ext>
            </a:extLst>
          </p:cNvPr>
          <p:cNvSpPr txBox="1">
            <a:spLocks/>
          </p:cNvSpPr>
          <p:nvPr/>
        </p:nvSpPr>
        <p:spPr>
          <a:xfrm>
            <a:off x="6460841" y="5578342"/>
            <a:ext cx="2272145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Acceptable Guess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505170-E021-B642-E95D-A1A2542A3B3E}"/>
              </a:ext>
            </a:extLst>
          </p:cNvPr>
          <p:cNvCxnSpPr>
            <a:cxnSpLocks/>
          </p:cNvCxnSpPr>
          <p:nvPr/>
        </p:nvCxnSpPr>
        <p:spPr>
          <a:xfrm flipV="1">
            <a:off x="5869714" y="5148478"/>
            <a:ext cx="0" cy="403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05C76-2210-2414-9A1B-518837CF0F24}"/>
              </a:ext>
            </a:extLst>
          </p:cNvPr>
          <p:cNvCxnSpPr>
            <a:cxnSpLocks/>
          </p:cNvCxnSpPr>
          <p:nvPr/>
        </p:nvCxnSpPr>
        <p:spPr>
          <a:xfrm flipV="1">
            <a:off x="4064002" y="5153102"/>
            <a:ext cx="0" cy="403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45ED49-22D3-2C55-EB2C-6213726A26A2}"/>
              </a:ext>
            </a:extLst>
          </p:cNvPr>
          <p:cNvSpPr txBox="1">
            <a:spLocks/>
          </p:cNvSpPr>
          <p:nvPr/>
        </p:nvSpPr>
        <p:spPr>
          <a:xfrm>
            <a:off x="3255824" y="5578342"/>
            <a:ext cx="3348176" cy="95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Low satisfaction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Much room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20698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User and Task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EFE5C-A8D9-19BD-B12C-25DA1B474B8D}"/>
              </a:ext>
            </a:extLst>
          </p:cNvPr>
          <p:cNvSpPr txBox="1">
            <a:spLocks/>
          </p:cNvSpPr>
          <p:nvPr/>
        </p:nvSpPr>
        <p:spPr>
          <a:xfrm>
            <a:off x="866553" y="1922394"/>
            <a:ext cx="3662917" cy="171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Idea</a:t>
            </a:r>
            <a:r>
              <a:rPr lang="en-US" sz="2000" dirty="0"/>
              <a:t> help students find work and 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Very similar interfaces, therefore prototype should focus on housing</a:t>
            </a:r>
            <a:endParaRPr lang="en-US" sz="2000" b="1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532ECE6-5AF7-278D-4EC8-2C383BC2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30449"/>
              </p:ext>
            </p:extLst>
          </p:nvPr>
        </p:nvGraphicFramePr>
        <p:xfrm>
          <a:off x="1596000" y="3724723"/>
          <a:ext cx="9000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67">
                  <a:extLst>
                    <a:ext uri="{9D8B030D-6E8A-4147-A177-3AD203B41FA5}">
                      <a16:colId xmlns:a16="http://schemas.microsoft.com/office/drawing/2014/main" val="684473262"/>
                    </a:ext>
                  </a:extLst>
                </a:gridCol>
                <a:gridCol w="2631558">
                  <a:extLst>
                    <a:ext uri="{9D8B030D-6E8A-4147-A177-3AD203B41FA5}">
                      <a16:colId xmlns:a16="http://schemas.microsoft.com/office/drawing/2014/main" val="3359397105"/>
                    </a:ext>
                  </a:extLst>
                </a:gridCol>
                <a:gridCol w="2509283">
                  <a:extLst>
                    <a:ext uri="{9D8B030D-6E8A-4147-A177-3AD203B41FA5}">
                      <a16:colId xmlns:a16="http://schemas.microsoft.com/office/drawing/2014/main" val="681383760"/>
                    </a:ext>
                  </a:extLst>
                </a:gridCol>
                <a:gridCol w="1350992">
                  <a:extLst>
                    <a:ext uri="{9D8B030D-6E8A-4147-A177-3AD203B41FA5}">
                      <a16:colId xmlns:a16="http://schemas.microsoft.com/office/drawing/2014/main" val="3592013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Task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Efficacy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Efficiency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Satisfaction</a:t>
                      </a:r>
                    </a:p>
                  </a:txBody>
                  <a:tcP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06568"/>
                  </a:ext>
                </a:extLst>
              </a:tr>
              <a:tr h="378972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a room in ‘</a:t>
                      </a:r>
                      <a:r>
                        <a:rPr lang="en-GB" sz="2000" dirty="0" err="1"/>
                        <a:t>Paranhos</a:t>
                      </a:r>
                      <a:r>
                        <a:rPr lang="en-GB" sz="2000" dirty="0"/>
                        <a:t>’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Only 5% make a mistake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dirty="0"/>
                        <a:t>Less than 30 seconds, with average 3 clicks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11675"/>
                  </a:ext>
                </a:extLst>
              </a:tr>
              <a:tr h="501031">
                <a:tc>
                  <a:txBody>
                    <a:bodyPr/>
                    <a:lstStyle/>
                    <a:p>
                      <a:r>
                        <a:rPr lang="en-GB" sz="2000" dirty="0"/>
                        <a:t>Search for rooms with wi-fi, ordered by price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of users do less than 2 errors</a:t>
                      </a:r>
                      <a:endParaRPr lang="en-GB" sz="2000" dirty="0"/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40 seconds, with average 3 clicks 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90%</a:t>
                      </a:r>
                    </a:p>
                  </a:txBody>
                  <a:tcPr>
                    <a:solidFill>
                      <a:srgbClr val="993300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76709"/>
                  </a:ext>
                </a:extLst>
              </a:tr>
              <a:tr h="645060">
                <a:tc>
                  <a:txBody>
                    <a:bodyPr/>
                    <a:lstStyle/>
                    <a:p>
                      <a:r>
                        <a:rPr lang="en-GB" sz="2000" dirty="0"/>
                        <a:t>Create a room offer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70% of the users make less than 3 errors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5 minutes, no more than 15 clicks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85%</a:t>
                      </a:r>
                    </a:p>
                  </a:txBody>
                  <a:tcPr>
                    <a:solidFill>
                      <a:srgbClr val="99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761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651C6-647D-6E38-8243-2F334CD6672D}"/>
              </a:ext>
            </a:extLst>
          </p:cNvPr>
          <p:cNvSpPr txBox="1">
            <a:spLocks/>
          </p:cNvSpPr>
          <p:nvPr/>
        </p:nvSpPr>
        <p:spPr>
          <a:xfrm>
            <a:off x="8248817" y="1948971"/>
            <a:ext cx="2965875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Similar Services</a:t>
            </a:r>
            <a:r>
              <a:rPr lang="en-US" sz="2000" dirty="0"/>
              <a:t> Indeed, </a:t>
            </a:r>
            <a:r>
              <a:rPr lang="en-US" sz="2000" dirty="0" err="1"/>
              <a:t>Idealista</a:t>
            </a:r>
            <a:r>
              <a:rPr lang="en-US" sz="2000" dirty="0"/>
              <a:t>, </a:t>
            </a:r>
            <a:r>
              <a:rPr lang="en-US" sz="2000" dirty="0" err="1"/>
              <a:t>Bquartos</a:t>
            </a:r>
            <a:r>
              <a:rPr lang="en-US" sz="2000" dirty="0"/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They all use very similar call to 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5FA7-DD36-9DEA-2A40-A880B0428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707913" y="1485105"/>
            <a:ext cx="905632" cy="19438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2" descr="Nenhuma descrição disponível.">
            <a:extLst>
              <a:ext uri="{FF2B5EF4-FFF2-40B4-BE49-F238E27FC236}">
                <a16:creationId xmlns:a16="http://schemas.microsoft.com/office/drawing/2014/main" id="{C6300264-36AF-3945-A6D1-070E6C08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16" y="1485105"/>
            <a:ext cx="925600" cy="19438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Formative Evaluation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3524F3-ADE9-2351-1CE4-F2C6DF02B597}"/>
              </a:ext>
            </a:extLst>
          </p:cNvPr>
          <p:cNvSpPr txBox="1">
            <a:spLocks/>
          </p:cNvSpPr>
          <p:nvPr/>
        </p:nvSpPr>
        <p:spPr>
          <a:xfrm>
            <a:off x="704851" y="1960657"/>
            <a:ext cx="2791045" cy="200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Prototype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Search room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Order/filter room</a:t>
            </a:r>
          </a:p>
          <a:p>
            <a:pPr marL="0" indent="0">
              <a:buNone/>
            </a:pPr>
            <a:r>
              <a:rPr lang="en-US" sz="2000" dirty="0"/>
              <a:t>Add job/room posting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Register, login and logout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6693232-5F1B-13DF-D5BC-CA64A05D4A6C}"/>
              </a:ext>
            </a:extLst>
          </p:cNvPr>
          <p:cNvSpPr/>
          <p:nvPr/>
        </p:nvSpPr>
        <p:spPr>
          <a:xfrm>
            <a:off x="3495896" y="2413589"/>
            <a:ext cx="279107" cy="1123870"/>
          </a:xfrm>
          <a:prstGeom prst="rightBrac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53A1-7B19-3929-8FBA-0930BE4E91D0}"/>
              </a:ext>
            </a:extLst>
          </p:cNvPr>
          <p:cNvSpPr txBox="1">
            <a:spLocks/>
          </p:cNvSpPr>
          <p:nvPr/>
        </p:nvSpPr>
        <p:spPr>
          <a:xfrm>
            <a:off x="3817531" y="2792400"/>
            <a:ext cx="842633" cy="342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Tasks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73250-B029-A560-8B15-9754264504EF}"/>
              </a:ext>
            </a:extLst>
          </p:cNvPr>
          <p:cNvSpPr txBox="1">
            <a:spLocks/>
          </p:cNvSpPr>
          <p:nvPr/>
        </p:nvSpPr>
        <p:spPr>
          <a:xfrm>
            <a:off x="4807024" y="1960658"/>
            <a:ext cx="7219949" cy="205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Small Font and forms </a:t>
            </a:r>
            <a:r>
              <a:rPr lang="en-US" sz="2000" dirty="0"/>
              <a:t>Minimum font of 16, add offer remake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Navigation </a:t>
            </a:r>
            <a:r>
              <a:rPr lang="en-US" sz="2000" dirty="0"/>
              <a:t>Important to tell the user where he currently is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Missing Features </a:t>
            </a:r>
            <a:r>
              <a:rPr lang="en-US" sz="2000" dirty="0"/>
              <a:t>Add placeholder text to “intuitive” call to action, increase contrasts in search page, remade add offer</a:t>
            </a:r>
          </a:p>
          <a:p>
            <a:pPr marL="0" indent="0">
              <a:buNone/>
            </a:pPr>
            <a:r>
              <a:rPr lang="en-US" sz="2000" b="1" dirty="0"/>
              <a:t>Profile </a:t>
            </a:r>
            <a:r>
              <a:rPr lang="en-US" sz="2000" dirty="0"/>
              <a:t>Not focus, therefore, we didn’t solve anything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D042D-F750-7165-6696-B6FE1795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4109483"/>
            <a:ext cx="1372849" cy="24592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2B8D90-EAE4-C44A-DDE8-44057A62B763}"/>
              </a:ext>
            </a:extLst>
          </p:cNvPr>
          <p:cNvSpPr txBox="1">
            <a:spLocks/>
          </p:cNvSpPr>
          <p:nvPr/>
        </p:nvSpPr>
        <p:spPr>
          <a:xfrm>
            <a:off x="2147475" y="4942276"/>
            <a:ext cx="1670056" cy="67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Confusing call to 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BEFD-4C41-77BE-916F-5758831B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41" y="4104078"/>
            <a:ext cx="1378580" cy="245921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92A8B0-AA86-B74A-39BC-134D0FFBBE51}"/>
              </a:ext>
            </a:extLst>
          </p:cNvPr>
          <p:cNvSpPr txBox="1">
            <a:spLocks/>
          </p:cNvSpPr>
          <p:nvPr/>
        </p:nvSpPr>
        <p:spPr>
          <a:xfrm>
            <a:off x="5427921" y="4799564"/>
            <a:ext cx="2338135" cy="95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(very) Small font, attribute selection not 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077E2-B2BF-4466-9263-87899B3D1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63" y="4111434"/>
            <a:ext cx="1374600" cy="24592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7A7942-4D81-C1D6-7F52-704864DB5A05}"/>
              </a:ext>
            </a:extLst>
          </p:cNvPr>
          <p:cNvSpPr txBox="1">
            <a:spLocks/>
          </p:cNvSpPr>
          <p:nvPr/>
        </p:nvSpPr>
        <p:spPr>
          <a:xfrm>
            <a:off x="9021726" y="4620150"/>
            <a:ext cx="2658139" cy="131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People seemed to want more freedom in this page (more attributes, bigger description,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67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741102" y="3679231"/>
            <a:ext cx="2352404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Write “</a:t>
            </a:r>
            <a:r>
              <a:rPr lang="en-US" sz="2000" dirty="0" err="1"/>
              <a:t>Paranhos</a:t>
            </a:r>
            <a:r>
              <a:rPr lang="en-US" sz="2000" dirty="0"/>
              <a:t>” in the search bar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92942" y="3898096"/>
            <a:ext cx="2352404" cy="46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Tap search button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 with search filled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241972" y="6171139"/>
            <a:ext cx="2510976" cy="686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search applied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2DA18A-7ADA-0B9A-AF63-6BF5829F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44" y="2535936"/>
            <a:ext cx="2057089" cy="3636542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7E47CA-5556-BC55-ACE3-2545FA67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172" y="2562459"/>
            <a:ext cx="2002142" cy="357716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1 - </a:t>
            </a:r>
            <a:r>
              <a:rPr lang="en-US" b="1" dirty="0" err="1"/>
              <a:t>Wireflow</a:t>
            </a:r>
            <a:endParaRPr lang="en-US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8047264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all the rooms available for rent in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Paranhos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1141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350601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906274" y="3679231"/>
            <a:ext cx="2046969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Rooms Tab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74286" y="3643689"/>
            <a:ext cx="2352404" cy="584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Filter and select Free </a:t>
            </a:r>
            <a:r>
              <a:rPr lang="en-US" sz="2000" dirty="0" err="1"/>
              <a:t>Wifi</a:t>
            </a:r>
            <a:endParaRPr lang="en-US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6192824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Filters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6" y="2535936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16" name="Picture 1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98FFAAC-035F-DA2A-DC06-261B3C44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37" y="2508501"/>
            <a:ext cx="2046969" cy="3657253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089A5F87-1F81-72D4-8BA0-94AD03152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46" y="2537638"/>
            <a:ext cx="2057900" cy="3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Order the list by price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00511" y="3556511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first offer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09109" y="6189691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Ordering Overlay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66655" y="6192824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 with filter and order applied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6171140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Cheapest room with free </a:t>
            </a:r>
            <a:r>
              <a:rPr lang="en-US" sz="2000" b="1" dirty="0" err="1"/>
              <a:t>wifi</a:t>
            </a:r>
            <a:endParaRPr lang="en-US" sz="20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2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Find the email associated to the cheapest room with free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wifi</a:t>
            </a:r>
            <a:endParaRPr lang="en-US" sz="2300" b="1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8F9A93-BA46-BA55-25F7-20FDB0687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13" y="2552604"/>
            <a:ext cx="2028625" cy="35796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43B186-5E85-D36E-99C7-B3AF9B08C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58" y="2507399"/>
            <a:ext cx="2055024" cy="361662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107AF5B-A6F8-3255-A798-2C4BEA74A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3" y="2540554"/>
            <a:ext cx="2080336" cy="36611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Open order overlay</a:t>
            </a:r>
          </a:p>
        </p:txBody>
      </p:sp>
    </p:spTree>
    <p:extLst>
      <p:ext uri="{BB962C8B-B14F-4D97-AF65-F5344CB8AC3E}">
        <p14:creationId xmlns:p14="http://schemas.microsoft.com/office/powerpoint/2010/main" val="270803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330298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098848" y="3467626"/>
            <a:ext cx="1297498" cy="914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“New” button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8671820" y="3439886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optional attributes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160569" y="2154611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3305546" y="215638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6548487" y="2149297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160569" y="6200577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3298002" y="6203710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Create Offer Page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6548487" y="618202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Mandatory Attributes Overlay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728B686-34FD-6BAB-4AB3-372A584C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2546822"/>
            <a:ext cx="2004416" cy="36036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(1/2)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236482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3FBD91C-B24E-67C3-2D1D-541F692F0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41" y="2499043"/>
            <a:ext cx="2030410" cy="3651463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5980B9-B4FE-EFFA-B57D-CD75251B9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76" y="2540118"/>
            <a:ext cx="2056070" cy="366374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4812EB-320C-7338-A5A7-1528DB9DDEB8}"/>
              </a:ext>
            </a:extLst>
          </p:cNvPr>
          <p:cNvSpPr txBox="1">
            <a:spLocks/>
          </p:cNvSpPr>
          <p:nvPr/>
        </p:nvSpPr>
        <p:spPr>
          <a:xfrm>
            <a:off x="9810781" y="2221923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SCR-04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DF12EB-0155-B8CA-846A-ADC0A19D13ED}"/>
              </a:ext>
            </a:extLst>
          </p:cNvPr>
          <p:cNvSpPr txBox="1">
            <a:spLocks/>
          </p:cNvSpPr>
          <p:nvPr/>
        </p:nvSpPr>
        <p:spPr>
          <a:xfrm>
            <a:off x="9712807" y="6243765"/>
            <a:ext cx="2009686" cy="631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Optional Attributes Overlay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1D96E-39D9-16D4-3998-3A1D35D99B46}"/>
              </a:ext>
            </a:extLst>
          </p:cNvPr>
          <p:cNvCxnSpPr>
            <a:cxnSpLocks/>
          </p:cNvCxnSpPr>
          <p:nvPr/>
        </p:nvCxnSpPr>
        <p:spPr>
          <a:xfrm>
            <a:off x="5508926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A29B35-4E0F-4BAB-D0D1-8689650CEC61}"/>
              </a:ext>
            </a:extLst>
          </p:cNvPr>
          <p:cNvCxnSpPr>
            <a:cxnSpLocks/>
          </p:cNvCxnSpPr>
          <p:nvPr/>
        </p:nvCxnSpPr>
        <p:spPr>
          <a:xfrm>
            <a:off x="8850841" y="4361487"/>
            <a:ext cx="891877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E7B8CB-AE13-5CE6-D10A-8920D7201E20}"/>
              </a:ext>
            </a:extLst>
          </p:cNvPr>
          <p:cNvSpPr txBox="1">
            <a:spLocks/>
          </p:cNvSpPr>
          <p:nvPr/>
        </p:nvSpPr>
        <p:spPr>
          <a:xfrm>
            <a:off x="5347470" y="3511388"/>
            <a:ext cx="1309877" cy="84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mandatory attributes</a:t>
            </a:r>
          </a:p>
        </p:txBody>
      </p:sp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218ECB-422C-B17A-27E4-AD5DD0DC4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07" y="2592013"/>
            <a:ext cx="2030044" cy="3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5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4135012" y="3638257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Click on create offer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876713" y="3600054"/>
            <a:ext cx="1600033" cy="68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Confirm the action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2109109" y="2143725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SCR-05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798370" y="214550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SCR-06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2138411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SCR-07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2141767" y="6287664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Description Filled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399313" y="6290797"/>
            <a:ext cx="2841171" cy="63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Confirm action popup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33203" y="6269113"/>
            <a:ext cx="2009686" cy="68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Offer created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8E787D-7699-2AE6-E63D-56B5DFE22F59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 3 – </a:t>
            </a:r>
            <a:r>
              <a:rPr lang="en-US" b="1" dirty="0" err="1"/>
              <a:t>Wireflow</a:t>
            </a:r>
            <a:r>
              <a:rPr lang="en-US" b="1" dirty="0"/>
              <a:t> (2/2)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46BBCF-D155-14B3-2B97-ECF47EECFFB8}"/>
              </a:ext>
            </a:extLst>
          </p:cNvPr>
          <p:cNvSpPr txBox="1">
            <a:spLocks/>
          </p:cNvSpPr>
          <p:nvPr/>
        </p:nvSpPr>
        <p:spPr>
          <a:xfrm>
            <a:off x="704850" y="1149395"/>
            <a:ext cx="765537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0" i="0" dirty="0">
                <a:solidFill>
                  <a:srgbClr val="000000"/>
                </a:solidFill>
                <a:effectLst/>
                <a:latin typeface="Roobert PRO"/>
              </a:rPr>
              <a:t>Create a room offer for 350€, 4km away from FEUP, with 2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Roobert PRO"/>
              </a:rPr>
              <a:t>roomates</a:t>
            </a:r>
            <a:endParaRPr lang="en-US" sz="23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2B5F-714B-7B49-1A1A-8F9F4803CC08}"/>
              </a:ext>
            </a:extLst>
          </p:cNvPr>
          <p:cNvCxnSpPr>
            <a:cxnSpLocks/>
          </p:cNvCxnSpPr>
          <p:nvPr/>
        </p:nvCxnSpPr>
        <p:spPr>
          <a:xfrm>
            <a:off x="80554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1648AE-4758-7E88-4062-BBAC750FE97D}"/>
              </a:ext>
            </a:extLst>
          </p:cNvPr>
          <p:cNvCxnSpPr>
            <a:cxnSpLocks/>
          </p:cNvCxnSpPr>
          <p:nvPr/>
        </p:nvCxnSpPr>
        <p:spPr>
          <a:xfrm>
            <a:off x="4382129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3F8A9-DAB2-D335-884C-74654564A7F8}"/>
              </a:ext>
            </a:extLst>
          </p:cNvPr>
          <p:cNvCxnSpPr>
            <a:cxnSpLocks/>
          </p:cNvCxnSpPr>
          <p:nvPr/>
        </p:nvCxnSpPr>
        <p:spPr>
          <a:xfrm>
            <a:off x="528586" y="4350601"/>
            <a:ext cx="1294140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CA203C6-65E5-839E-0F43-57768DE31CA6}"/>
              </a:ext>
            </a:extLst>
          </p:cNvPr>
          <p:cNvSpPr txBox="1">
            <a:spLocks/>
          </p:cNvSpPr>
          <p:nvPr/>
        </p:nvSpPr>
        <p:spPr>
          <a:xfrm>
            <a:off x="341087" y="3683191"/>
            <a:ext cx="1724476" cy="63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Fill description</a:t>
            </a:r>
          </a:p>
        </p:txBody>
      </p:sp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5BE44F-ABA5-72FA-9EEF-DEF5C1605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01" y="2519387"/>
            <a:ext cx="2036252" cy="3644674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757A6E-1CF3-7DD4-2594-5D4676A65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3" y="2461033"/>
            <a:ext cx="2052347" cy="370302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2FBDA8-232C-62D8-0EEF-237DCA313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599" y="2496466"/>
            <a:ext cx="2063377" cy="3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Evaluation Summary (1/2)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9E8324-3566-D8B2-1B43-963B1AEA4068}"/>
              </a:ext>
            </a:extLst>
          </p:cNvPr>
          <p:cNvSpPr txBox="1">
            <a:spLocks/>
          </p:cNvSpPr>
          <p:nvPr/>
        </p:nvSpPr>
        <p:spPr>
          <a:xfrm>
            <a:off x="704851" y="1911761"/>
            <a:ext cx="3106921" cy="4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Home Page (Call to Action)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A54736-4E7D-D607-65E1-7A256C8E4B40}"/>
              </a:ext>
            </a:extLst>
          </p:cNvPr>
          <p:cNvSpPr txBox="1">
            <a:spLocks/>
          </p:cNvSpPr>
          <p:nvPr/>
        </p:nvSpPr>
        <p:spPr>
          <a:xfrm>
            <a:off x="4314825" y="1911761"/>
            <a:ext cx="7721231" cy="7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Its goal is to make the user more comfortable with the interface, it only makes sense to test it first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5F5BEB-D0AA-CF49-B756-D6C32958ADF5}"/>
              </a:ext>
            </a:extLst>
          </p:cNvPr>
          <p:cNvSpPr txBox="1">
            <a:spLocks/>
          </p:cNvSpPr>
          <p:nvPr/>
        </p:nvSpPr>
        <p:spPr>
          <a:xfrm>
            <a:off x="704851" y="3429000"/>
            <a:ext cx="3659814" cy="4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Search Page (filter and order)</a:t>
            </a:r>
            <a:endParaRPr lang="en-US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0A6C43-23B2-C3BB-C829-8A9425D6A227}"/>
              </a:ext>
            </a:extLst>
          </p:cNvPr>
          <p:cNvSpPr txBox="1">
            <a:spLocks/>
          </p:cNvSpPr>
          <p:nvPr/>
        </p:nvSpPr>
        <p:spPr>
          <a:xfrm>
            <a:off x="4314824" y="3345384"/>
            <a:ext cx="7721231" cy="7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user has already interacted with the page, therefore we can test only his interaction with the filter and order features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6F439C-4EC2-9756-C3A3-8F1D3A5BECAB}"/>
              </a:ext>
            </a:extLst>
          </p:cNvPr>
          <p:cNvSpPr txBox="1">
            <a:spLocks/>
          </p:cNvSpPr>
          <p:nvPr/>
        </p:nvSpPr>
        <p:spPr>
          <a:xfrm>
            <a:off x="704851" y="5372895"/>
            <a:ext cx="3659814" cy="4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Add Offer Page</a:t>
            </a:r>
            <a:endParaRPr lang="en-US" sz="20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F79324D-51E0-1B6B-777A-2999A51A8181}"/>
              </a:ext>
            </a:extLst>
          </p:cNvPr>
          <p:cNvSpPr txBox="1">
            <a:spLocks/>
          </p:cNvSpPr>
          <p:nvPr/>
        </p:nvSpPr>
        <p:spPr>
          <a:xfrm>
            <a:off x="4111033" y="5289279"/>
            <a:ext cx="7721231" cy="7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 new page, but tested at the end so the user has more familiarity with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1894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a47fcd35-67e3-4b66-9352-8d0db098ec50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739</Words>
  <Application>Microsoft Office PowerPoint</Application>
  <PresentationFormat>Widescreen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Roobert PRO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LEICedin</dc:title>
  <dc:creator/>
  <cp:lastModifiedBy>Gonçalo da Costa Sequeira Pinto</cp:lastModifiedBy>
  <cp:revision>65</cp:revision>
  <dcterms:created xsi:type="dcterms:W3CDTF">2021-12-04T07:30:26Z</dcterms:created>
  <dcterms:modified xsi:type="dcterms:W3CDTF">2022-12-14T22:16:10Z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