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88" r:id="rId7"/>
    <p:sldId id="290" r:id="rId8"/>
    <p:sldId id="297" r:id="rId9"/>
    <p:sldId id="292" r:id="rId10"/>
    <p:sldId id="293" r:id="rId11"/>
    <p:sldId id="296" r:id="rId12"/>
    <p:sldId id="295" r:id="rId13"/>
    <p:sldId id="29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3050" autoAdjust="0"/>
  </p:normalViewPr>
  <p:slideViewPr>
    <p:cSldViewPr snapToGrid="0">
      <p:cViewPr varScale="1">
        <p:scale>
          <a:sx n="104" d="100"/>
          <a:sy n="104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590E9-5A00-4A04-B416-3F52BBF3A723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F7766-1CC8-4293-8AE3-F91239FA91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76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F7766-1CC8-4293-8AE3-F91239FA91D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824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F7766-1CC8-4293-8AE3-F91239FA91D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635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F7766-1CC8-4293-8AE3-F91239FA91D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74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F7766-1CC8-4293-8AE3-F91239FA91D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670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F7766-1CC8-4293-8AE3-F91239FA91D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151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68107-B090-41FA-8E56-79BD04037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47F18-0E5A-4CD6-9CB6-0DFA32B0E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F12F7-FAD1-43EB-968E-B62A3B230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7253B-D578-427E-BAB0-11FCC7C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7790F-DD08-47FB-BE7E-212091B4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47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02CF-F5DD-4691-BA5B-CB56D98BB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B05349-8659-41B5-91FF-7E9CEA1FC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7E08-2A5A-44D3-9CDD-27249BB3D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DBD86-B690-4B90-AA1E-2A76F459C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F11CE-F5B2-4660-A332-D18EAE116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50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0AF681-C8AA-4CA7-B9AF-79C15F4DD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74C53-6F24-4148-8A11-B81DA9EB9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AC0B8-6152-4175-A48C-38229370C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EBC9F-8D4B-4134-9179-BBA8B50F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4C515-4DC8-4D46-A432-2B100CBA5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5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61146-20BA-41CE-A538-402C8B923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2DB2B-F36A-40E7-91CF-524E40854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7D8F1-4B54-4DD6-A5E4-A3198F80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2B3E6-C0A2-4819-977F-2E41360D1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E9E17-3F64-4981-8411-B0422193A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93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0C0F9-4C7D-4DF6-B8DA-A6D78A520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70CA2-C2DA-41E7-967D-2AEC5621F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FBDB3-BA2E-4F02-93E8-BCEC20ADB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F9819-B562-4A77-8CD5-14E02E7C3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906B4-766D-4CB2-9B0E-7A8F4A758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4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02EC0-C4E7-4645-AEC9-B2F99410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E3802-8EEA-4550-9DA0-1934021A21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6F00F-90D5-4156-813B-07BB3AA14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00273-D529-4008-ADEF-155731FE5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1BCFF-4A7A-43C4-93E3-126951C5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4F87C-1E8F-444C-9AD2-D2D78C6F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74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176F8-DAB2-4115-9D25-3725A3004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3666B-BDEC-4365-9EEE-2BFD55534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3DAAD-742D-45C0-A228-C1F512109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D6D6D4-1982-4C1A-B34F-70CA701CE2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169AAE-CC83-403A-AB0F-FCA3B7EED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BFC016-86D6-4D90-A5BE-68161C1F3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8DF0A0-7D8D-4461-B957-42FB42B3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90B28D-94C8-47D8-8CB1-4A5014B30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93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2C90F-78BA-4CA1-A22E-14A41064D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611F83-8645-4171-88E6-72B0543D9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3E00E-6B03-4E91-9973-B1B8E6783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E6027-D8B3-4FCD-93D6-BD5080B7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13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B57399-04C1-4B9A-A96C-8A6226B36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818835-9E75-4880-A183-37534BBDB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8A23C-E771-4DD8-98ED-F297AB7C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4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1AC47-6AA0-48CA-B86B-DC1D34FD4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B3807-1114-4179-B56B-0AEC51253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AE0C2-79F5-41E5-86AC-DEF4A0708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626D2-E5D8-4718-B8DA-33E25322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3F823-49EA-46E9-9F4C-5058DAC3A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05EB4-E4A0-4179-8ABD-EE53374F2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7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DFEF6-3D56-4C06-B381-F29F3EA30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EB44E0-B80C-468E-91FB-3C24DAF29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75EB4-8DC5-4338-8A61-421005CE2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E24BA-7062-4691-BF26-310E15034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BD59A-86DE-4472-8860-5C5CEEDC5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B2E99-4BD1-4DF2-9F5A-99F9F9F7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3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334E05-EBBC-4B1D-9B44-F6F35CB88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A5E4F-81E9-4362-9C23-B0392529C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1B214-32F3-4809-B7BD-6D764D0FC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2C9F5-CE6F-4BEE-84C2-81E4985345AA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FECE3-206F-4E00-9EDC-7BE043508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615C9-2DC2-4030-BA7E-6D04DC16A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30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44CF2-C6EB-4C43-9864-6807B8792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 err="1">
                <a:solidFill>
                  <a:schemeClr val="tx1"/>
                </a:solidFill>
              </a:rPr>
              <a:t>LEICedin</a:t>
            </a:r>
            <a:endParaRPr lang="en-US" sz="4400" b="1" kern="1200" dirty="0">
              <a:solidFill>
                <a:schemeClr val="tx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11D6DB8-A0E5-45E1-86D0-833BF1B62BC7}"/>
              </a:ext>
            </a:extLst>
          </p:cNvPr>
          <p:cNvSpPr txBox="1">
            <a:spLocks/>
          </p:cNvSpPr>
          <p:nvPr/>
        </p:nvSpPr>
        <p:spPr>
          <a:xfrm>
            <a:off x="761994" y="2279018"/>
            <a:ext cx="5314543" cy="3375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1800" dirty="0">
                <a:latin typeface="+mn-lt"/>
                <a:ea typeface="+mn-ea"/>
                <a:cs typeface="+mn-cs"/>
              </a:rPr>
              <a:t>Group project for the Human Computer Interaction class</a:t>
            </a:r>
          </a:p>
          <a:p>
            <a:pPr algn="l">
              <a:spcAft>
                <a:spcPts val="600"/>
              </a:spcAft>
            </a:pPr>
            <a:r>
              <a:rPr lang="en-US" sz="1800" b="1" dirty="0">
                <a:latin typeface="+mn-lt"/>
                <a:ea typeface="+mn-ea"/>
                <a:cs typeface="+mn-cs"/>
              </a:rPr>
              <a:t>Faculty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 Rui Rodrigues (lectures)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 Teresa </a:t>
            </a:r>
            <a:r>
              <a:rPr lang="en-US" sz="1800">
                <a:latin typeface="+mn-lt"/>
                <a:ea typeface="+mn-ea"/>
                <a:cs typeface="+mn-cs"/>
              </a:rPr>
              <a:t>Galvão </a:t>
            </a:r>
            <a:r>
              <a:rPr lang="en-US" sz="1800" dirty="0">
                <a:latin typeface="+mn-lt"/>
                <a:ea typeface="+mn-ea"/>
                <a:cs typeface="+mn-cs"/>
              </a:rPr>
              <a:t>(recitations)</a:t>
            </a:r>
          </a:p>
          <a:p>
            <a:pPr algn="l">
              <a:spcAft>
                <a:spcPts val="600"/>
              </a:spcAft>
            </a:pPr>
            <a:r>
              <a:rPr lang="en-US" sz="1800" b="1" dirty="0">
                <a:latin typeface="+mn-lt"/>
                <a:ea typeface="+mn-ea"/>
                <a:cs typeface="+mn-cs"/>
              </a:rPr>
              <a:t>Students (G101)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Alexandre Nunes (</a:t>
            </a:r>
            <a:r>
              <a:rPr lang="en-GB" sz="1800" dirty="0">
                <a:latin typeface="+mn-lt"/>
                <a:ea typeface="+mn-ea"/>
                <a:cs typeface="+mn-cs"/>
              </a:rPr>
              <a:t>202005358</a:t>
            </a:r>
            <a:r>
              <a:rPr lang="en-US" sz="1800" dirty="0">
                <a:latin typeface="+mn-lt"/>
                <a:ea typeface="+mn-ea"/>
                <a:cs typeface="+mn-cs"/>
              </a:rPr>
              <a:t>)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 Gonçalo Pinto (202004907)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 Guilherme Magalhães (202005285)</a:t>
            </a:r>
            <a:endParaRPr lang="en-US" sz="1800" b="1" dirty="0">
              <a:latin typeface="+mn-lt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9D2B19-5F73-4840-AABD-D3B313772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57" y="1810515"/>
            <a:ext cx="3796790" cy="146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08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49440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Usability Requirements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AB2115D-5135-CEAE-2998-AD5A7339ADDB}"/>
              </a:ext>
            </a:extLst>
          </p:cNvPr>
          <p:cNvSpPr txBox="1">
            <a:spLocks/>
          </p:cNvSpPr>
          <p:nvPr/>
        </p:nvSpPr>
        <p:spPr>
          <a:xfrm>
            <a:off x="761170" y="2079171"/>
            <a:ext cx="10669660" cy="4451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993300"/>
                </a:solidFill>
              </a:rPr>
              <a:t>Efficacy </a:t>
            </a:r>
          </a:p>
          <a:p>
            <a:pPr marL="0" indent="0">
              <a:buNone/>
            </a:pPr>
            <a:r>
              <a:rPr lang="en-US" sz="2000" dirty="0"/>
              <a:t>The use of the platform is carried out intuitively, with only 5% of users making a mistake.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993300"/>
                </a:solidFill>
              </a:rPr>
              <a:t>Efficiency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Users can find an interesting offer in less than 2 minutes.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993300"/>
                </a:solidFill>
              </a:rPr>
              <a:t>Satisfaction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The platform must match the expectations of 60% of new users.</a:t>
            </a:r>
          </a:p>
        </p:txBody>
      </p:sp>
    </p:spTree>
    <p:extLst>
      <p:ext uri="{BB962C8B-B14F-4D97-AF65-F5344CB8AC3E}">
        <p14:creationId xmlns:p14="http://schemas.microsoft.com/office/powerpoint/2010/main" val="2720204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Problem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48306C-A043-4937-6DB9-C98A8C388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1" y="1829653"/>
            <a:ext cx="3768389" cy="376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6CC83B4-916D-CEA0-4B4B-E049616FC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023" y="5676779"/>
            <a:ext cx="3640043" cy="68022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Overall housing prices are already rising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E2E0016-1D20-AB58-ACE5-F8D3B7C3493E}"/>
              </a:ext>
            </a:extLst>
          </p:cNvPr>
          <p:cNvSpPr txBox="1">
            <a:spLocks/>
          </p:cNvSpPr>
          <p:nvPr/>
        </p:nvSpPr>
        <p:spPr>
          <a:xfrm>
            <a:off x="4837813" y="1873104"/>
            <a:ext cx="7051047" cy="914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Number of students is increasing rapidly (by 15000 last year)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Newly graduates are unable to move out of their rooms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B21392A-DAA6-ED90-836A-E89B3D413D9B}"/>
              </a:ext>
            </a:extLst>
          </p:cNvPr>
          <p:cNvSpPr txBox="1">
            <a:spLocks/>
          </p:cNvSpPr>
          <p:nvPr/>
        </p:nvSpPr>
        <p:spPr>
          <a:xfrm>
            <a:off x="4837814" y="3220808"/>
            <a:ext cx="7272670" cy="914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Barely any public student housing being built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Private student housing increasing slowly (8000 in the next 3 years)</a:t>
            </a:r>
          </a:p>
        </p:txBody>
      </p:sp>
      <p:sp>
        <p:nvSpPr>
          <p:cNvPr id="22" name="Cross 21">
            <a:extLst>
              <a:ext uri="{FF2B5EF4-FFF2-40B4-BE49-F238E27FC236}">
                <a16:creationId xmlns:a16="http://schemas.microsoft.com/office/drawing/2014/main" id="{01FE549F-897D-CFE2-A4FB-F07C1983EAF5}"/>
              </a:ext>
            </a:extLst>
          </p:cNvPr>
          <p:cNvSpPr/>
          <p:nvPr/>
        </p:nvSpPr>
        <p:spPr>
          <a:xfrm>
            <a:off x="8145368" y="2700951"/>
            <a:ext cx="435935" cy="441251"/>
          </a:xfrm>
          <a:prstGeom prst="plus">
            <a:avLst>
              <a:gd name="adj" fmla="val 38621"/>
            </a:avLst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Equals 23">
            <a:extLst>
              <a:ext uri="{FF2B5EF4-FFF2-40B4-BE49-F238E27FC236}">
                <a16:creationId xmlns:a16="http://schemas.microsoft.com/office/drawing/2014/main" id="{77CCC008-B344-7AA7-1181-299B24DFCA2F}"/>
              </a:ext>
            </a:extLst>
          </p:cNvPr>
          <p:cNvSpPr/>
          <p:nvPr/>
        </p:nvSpPr>
        <p:spPr>
          <a:xfrm>
            <a:off x="8041901" y="4064964"/>
            <a:ext cx="642868" cy="529104"/>
          </a:xfrm>
          <a:prstGeom prst="mathEqual">
            <a:avLst/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2116C27-EC92-A2CA-80A9-6BFEBD08C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226" y="4747846"/>
            <a:ext cx="7045845" cy="170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03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Initial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80E1F-81AF-F145-88AF-0BC12251091C}"/>
              </a:ext>
            </a:extLst>
          </p:cNvPr>
          <p:cNvSpPr txBox="1">
            <a:spLocks/>
          </p:cNvSpPr>
          <p:nvPr/>
        </p:nvSpPr>
        <p:spPr>
          <a:xfrm>
            <a:off x="1039382" y="3460103"/>
            <a:ext cx="3508742" cy="1848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Employment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Provide access to entry level jobs (with no qualifications or experience required) targeted to college students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519915F-51CD-1F6A-E84F-B11DCE31FE1D}"/>
              </a:ext>
            </a:extLst>
          </p:cNvPr>
          <p:cNvSpPr txBox="1">
            <a:spLocks/>
          </p:cNvSpPr>
          <p:nvPr/>
        </p:nvSpPr>
        <p:spPr>
          <a:xfrm>
            <a:off x="4548123" y="3471394"/>
            <a:ext cx="3508742" cy="1401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Housing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Provide access to rooms or houses being rented specifically to college students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357B976-4F5B-1FCB-A08C-468B6161EC1A}"/>
              </a:ext>
            </a:extLst>
          </p:cNvPr>
          <p:cNvSpPr txBox="1">
            <a:spLocks/>
          </p:cNvSpPr>
          <p:nvPr/>
        </p:nvSpPr>
        <p:spPr>
          <a:xfrm>
            <a:off x="3992891" y="2538897"/>
            <a:ext cx="1192345" cy="3528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Our app</a:t>
            </a:r>
            <a:endParaRPr lang="en-US" sz="20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D7E8EC-84A2-2287-790F-55016A329D1F}"/>
              </a:ext>
            </a:extLst>
          </p:cNvPr>
          <p:cNvCxnSpPr/>
          <p:nvPr/>
        </p:nvCxnSpPr>
        <p:spPr>
          <a:xfrm flipH="1">
            <a:off x="3463674" y="2882046"/>
            <a:ext cx="765545" cy="602512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0F0E6C-0A74-C735-485A-16D639A2F220}"/>
              </a:ext>
            </a:extLst>
          </p:cNvPr>
          <p:cNvCxnSpPr>
            <a:cxnSpLocks/>
          </p:cNvCxnSpPr>
          <p:nvPr/>
        </p:nvCxnSpPr>
        <p:spPr>
          <a:xfrm>
            <a:off x="4976624" y="2903032"/>
            <a:ext cx="765545" cy="602512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6ED0117-CA7D-3B75-D10E-8F580A029F24}"/>
              </a:ext>
            </a:extLst>
          </p:cNvPr>
          <p:cNvSpPr txBox="1">
            <a:spLocks/>
          </p:cNvSpPr>
          <p:nvPr/>
        </p:nvSpPr>
        <p:spPr>
          <a:xfrm>
            <a:off x="8534400" y="2587214"/>
            <a:ext cx="2862146" cy="1627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993300"/>
                </a:solidFill>
              </a:rPr>
              <a:t>NOT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Career Advancement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Scholarships or charities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Advice or a forum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ECD3A20-CC97-6E8F-4FEE-A967574EB9EC}"/>
              </a:ext>
            </a:extLst>
          </p:cNvPr>
          <p:cNvSpPr txBox="1">
            <a:spLocks/>
          </p:cNvSpPr>
          <p:nvPr/>
        </p:nvSpPr>
        <p:spPr>
          <a:xfrm>
            <a:off x="8534400" y="4549751"/>
            <a:ext cx="2862146" cy="683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We only want to help people get to next year</a:t>
            </a:r>
          </a:p>
        </p:txBody>
      </p:sp>
    </p:spTree>
    <p:extLst>
      <p:ext uri="{BB962C8B-B14F-4D97-AF65-F5344CB8AC3E}">
        <p14:creationId xmlns:p14="http://schemas.microsoft.com/office/powerpoint/2010/main" val="4022586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Related Services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972AFF4-B587-DDE3-55AB-37549D03AEA0}"/>
              </a:ext>
            </a:extLst>
          </p:cNvPr>
          <p:cNvSpPr txBox="1">
            <a:spLocks/>
          </p:cNvSpPr>
          <p:nvPr/>
        </p:nvSpPr>
        <p:spPr>
          <a:xfrm>
            <a:off x="4620407" y="835532"/>
            <a:ext cx="2350583" cy="384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(from questionnaire)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FB68E4-11CF-21C8-7084-BF86C56631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6" t="1213" r="1" b="1495"/>
          <a:stretch/>
        </p:blipFill>
        <p:spPr>
          <a:xfrm>
            <a:off x="553258" y="1579168"/>
            <a:ext cx="2313201" cy="496517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FD5082-5624-1646-8234-C6A837CB3A2B}"/>
              </a:ext>
            </a:extLst>
          </p:cNvPr>
          <p:cNvSpPr txBox="1">
            <a:spLocks/>
          </p:cNvSpPr>
          <p:nvPr/>
        </p:nvSpPr>
        <p:spPr>
          <a:xfrm>
            <a:off x="3998576" y="2148159"/>
            <a:ext cx="1537616" cy="384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Browser app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9B69D3D-1334-17DB-1E4A-D0E669AE016E}"/>
              </a:ext>
            </a:extLst>
          </p:cNvPr>
          <p:cNvSpPr txBox="1">
            <a:spLocks/>
          </p:cNvSpPr>
          <p:nvPr/>
        </p:nvSpPr>
        <p:spPr>
          <a:xfrm>
            <a:off x="3421124" y="3388331"/>
            <a:ext cx="2708546" cy="3847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Immediate call-to-action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EC429C-DD02-C249-FBC0-F6A842A1F4E7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557750" y="3580704"/>
            <a:ext cx="863374" cy="0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0EC7928-D8EC-3A24-3A88-CB13C5C5A905}"/>
              </a:ext>
            </a:extLst>
          </p:cNvPr>
          <p:cNvSpPr txBox="1">
            <a:spLocks/>
          </p:cNvSpPr>
          <p:nvPr/>
        </p:nvSpPr>
        <p:spPr>
          <a:xfrm>
            <a:off x="3421124" y="6022468"/>
            <a:ext cx="3303967" cy="7229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Product description, marketing and more call-to-actions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10219A5-BD99-76CA-47C7-BC931AFA0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9399" y="3809104"/>
            <a:ext cx="1614763" cy="2118291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5D9749-65E0-6FE9-FDF4-D5BF41FC6C38}"/>
              </a:ext>
            </a:extLst>
          </p:cNvPr>
          <p:cNvCxnSpPr>
            <a:cxnSpLocks/>
          </p:cNvCxnSpPr>
          <p:nvPr/>
        </p:nvCxnSpPr>
        <p:spPr>
          <a:xfrm>
            <a:off x="2747576" y="6076256"/>
            <a:ext cx="0" cy="698317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73A5E77-C8E7-802F-8FF8-561256CD70E7}"/>
              </a:ext>
            </a:extLst>
          </p:cNvPr>
          <p:cNvSpPr txBox="1">
            <a:spLocks/>
          </p:cNvSpPr>
          <p:nvPr/>
        </p:nvSpPr>
        <p:spPr>
          <a:xfrm>
            <a:off x="2866460" y="6233041"/>
            <a:ext cx="701748" cy="384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rgbClr val="993300"/>
                </a:solidFill>
              </a:rPr>
              <a:t>Scroll</a:t>
            </a:r>
            <a:endParaRPr lang="en-US" sz="2000" b="1" dirty="0">
              <a:solidFill>
                <a:srgbClr val="99330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09C0C91-4FF6-816A-F068-15F7522E02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5812" y="3845615"/>
            <a:ext cx="1425336" cy="2045267"/>
          </a:xfrm>
          <a:prstGeom prst="rect">
            <a:avLst/>
          </a:prstGeom>
        </p:spPr>
      </p:pic>
      <p:pic>
        <p:nvPicPr>
          <p:cNvPr id="2050" name="Picture 2" descr="Nenhuma descrição disponível.">
            <a:extLst>
              <a:ext uri="{FF2B5EF4-FFF2-40B4-BE49-F238E27FC236}">
                <a16:creationId xmlns:a16="http://schemas.microsoft.com/office/drawing/2014/main" id="{22FF8D68-0F96-BC86-7CB3-92941F7E8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321" y="1853413"/>
            <a:ext cx="2176991" cy="45720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2F0E1821-47D8-79B3-2BD5-22F6ED0C9F98}"/>
              </a:ext>
            </a:extLst>
          </p:cNvPr>
          <p:cNvSpPr txBox="1">
            <a:spLocks/>
          </p:cNvSpPr>
          <p:nvPr/>
        </p:nvSpPr>
        <p:spPr>
          <a:xfrm>
            <a:off x="9961838" y="2148159"/>
            <a:ext cx="1537616" cy="384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Mobile app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D6296F3-BA15-5BCF-DE00-F829FD76DE57}"/>
              </a:ext>
            </a:extLst>
          </p:cNvPr>
          <p:cNvSpPr txBox="1">
            <a:spLocks/>
          </p:cNvSpPr>
          <p:nvPr/>
        </p:nvSpPr>
        <p:spPr>
          <a:xfrm>
            <a:off x="9388143" y="2706074"/>
            <a:ext cx="2685006" cy="1139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Very similar to browser, but more “app like” (no scroll, simpler design)</a:t>
            </a:r>
          </a:p>
        </p:txBody>
      </p:sp>
    </p:spTree>
    <p:extLst>
      <p:ext uri="{BB962C8B-B14F-4D97-AF65-F5344CB8AC3E}">
        <p14:creationId xmlns:p14="http://schemas.microsoft.com/office/powerpoint/2010/main" val="2893231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Questionnaire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ECD3A20-CC97-6E8F-4FEE-A967574EB9EC}"/>
              </a:ext>
            </a:extLst>
          </p:cNvPr>
          <p:cNvSpPr txBox="1">
            <a:spLocks/>
          </p:cNvSpPr>
          <p:nvPr/>
        </p:nvSpPr>
        <p:spPr>
          <a:xfrm>
            <a:off x="704850" y="1993044"/>
            <a:ext cx="2862146" cy="683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23 responses, 16 possible users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B95A083-918D-0004-A766-14DEBA9C49AB}"/>
              </a:ext>
            </a:extLst>
          </p:cNvPr>
          <p:cNvSpPr txBox="1">
            <a:spLocks/>
          </p:cNvSpPr>
          <p:nvPr/>
        </p:nvSpPr>
        <p:spPr>
          <a:xfrm>
            <a:off x="4286250" y="1987240"/>
            <a:ext cx="4443079" cy="683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Mostly females, 3</a:t>
            </a:r>
            <a:r>
              <a:rPr lang="en-US" sz="2000" baseline="30000" dirty="0"/>
              <a:t>rd</a:t>
            </a:r>
            <a:r>
              <a:rPr lang="en-US" sz="2000" dirty="0"/>
              <a:t> year students between the ages of 18 and 23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496DB06-D36E-8D5A-BD24-9FC735C8EF5B}"/>
              </a:ext>
            </a:extLst>
          </p:cNvPr>
          <p:cNvSpPr/>
          <p:nvPr/>
        </p:nvSpPr>
        <p:spPr>
          <a:xfrm>
            <a:off x="3705219" y="2119191"/>
            <a:ext cx="856146" cy="419986"/>
          </a:xfrm>
          <a:prstGeom prst="rightArrow">
            <a:avLst/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CA4DE0-314F-58EA-6C8A-1140B2BBFF11}"/>
              </a:ext>
            </a:extLst>
          </p:cNvPr>
          <p:cNvSpPr txBox="1">
            <a:spLocks/>
          </p:cNvSpPr>
          <p:nvPr/>
        </p:nvSpPr>
        <p:spPr>
          <a:xfrm>
            <a:off x="630644" y="3252376"/>
            <a:ext cx="4017331" cy="683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Ten responses for Portuguese people not living with their parents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BBA8D88-72D3-C301-8073-B5C2476D1D0B}"/>
              </a:ext>
            </a:extLst>
          </p:cNvPr>
          <p:cNvSpPr txBox="1">
            <a:spLocks/>
          </p:cNvSpPr>
          <p:nvPr/>
        </p:nvSpPr>
        <p:spPr>
          <a:xfrm>
            <a:off x="704850" y="4079944"/>
            <a:ext cx="3868921" cy="2081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93300"/>
              </a:buClr>
            </a:pPr>
            <a:r>
              <a:rPr lang="en-US" sz="2000" dirty="0"/>
              <a:t>Eight were living too far from FEUP</a:t>
            </a:r>
          </a:p>
          <a:p>
            <a:pPr>
              <a:buClr>
                <a:srgbClr val="993300"/>
              </a:buClr>
            </a:pPr>
            <a:r>
              <a:rPr lang="en-US" sz="2000" dirty="0"/>
              <a:t>Six are living in a house with roommates</a:t>
            </a:r>
          </a:p>
          <a:p>
            <a:pPr>
              <a:buClr>
                <a:srgbClr val="993300"/>
              </a:buClr>
            </a:pPr>
            <a:r>
              <a:rPr lang="en-US" sz="2000" dirty="0"/>
              <a:t>Nine are satisfied with their accommodations</a:t>
            </a:r>
          </a:p>
          <a:p>
            <a:endParaRPr lang="en-US" sz="20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1853F8A-82FC-DB14-0AD0-3A8FEB088F51}"/>
              </a:ext>
            </a:extLst>
          </p:cNvPr>
          <p:cNvSpPr txBox="1">
            <a:spLocks/>
          </p:cNvSpPr>
          <p:nvPr/>
        </p:nvSpPr>
        <p:spPr>
          <a:xfrm>
            <a:off x="8736419" y="3252376"/>
            <a:ext cx="3335522" cy="683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Three responses for Erasmus students (thanks Paula)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A82FAB6-F367-A7A3-1250-31A8DC19AB6C}"/>
              </a:ext>
            </a:extLst>
          </p:cNvPr>
          <p:cNvSpPr txBox="1">
            <a:spLocks/>
          </p:cNvSpPr>
          <p:nvPr/>
        </p:nvSpPr>
        <p:spPr>
          <a:xfrm>
            <a:off x="8803759" y="4270787"/>
            <a:ext cx="3200843" cy="1098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None of them are interested in working or moving from their current stay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68C547A-46A8-9333-245D-016AAF0CD060}"/>
              </a:ext>
            </a:extLst>
          </p:cNvPr>
          <p:cNvSpPr txBox="1">
            <a:spLocks/>
          </p:cNvSpPr>
          <p:nvPr/>
        </p:nvSpPr>
        <p:spPr>
          <a:xfrm>
            <a:off x="4719965" y="3362895"/>
            <a:ext cx="3991199" cy="462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Four responses for student-workers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CF18BD5-4921-EA06-3AA7-1397C259DD25}"/>
              </a:ext>
            </a:extLst>
          </p:cNvPr>
          <p:cNvSpPr txBox="1">
            <a:spLocks/>
          </p:cNvSpPr>
          <p:nvPr/>
        </p:nvSpPr>
        <p:spPr>
          <a:xfrm>
            <a:off x="4781105" y="4095893"/>
            <a:ext cx="3868921" cy="2806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93300"/>
              </a:buClr>
            </a:pPr>
            <a:r>
              <a:rPr lang="en-US" sz="2000" dirty="0"/>
              <a:t>Only one has to work to pay expenses</a:t>
            </a:r>
          </a:p>
          <a:p>
            <a:pPr>
              <a:buClr>
                <a:srgbClr val="993300"/>
              </a:buClr>
            </a:pPr>
            <a:r>
              <a:rPr lang="en-US" sz="2000" dirty="0"/>
              <a:t>Two are working full time, one 25 hours and one 9 hours</a:t>
            </a:r>
          </a:p>
          <a:p>
            <a:pPr>
              <a:buClr>
                <a:srgbClr val="993300"/>
              </a:buClr>
            </a:pPr>
            <a:r>
              <a:rPr lang="en-US" sz="2000" dirty="0"/>
              <a:t>Two are satisfied and two unsatisfied</a:t>
            </a:r>
          </a:p>
          <a:p>
            <a:pPr>
              <a:buClr>
                <a:srgbClr val="993300"/>
              </a:buClr>
            </a:pPr>
            <a:r>
              <a:rPr lang="en-US" sz="2000" dirty="0"/>
              <a:t>Only one didn’t want to give us his salary</a:t>
            </a:r>
          </a:p>
          <a:p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D2C2C-AFE5-360A-A787-D7F7E52DDC19}"/>
              </a:ext>
            </a:extLst>
          </p:cNvPr>
          <p:cNvSpPr txBox="1">
            <a:spLocks/>
          </p:cNvSpPr>
          <p:nvPr/>
        </p:nvSpPr>
        <p:spPr>
          <a:xfrm>
            <a:off x="8625006" y="1998793"/>
            <a:ext cx="3335522" cy="802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Invalid responses </a:t>
            </a:r>
            <a:r>
              <a:rPr lang="en-US" sz="2000" b="1" dirty="0"/>
              <a:t>57,5% male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Valid responses </a:t>
            </a:r>
            <a:r>
              <a:rPr lang="en-US" sz="2000" b="1" dirty="0"/>
              <a:t>62,5% female</a:t>
            </a:r>
          </a:p>
        </p:txBody>
      </p:sp>
    </p:spTree>
    <p:extLst>
      <p:ext uri="{BB962C8B-B14F-4D97-AF65-F5344CB8AC3E}">
        <p14:creationId xmlns:p14="http://schemas.microsoft.com/office/powerpoint/2010/main" val="253676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49440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Persona example: Carlos Silva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F570DEA-90E6-51A6-0AD3-8C62DD6E0CBB}"/>
              </a:ext>
            </a:extLst>
          </p:cNvPr>
          <p:cNvSpPr txBox="1">
            <a:spLocks/>
          </p:cNvSpPr>
          <p:nvPr/>
        </p:nvSpPr>
        <p:spPr>
          <a:xfrm>
            <a:off x="4329665" y="4285409"/>
            <a:ext cx="3770570" cy="2434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993300"/>
                </a:solidFill>
              </a:rPr>
              <a:t>Motivations</a:t>
            </a:r>
          </a:p>
          <a:p>
            <a:pPr>
              <a:buClr>
                <a:srgbClr val="993300"/>
              </a:buClr>
            </a:pPr>
            <a:r>
              <a:rPr lang="en-US" sz="2000" dirty="0"/>
              <a:t>He likes being able to give gifts to his girlfriend</a:t>
            </a:r>
          </a:p>
          <a:p>
            <a:pPr>
              <a:buClr>
                <a:srgbClr val="993300"/>
              </a:buClr>
            </a:pPr>
            <a:r>
              <a:rPr lang="en-US" sz="2000" dirty="0"/>
              <a:t>He’s proud that he got a “good” job considering he had no qualifications or experience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3295F71-B535-EECF-2A5B-921CEE45C015}"/>
              </a:ext>
            </a:extLst>
          </p:cNvPr>
          <p:cNvSpPr txBox="1">
            <a:spLocks/>
          </p:cNvSpPr>
          <p:nvPr/>
        </p:nvSpPr>
        <p:spPr>
          <a:xfrm>
            <a:off x="8100235" y="4285409"/>
            <a:ext cx="3770570" cy="24343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993300"/>
                </a:solidFill>
              </a:rPr>
              <a:t>Frustrations</a:t>
            </a:r>
          </a:p>
          <a:p>
            <a:pPr>
              <a:buClr>
                <a:srgbClr val="993300"/>
              </a:buClr>
            </a:pPr>
            <a:r>
              <a:rPr lang="en-US" sz="2000" dirty="0"/>
              <a:t>He’s working a lot and feels he has less time for his girlfriend</a:t>
            </a:r>
          </a:p>
          <a:p>
            <a:pPr>
              <a:buClr>
                <a:srgbClr val="993300"/>
              </a:buClr>
            </a:pPr>
            <a:r>
              <a:rPr lang="en-US" sz="2000" dirty="0"/>
              <a:t>He’d like a less customer-oriented job</a:t>
            </a:r>
          </a:p>
          <a:p>
            <a:pPr>
              <a:buClr>
                <a:srgbClr val="993300"/>
              </a:buClr>
            </a:pPr>
            <a:r>
              <a:rPr lang="en-US" sz="2000" dirty="0"/>
              <a:t>He doesn’t feel like he’s advancing towards long term goals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AB2115D-5135-CEAE-2998-AD5A7339ADDB}"/>
              </a:ext>
            </a:extLst>
          </p:cNvPr>
          <p:cNvSpPr txBox="1">
            <a:spLocks/>
          </p:cNvSpPr>
          <p:nvPr/>
        </p:nvSpPr>
        <p:spPr>
          <a:xfrm>
            <a:off x="4125434" y="1802219"/>
            <a:ext cx="7763426" cy="2552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993300"/>
                </a:solidFill>
              </a:rPr>
              <a:t>Profile</a:t>
            </a:r>
          </a:p>
          <a:p>
            <a:pPr marL="0" indent="0">
              <a:buClr>
                <a:srgbClr val="993300"/>
              </a:buClr>
              <a:buNone/>
            </a:pPr>
            <a:r>
              <a:rPr lang="en-US" sz="2000" dirty="0"/>
              <a:t>Carlos is 20 and a 3rd year LEIC student living with his parents. Six months ago a friend told him as a receptionist/security guard at a high-end apartment complex and he’s now working full time, making 1300€ a month.</a:t>
            </a:r>
          </a:p>
          <a:p>
            <a:pPr marL="0" indent="0">
              <a:buClr>
                <a:srgbClr val="993300"/>
              </a:buClr>
              <a:buNone/>
            </a:pPr>
            <a:r>
              <a:rPr lang="en-US" sz="2000" dirty="0"/>
              <a:t>He’s very self-centered with one exception: his girlfriend. Although he has yet to pay for a meal the truth is he’s building his life around her.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B70C0D8-39E8-9950-1E41-79702FD50AF1}"/>
              </a:ext>
            </a:extLst>
          </p:cNvPr>
          <p:cNvGrpSpPr/>
          <p:nvPr/>
        </p:nvGrpSpPr>
        <p:grpSpPr>
          <a:xfrm>
            <a:off x="783709" y="1555853"/>
            <a:ext cx="2652819" cy="3590306"/>
            <a:chOff x="704851" y="2417091"/>
            <a:chExt cx="2652819" cy="3590306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0117E13-DA0D-4F3E-855C-F8CA00B63AB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9" b="5461"/>
            <a:stretch/>
          </p:blipFill>
          <p:spPr bwMode="auto">
            <a:xfrm>
              <a:off x="836869" y="2417091"/>
              <a:ext cx="2360428" cy="2352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E2D69EA-DAC5-AE75-827E-4E316AD24FEE}"/>
                </a:ext>
              </a:extLst>
            </p:cNvPr>
            <p:cNvGrpSpPr/>
            <p:nvPr/>
          </p:nvGrpSpPr>
          <p:grpSpPr>
            <a:xfrm>
              <a:off x="704851" y="4888563"/>
              <a:ext cx="2652819" cy="1118834"/>
              <a:chOff x="704851" y="4888563"/>
              <a:chExt cx="2652819" cy="1118834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C37C83AD-1FBE-9656-9D2B-3C55B0783D33}"/>
                  </a:ext>
                </a:extLst>
              </p:cNvPr>
              <p:cNvGrpSpPr/>
              <p:nvPr/>
            </p:nvGrpSpPr>
            <p:grpSpPr>
              <a:xfrm>
                <a:off x="753358" y="4888563"/>
                <a:ext cx="2527449" cy="499730"/>
                <a:chOff x="704851" y="4869713"/>
                <a:chExt cx="2527449" cy="499730"/>
              </a:xfrm>
            </p:grpSpPr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B75F90A6-3D19-A748-3C52-AD06CE959C34}"/>
                    </a:ext>
                  </a:extLst>
                </p:cNvPr>
                <p:cNvSpPr/>
                <p:nvPr/>
              </p:nvSpPr>
              <p:spPr>
                <a:xfrm>
                  <a:off x="2387011" y="4869713"/>
                  <a:ext cx="845289" cy="499730"/>
                </a:xfrm>
                <a:prstGeom prst="roundRect">
                  <a:avLst/>
                </a:prstGeom>
                <a:solidFill>
                  <a:srgbClr val="993300"/>
                </a:solidFill>
                <a:ln>
                  <a:solidFill>
                    <a:srgbClr val="9933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Proud</a:t>
                  </a:r>
                </a:p>
              </p:txBody>
            </p:sp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59AE1D4B-A13B-6FB6-34E7-24F041FC0F05}"/>
                    </a:ext>
                  </a:extLst>
                </p:cNvPr>
                <p:cNvSpPr/>
                <p:nvPr/>
              </p:nvSpPr>
              <p:spPr>
                <a:xfrm>
                  <a:off x="704851" y="4869713"/>
                  <a:ext cx="1538619" cy="499730"/>
                </a:xfrm>
                <a:prstGeom prst="roundRect">
                  <a:avLst/>
                </a:prstGeom>
                <a:solidFill>
                  <a:srgbClr val="993300"/>
                </a:solidFill>
                <a:ln>
                  <a:solidFill>
                    <a:srgbClr val="9933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Independent</a:t>
                  </a: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26787A29-240A-D7D3-19E9-CA749BE1D753}"/>
                  </a:ext>
                </a:extLst>
              </p:cNvPr>
              <p:cNvGrpSpPr/>
              <p:nvPr/>
            </p:nvGrpSpPr>
            <p:grpSpPr>
              <a:xfrm>
                <a:off x="704851" y="5507667"/>
                <a:ext cx="2652819" cy="499730"/>
                <a:chOff x="704851" y="5507667"/>
                <a:chExt cx="2652819" cy="499730"/>
              </a:xfrm>
            </p:grpSpPr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41A7388D-B783-C648-16C7-132A44EF1686}"/>
                    </a:ext>
                  </a:extLst>
                </p:cNvPr>
                <p:cNvSpPr/>
                <p:nvPr/>
              </p:nvSpPr>
              <p:spPr>
                <a:xfrm>
                  <a:off x="704851" y="5507667"/>
                  <a:ext cx="1166479" cy="499730"/>
                </a:xfrm>
                <a:prstGeom prst="roundRect">
                  <a:avLst/>
                </a:prstGeom>
                <a:solidFill>
                  <a:srgbClr val="993300"/>
                </a:solidFill>
                <a:ln>
                  <a:solidFill>
                    <a:srgbClr val="9933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Stubborn</a:t>
                  </a:r>
                </a:p>
              </p:txBody>
            </p:sp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EAA16AC5-B9DE-728A-FBE7-85666C0918C9}"/>
                    </a:ext>
                  </a:extLst>
                </p:cNvPr>
                <p:cNvSpPr/>
                <p:nvPr/>
              </p:nvSpPr>
              <p:spPr>
                <a:xfrm>
                  <a:off x="2017083" y="5507667"/>
                  <a:ext cx="1340587" cy="499730"/>
                </a:xfrm>
                <a:prstGeom prst="roundRect">
                  <a:avLst/>
                </a:prstGeom>
                <a:solidFill>
                  <a:srgbClr val="993300"/>
                </a:solidFill>
                <a:ln>
                  <a:solidFill>
                    <a:srgbClr val="9933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Impatient</a:t>
                  </a:r>
                </a:p>
              </p:txBody>
            </p:sp>
          </p:grp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408090B-D36A-2340-6779-D455AF3F0145}"/>
              </a:ext>
            </a:extLst>
          </p:cNvPr>
          <p:cNvGrpSpPr/>
          <p:nvPr/>
        </p:nvGrpSpPr>
        <p:grpSpPr>
          <a:xfrm>
            <a:off x="704851" y="5599365"/>
            <a:ext cx="3340837" cy="962495"/>
            <a:chOff x="704851" y="5604681"/>
            <a:chExt cx="3340837" cy="962495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1FF66094-4C88-EB01-7090-8AB233C314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851" y="5604681"/>
              <a:ext cx="842406" cy="96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D88C0B20-8947-BBCF-5AE6-3DCFE662E9C4}"/>
                </a:ext>
              </a:extLst>
            </p:cNvPr>
            <p:cNvSpPr txBox="1">
              <a:spLocks/>
            </p:cNvSpPr>
            <p:nvPr/>
          </p:nvSpPr>
          <p:spPr>
            <a:xfrm>
              <a:off x="1591563" y="5743418"/>
              <a:ext cx="2454125" cy="68501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Clr>
                  <a:srgbClr val="993300"/>
                </a:buClr>
                <a:buNone/>
              </a:pPr>
              <a:r>
                <a:rPr lang="en-US" sz="2000" b="1" dirty="0"/>
                <a:t>Incomplete version, please check the PDF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4430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49440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Activity Scenario Example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AB2115D-5135-CEAE-2998-AD5A7339ADDB}"/>
              </a:ext>
            </a:extLst>
          </p:cNvPr>
          <p:cNvSpPr txBox="1">
            <a:spLocks/>
          </p:cNvSpPr>
          <p:nvPr/>
        </p:nvSpPr>
        <p:spPr>
          <a:xfrm>
            <a:off x="761170" y="2264230"/>
            <a:ext cx="10669660" cy="2695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	A co-worker of Carlos quit his job. Considering the company needs to replace him quickly, Carlos decided to share the opportunity with colleagues from LEIC.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	Therefore, he </a:t>
            </a:r>
            <a:r>
              <a:rPr lang="en-US" sz="2000" b="1" dirty="0"/>
              <a:t>registered</a:t>
            </a:r>
            <a:r>
              <a:rPr lang="en-US" sz="2000" dirty="0"/>
              <a:t> in </a:t>
            </a:r>
            <a:r>
              <a:rPr lang="en-US" sz="2000" dirty="0" err="1"/>
              <a:t>LEICedin</a:t>
            </a:r>
            <a:r>
              <a:rPr lang="en-US" sz="2000" dirty="0"/>
              <a:t> and </a:t>
            </a:r>
            <a:r>
              <a:rPr lang="en-US" sz="2000" b="1" dirty="0"/>
              <a:t>created</a:t>
            </a:r>
            <a:r>
              <a:rPr lang="en-US" sz="2000" dirty="0"/>
              <a:t> a new </a:t>
            </a:r>
            <a:r>
              <a:rPr lang="en-US" sz="2000" b="1" dirty="0"/>
              <a:t>job offer</a:t>
            </a:r>
            <a:r>
              <a:rPr lang="en-US" sz="2000" dirty="0"/>
              <a:t>. Since he himself works in the same position (security), he was able to provide reliable information about the day-to-day of his job is like in the description. He also included the </a:t>
            </a:r>
            <a:r>
              <a:rPr lang="en-US" sz="2000" b="1" dirty="0"/>
              <a:t>pay</a:t>
            </a:r>
            <a:r>
              <a:rPr lang="en-US" sz="2000" dirty="0"/>
              <a:t>, </a:t>
            </a:r>
            <a:r>
              <a:rPr lang="en-US" sz="2000" b="1" dirty="0"/>
              <a:t>hours worked</a:t>
            </a:r>
            <a:r>
              <a:rPr lang="en-US" sz="2000" dirty="0"/>
              <a:t>, benefits and his boss’ </a:t>
            </a:r>
            <a:r>
              <a:rPr lang="en-US" sz="2000" b="1" dirty="0"/>
              <a:t>contact details</a:t>
            </a:r>
            <a:r>
              <a:rPr lang="en-US" sz="20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	One person contacted Carlos to ask a quick question (he allowed this in the post). Afterwards that person (presumably) </a:t>
            </a:r>
            <a:r>
              <a:rPr lang="en-US" sz="2000" b="1" dirty="0"/>
              <a:t>used the provided contact </a:t>
            </a:r>
            <a:r>
              <a:rPr lang="en-US" sz="2000" dirty="0"/>
              <a:t>and was eventually hired.</a:t>
            </a:r>
          </a:p>
        </p:txBody>
      </p:sp>
    </p:spTree>
    <p:extLst>
      <p:ext uri="{BB962C8B-B14F-4D97-AF65-F5344CB8AC3E}">
        <p14:creationId xmlns:p14="http://schemas.microsoft.com/office/powerpoint/2010/main" val="777683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49440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Conceptual Model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AB2115D-5135-CEAE-2998-AD5A7339ADDB}"/>
              </a:ext>
            </a:extLst>
          </p:cNvPr>
          <p:cNvSpPr txBox="1">
            <a:spLocks/>
          </p:cNvSpPr>
          <p:nvPr/>
        </p:nvSpPr>
        <p:spPr>
          <a:xfrm>
            <a:off x="1102256" y="2290309"/>
            <a:ext cx="5521828" cy="1817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>
                <a:solidFill>
                  <a:srgbClr val="993300"/>
                </a:solidFill>
              </a:rPr>
              <a:t>Objects </a:t>
            </a:r>
          </a:p>
          <a:p>
            <a:pPr marL="0" indent="0">
              <a:buNone/>
            </a:pPr>
            <a:r>
              <a:rPr lang="en-US" sz="2000" dirty="0"/>
              <a:t>user (name, contact, </a:t>
            </a:r>
            <a:r>
              <a:rPr lang="en-US" sz="2000" dirty="0" err="1"/>
              <a:t>isStudent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job posting (description, pay, hours, contact)</a:t>
            </a:r>
          </a:p>
          <a:p>
            <a:pPr marL="0" indent="0">
              <a:buNone/>
            </a:pPr>
            <a:r>
              <a:rPr lang="en-US" sz="2000" dirty="0"/>
              <a:t>room posting (description, cost, location, contact)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8714954-BF41-B931-E746-B2476C4C3460}"/>
              </a:ext>
            </a:extLst>
          </p:cNvPr>
          <p:cNvSpPr txBox="1">
            <a:spLocks/>
          </p:cNvSpPr>
          <p:nvPr/>
        </p:nvSpPr>
        <p:spPr>
          <a:xfrm>
            <a:off x="7136985" y="2130652"/>
            <a:ext cx="3640043" cy="2137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>
                <a:solidFill>
                  <a:srgbClr val="993300"/>
                </a:solidFill>
              </a:rPr>
              <a:t>Actions </a:t>
            </a:r>
          </a:p>
          <a:p>
            <a:pPr marL="0" indent="0">
              <a:buNone/>
            </a:pPr>
            <a:r>
              <a:rPr lang="en-US" sz="2000" dirty="0"/>
              <a:t>create, delete, edit job posting</a:t>
            </a:r>
          </a:p>
          <a:p>
            <a:pPr marL="0" indent="0">
              <a:buNone/>
            </a:pPr>
            <a:r>
              <a:rPr lang="en-US" sz="2000" dirty="0"/>
              <a:t>create, delete, edit room posting</a:t>
            </a:r>
          </a:p>
          <a:p>
            <a:pPr marL="0" indent="0">
              <a:buNone/>
            </a:pPr>
            <a:r>
              <a:rPr lang="en-US" sz="2000" dirty="0"/>
              <a:t>access, contact job posting</a:t>
            </a:r>
          </a:p>
          <a:p>
            <a:pPr marL="0" indent="0">
              <a:buNone/>
            </a:pPr>
            <a:r>
              <a:rPr lang="en-US" sz="2000" dirty="0"/>
              <a:t>access, contact room posting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9EC33-4FC5-BE81-3FF4-C949B7C8D4D5}"/>
              </a:ext>
            </a:extLst>
          </p:cNvPr>
          <p:cNvSpPr txBox="1">
            <a:spLocks/>
          </p:cNvSpPr>
          <p:nvPr/>
        </p:nvSpPr>
        <p:spPr>
          <a:xfrm>
            <a:off x="3667811" y="4399770"/>
            <a:ext cx="4856378" cy="2165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>
                <a:solidFill>
                  <a:srgbClr val="993300"/>
                </a:solidFill>
              </a:rPr>
              <a:t>Relations </a:t>
            </a:r>
          </a:p>
          <a:p>
            <a:pPr marL="0" indent="0">
              <a:buNone/>
            </a:pPr>
            <a:r>
              <a:rPr lang="en-US" sz="2000" dirty="0"/>
              <a:t>user has job postings</a:t>
            </a:r>
          </a:p>
          <a:p>
            <a:pPr marL="0" indent="0">
              <a:buNone/>
            </a:pPr>
            <a:r>
              <a:rPr lang="en-US" sz="2000" dirty="0"/>
              <a:t>user has room postings</a:t>
            </a:r>
          </a:p>
          <a:p>
            <a:pPr marL="0" indent="0">
              <a:buNone/>
            </a:pPr>
            <a:r>
              <a:rPr lang="en-US" sz="2000" dirty="0"/>
              <a:t>user (</a:t>
            </a:r>
            <a:r>
              <a:rPr lang="en-US" sz="2000" dirty="0" err="1"/>
              <a:t>isStudent</a:t>
            </a:r>
            <a:r>
              <a:rPr lang="en-US" sz="2000" dirty="0"/>
              <a:t>) responds to job posting</a:t>
            </a:r>
          </a:p>
          <a:p>
            <a:pPr marL="0" indent="0">
              <a:buNone/>
            </a:pPr>
            <a:r>
              <a:rPr lang="en-US" sz="2000" dirty="0"/>
              <a:t>user (</a:t>
            </a:r>
            <a:r>
              <a:rPr lang="en-US" sz="2000" dirty="0" err="1"/>
              <a:t>isStudent</a:t>
            </a:r>
            <a:r>
              <a:rPr lang="en-US" sz="2000" dirty="0"/>
              <a:t>) responds to room posting</a:t>
            </a:r>
          </a:p>
        </p:txBody>
      </p:sp>
    </p:spTree>
    <p:extLst>
      <p:ext uri="{BB962C8B-B14F-4D97-AF65-F5344CB8AC3E}">
        <p14:creationId xmlns:p14="http://schemas.microsoft.com/office/powerpoint/2010/main" val="2543275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49440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Functionalities and Tasks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AB2115D-5135-CEAE-2998-AD5A7339ADDB}"/>
              </a:ext>
            </a:extLst>
          </p:cNvPr>
          <p:cNvSpPr txBox="1">
            <a:spLocks/>
          </p:cNvSpPr>
          <p:nvPr/>
        </p:nvSpPr>
        <p:spPr>
          <a:xfrm>
            <a:off x="947887" y="2699656"/>
            <a:ext cx="5334830" cy="3744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993300"/>
                </a:solidFill>
              </a:rPr>
              <a:t>Example of Functionalities: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b="1" dirty="0">
              <a:solidFill>
                <a:srgbClr val="993300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Search an offer by name/location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Order the offers list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Contact the seller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2096CE0-DEBA-F665-BBE1-AF9BFFFB16E8}"/>
              </a:ext>
            </a:extLst>
          </p:cNvPr>
          <p:cNvSpPr txBox="1">
            <a:spLocks/>
          </p:cNvSpPr>
          <p:nvPr/>
        </p:nvSpPr>
        <p:spPr>
          <a:xfrm>
            <a:off x="6554030" y="2699657"/>
            <a:ext cx="5334830" cy="3744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993300"/>
                </a:solidFill>
              </a:rPr>
              <a:t>Example of Tasks: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900" dirty="0"/>
          </a:p>
          <a:p>
            <a:pPr marL="0" indent="0" algn="ctr">
              <a:buNone/>
            </a:pPr>
            <a:r>
              <a:rPr lang="en-US" sz="2000" dirty="0"/>
              <a:t>Search offers in a certain street</a:t>
            </a:r>
          </a:p>
          <a:p>
            <a:pPr marL="0" indent="0" algn="ctr">
              <a:buNone/>
            </a:pPr>
            <a:r>
              <a:rPr lang="en-US" sz="2000" dirty="0"/>
              <a:t>Order the offers by price</a:t>
            </a:r>
          </a:p>
          <a:p>
            <a:pPr marL="0" indent="0" algn="ctr">
              <a:buNone/>
            </a:pPr>
            <a:r>
              <a:rPr lang="en-US" sz="2000"/>
              <a:t>Email </a:t>
            </a:r>
            <a:r>
              <a:rPr lang="en-US" sz="2000" dirty="0"/>
              <a:t>CV to seller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dirty="0">
              <a:solidFill>
                <a:srgbClr val="993300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2B52C55-9B56-3C29-C41F-1591909785C0}"/>
              </a:ext>
            </a:extLst>
          </p:cNvPr>
          <p:cNvCxnSpPr>
            <a:cxnSpLocks/>
          </p:cNvCxnSpPr>
          <p:nvPr/>
        </p:nvCxnSpPr>
        <p:spPr>
          <a:xfrm>
            <a:off x="5758543" y="4049486"/>
            <a:ext cx="1284514" cy="0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788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4BC32AFF3718747B5A2CE47A88F3C6A" ma:contentTypeVersion="2" ma:contentTypeDescription="Criar um novo documento." ma:contentTypeScope="" ma:versionID="fee3d826901bcb9451dce0bbc19dadc3">
  <xsd:schema xmlns:xsd="http://www.w3.org/2001/XMLSchema" xmlns:xs="http://www.w3.org/2001/XMLSchema" xmlns:p="http://schemas.microsoft.com/office/2006/metadata/properties" xmlns:ns3="a47fcd35-67e3-4b66-9352-8d0db098ec50" targetNamespace="http://schemas.microsoft.com/office/2006/metadata/properties" ma:root="true" ma:fieldsID="deb6b73c7f47f6e6612a6af669b62c39" ns3:_="">
    <xsd:import namespace="a47fcd35-67e3-4b66-9352-8d0db098ec5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7fcd35-67e3-4b66-9352-8d0db098ec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6EE102A-C587-47D4-980D-6EF80350457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E380B0-3793-4519-A034-114F335A5299}">
  <ds:schemaRefs>
    <ds:schemaRef ds:uri="http://purl.org/dc/dcmitype/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a47fcd35-67e3-4b66-9352-8d0db098ec50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697E427-2E56-4B40-B661-233DAE44C3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7fcd35-67e3-4b66-9352-8d0db098ec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3246</TotalTime>
  <Words>763</Words>
  <Application>Microsoft Office PowerPoint</Application>
  <PresentationFormat>Widescreen</PresentationFormat>
  <Paragraphs>110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LEICedin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LEICedin</dc:title>
  <dc:creator/>
  <cp:lastModifiedBy>Gonçalo da Costa Sequeira Pinto</cp:lastModifiedBy>
  <cp:revision>52</cp:revision>
  <dcterms:created xsi:type="dcterms:W3CDTF">2021-12-04T07:30:26Z</dcterms:created>
  <dcterms:modified xsi:type="dcterms:W3CDTF">2022-10-13T08:07:47Z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0x01010014BC32AFF3718747B5A2CE47A88F3C6A</vt:lpwstr>
  </property>
</Properties>
</file>