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997700" cy="92837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 roundtripDataSignature="AMtx7miMHoBpseZCxJVBaH4S97rAjt31c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2"/>
  </p:normalViewPr>
  <p:slideViewPr>
    <p:cSldViewPr snapToGrid="0">
      <p:cViewPr varScale="1">
        <p:scale>
          <a:sx n="134" d="100"/>
          <a:sy n="134" d="100"/>
        </p:scale>
        <p:origin x="1184" y="17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4" Type="http://schemas.openxmlformats.org/officeDocument/2006/relationships/slide" Target="slides/slide3.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3713" cy="465138"/>
          </a:xfrm>
          <a:prstGeom prst="rect">
            <a:avLst/>
          </a:prstGeom>
          <a:noFill/>
          <a:ln>
            <a:noFill/>
          </a:ln>
        </p:spPr>
        <p:txBody>
          <a:bodyPr spcFirstLastPara="1" wrap="square" lIns="93025" tIns="46500" rIns="93025" bIns="465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63988" y="0"/>
            <a:ext cx="3033712" cy="465138"/>
          </a:xfrm>
          <a:prstGeom prst="rect">
            <a:avLst/>
          </a:prstGeom>
          <a:noFill/>
          <a:ln>
            <a:noFill/>
          </a:ln>
        </p:spPr>
        <p:txBody>
          <a:bodyPr spcFirstLastPara="1" wrap="square" lIns="93025" tIns="46500" rIns="93025" bIns="465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779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33450" y="4410075"/>
            <a:ext cx="5130800" cy="4178300"/>
          </a:xfrm>
          <a:prstGeom prst="rect">
            <a:avLst/>
          </a:prstGeom>
          <a:noFill/>
          <a:ln>
            <a:noFill/>
          </a:ln>
        </p:spPr>
        <p:txBody>
          <a:bodyPr spcFirstLastPara="1" wrap="square" lIns="93025" tIns="46500" rIns="93025" bIns="465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18563"/>
            <a:ext cx="3033713" cy="465137"/>
          </a:xfrm>
          <a:prstGeom prst="rect">
            <a:avLst/>
          </a:prstGeom>
          <a:noFill/>
          <a:ln>
            <a:noFill/>
          </a:ln>
        </p:spPr>
        <p:txBody>
          <a:bodyPr spcFirstLastPara="1" wrap="square" lIns="93025" tIns="46500" rIns="93025" bIns="465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63988" y="8818563"/>
            <a:ext cx="3033712" cy="465137"/>
          </a:xfrm>
          <a:prstGeom prst="rect">
            <a:avLst/>
          </a:prstGeom>
          <a:noFill/>
          <a:ln>
            <a:noFill/>
          </a:ln>
        </p:spPr>
        <p:txBody>
          <a:bodyPr spcFirstLastPara="1" wrap="square" lIns="93025" tIns="46500" rIns="93025" bIns="465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sldNum" idx="12"/>
          </p:nvPr>
        </p:nvSpPr>
        <p:spPr>
          <a:xfrm>
            <a:off x="3963988" y="8818563"/>
            <a:ext cx="3033712" cy="465137"/>
          </a:xfrm>
          <a:prstGeom prst="rect">
            <a:avLst/>
          </a:prstGeom>
          <a:noFill/>
          <a:ln>
            <a:noFill/>
          </a:ln>
        </p:spPr>
        <p:txBody>
          <a:bodyPr spcFirstLastPara="1" wrap="square" lIns="93025" tIns="46500" rIns="93025" bIns="465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49" name="Google Shape;49;p1:notes"/>
          <p:cNvSpPr>
            <a:spLocks noGrp="1" noRot="1" noChangeAspect="1"/>
          </p:cNvSpPr>
          <p:nvPr>
            <p:ph type="sldImg" idx="2"/>
          </p:nvPr>
        </p:nvSpPr>
        <p:spPr>
          <a:xfrm>
            <a:off x="11779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 name="Google Shape;50;p1:notes"/>
          <p:cNvSpPr txBox="1">
            <a:spLocks noGrp="1"/>
          </p:cNvSpPr>
          <p:nvPr>
            <p:ph type="body" idx="1"/>
          </p:nvPr>
        </p:nvSpPr>
        <p:spPr>
          <a:xfrm>
            <a:off x="933450" y="4410075"/>
            <a:ext cx="5130800"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sldNum" idx="12"/>
          </p:nvPr>
        </p:nvSpPr>
        <p:spPr>
          <a:xfrm>
            <a:off x="3963988" y="8818563"/>
            <a:ext cx="3033712" cy="465137"/>
          </a:xfrm>
          <a:prstGeom prst="rect">
            <a:avLst/>
          </a:prstGeom>
          <a:noFill/>
          <a:ln>
            <a:noFill/>
          </a:ln>
        </p:spPr>
        <p:txBody>
          <a:bodyPr spcFirstLastPara="1" wrap="square" lIns="93025" tIns="46500" rIns="93025" bIns="465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a:t>
            </a:fld>
            <a:endParaRPr sz="1200">
              <a:solidFill>
                <a:schemeClr val="dk1"/>
              </a:solidFill>
              <a:latin typeface="Arial"/>
              <a:ea typeface="Arial"/>
              <a:cs typeface="Arial"/>
              <a:sym typeface="Arial"/>
            </a:endParaRPr>
          </a:p>
        </p:txBody>
      </p:sp>
      <p:sp>
        <p:nvSpPr>
          <p:cNvPr id="55" name="Google Shape;55;p2:notes"/>
          <p:cNvSpPr>
            <a:spLocks noGrp="1" noRot="1" noChangeAspect="1"/>
          </p:cNvSpPr>
          <p:nvPr>
            <p:ph type="sldImg" idx="2"/>
          </p:nvPr>
        </p:nvSpPr>
        <p:spPr>
          <a:xfrm>
            <a:off x="11779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 name="Google Shape;56;p2:notes"/>
          <p:cNvSpPr txBox="1">
            <a:spLocks noGrp="1"/>
          </p:cNvSpPr>
          <p:nvPr>
            <p:ph type="body" idx="1"/>
          </p:nvPr>
        </p:nvSpPr>
        <p:spPr>
          <a:xfrm>
            <a:off x="933450" y="4410075"/>
            <a:ext cx="5130800"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sldNum" idx="12"/>
          </p:nvPr>
        </p:nvSpPr>
        <p:spPr>
          <a:xfrm>
            <a:off x="3963988" y="8818563"/>
            <a:ext cx="3033712" cy="465137"/>
          </a:xfrm>
          <a:prstGeom prst="rect">
            <a:avLst/>
          </a:prstGeom>
          <a:noFill/>
          <a:ln>
            <a:noFill/>
          </a:ln>
        </p:spPr>
        <p:txBody>
          <a:bodyPr spcFirstLastPara="1" wrap="square" lIns="93025" tIns="46500" rIns="93025" bIns="465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a:t>
            </a:fld>
            <a:endParaRPr sz="1200">
              <a:solidFill>
                <a:schemeClr val="dk1"/>
              </a:solidFill>
              <a:latin typeface="Arial"/>
              <a:ea typeface="Arial"/>
              <a:cs typeface="Arial"/>
              <a:sym typeface="Arial"/>
            </a:endParaRPr>
          </a:p>
        </p:txBody>
      </p:sp>
      <p:sp>
        <p:nvSpPr>
          <p:cNvPr id="66" name="Google Shape;66;p3:notes"/>
          <p:cNvSpPr>
            <a:spLocks noGrp="1" noRot="1" noChangeAspect="1"/>
          </p:cNvSpPr>
          <p:nvPr>
            <p:ph type="sldImg" idx="2"/>
          </p:nvPr>
        </p:nvSpPr>
        <p:spPr>
          <a:xfrm>
            <a:off x="11779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 name="Google Shape;67;p3:notes"/>
          <p:cNvSpPr txBox="1">
            <a:spLocks noGrp="1"/>
          </p:cNvSpPr>
          <p:nvPr>
            <p:ph type="body" idx="1"/>
          </p:nvPr>
        </p:nvSpPr>
        <p:spPr>
          <a:xfrm>
            <a:off x="933450" y="4410075"/>
            <a:ext cx="5130800"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txBox="1">
            <a:spLocks noGrp="1"/>
          </p:cNvSpPr>
          <p:nvPr>
            <p:ph type="sldNum" idx="12"/>
          </p:nvPr>
        </p:nvSpPr>
        <p:spPr>
          <a:xfrm>
            <a:off x="3963988" y="8818563"/>
            <a:ext cx="3033712" cy="465137"/>
          </a:xfrm>
          <a:prstGeom prst="rect">
            <a:avLst/>
          </a:prstGeom>
          <a:noFill/>
          <a:ln>
            <a:noFill/>
          </a:ln>
        </p:spPr>
        <p:txBody>
          <a:bodyPr spcFirstLastPara="1" wrap="square" lIns="93025" tIns="46500" rIns="93025" bIns="465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a:t>
            </a:fld>
            <a:endParaRPr sz="1200">
              <a:solidFill>
                <a:schemeClr val="dk1"/>
              </a:solidFill>
              <a:latin typeface="Arial"/>
              <a:ea typeface="Arial"/>
              <a:cs typeface="Arial"/>
              <a:sym typeface="Arial"/>
            </a:endParaRPr>
          </a:p>
        </p:txBody>
      </p:sp>
      <p:sp>
        <p:nvSpPr>
          <p:cNvPr id="72" name="Google Shape;72;p4:notes"/>
          <p:cNvSpPr>
            <a:spLocks noGrp="1" noRot="1" noChangeAspect="1"/>
          </p:cNvSpPr>
          <p:nvPr>
            <p:ph type="sldImg" idx="2"/>
          </p:nvPr>
        </p:nvSpPr>
        <p:spPr>
          <a:xfrm>
            <a:off x="11779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 name="Google Shape;73;p4:notes"/>
          <p:cNvSpPr txBox="1">
            <a:spLocks noGrp="1"/>
          </p:cNvSpPr>
          <p:nvPr>
            <p:ph type="body" idx="1"/>
          </p:nvPr>
        </p:nvSpPr>
        <p:spPr>
          <a:xfrm>
            <a:off x="933450" y="4410075"/>
            <a:ext cx="5130800"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txBox="1">
            <a:spLocks noGrp="1"/>
          </p:cNvSpPr>
          <p:nvPr>
            <p:ph type="sldNum" idx="12"/>
          </p:nvPr>
        </p:nvSpPr>
        <p:spPr>
          <a:xfrm>
            <a:off x="3963988" y="8818563"/>
            <a:ext cx="3033712" cy="465137"/>
          </a:xfrm>
          <a:prstGeom prst="rect">
            <a:avLst/>
          </a:prstGeom>
          <a:noFill/>
          <a:ln>
            <a:noFill/>
          </a:ln>
        </p:spPr>
        <p:txBody>
          <a:bodyPr spcFirstLastPara="1" wrap="square" lIns="93025" tIns="46500" rIns="93025" bIns="465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
        <p:nvSpPr>
          <p:cNvPr id="78" name="Google Shape;78;p5:notes"/>
          <p:cNvSpPr>
            <a:spLocks noGrp="1" noRot="1" noChangeAspect="1"/>
          </p:cNvSpPr>
          <p:nvPr>
            <p:ph type="sldImg" idx="2"/>
          </p:nvPr>
        </p:nvSpPr>
        <p:spPr>
          <a:xfrm>
            <a:off x="1177925" y="695325"/>
            <a:ext cx="4641850" cy="3481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5:notes"/>
          <p:cNvSpPr txBox="1">
            <a:spLocks noGrp="1"/>
          </p:cNvSpPr>
          <p:nvPr>
            <p:ph type="body" idx="1"/>
          </p:nvPr>
        </p:nvSpPr>
        <p:spPr>
          <a:xfrm>
            <a:off x="933450" y="4410075"/>
            <a:ext cx="5130800" cy="4178300"/>
          </a:xfrm>
          <a:prstGeom prst="rect">
            <a:avLst/>
          </a:prstGeom>
          <a:noFill/>
          <a:ln>
            <a:noFill/>
          </a:ln>
        </p:spPr>
        <p:txBody>
          <a:bodyPr spcFirstLastPara="1" wrap="square" lIns="93025" tIns="46500" rIns="93025" bIns="465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3" name="Google Shape;13;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ctr"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ctr"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ctr"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1"/>
        <p:cNvGrpSpPr/>
        <p:nvPr/>
      </p:nvGrpSpPr>
      <p:grpSpPr>
        <a:xfrm>
          <a:off x="0" y="0"/>
          <a:ext cx="0" cy="0"/>
          <a:chOff x="0" y="0"/>
          <a:chExt cx="0" cy="0"/>
        </a:xfrm>
      </p:grpSpPr>
      <p:sp>
        <p:nvSpPr>
          <p:cNvPr id="42" name="Google Shape;4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3" name="Google Shape;43;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6" name="Google Shape;46;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6" name="Google Shape;16;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9" name="Google Shape;1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
        <p:cNvGrpSpPr/>
        <p:nvPr/>
      </p:nvGrpSpPr>
      <p:grpSpPr>
        <a:xfrm>
          <a:off x="0" y="0"/>
          <a:ext cx="0" cy="0"/>
          <a:chOff x="0" y="0"/>
          <a:chExt cx="0" cy="0"/>
        </a:xfrm>
      </p:grpSpPr>
      <p:sp>
        <p:nvSpPr>
          <p:cNvPr id="21" name="Google Shape;21;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2" name="Google Shape;22;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 name="Google Shape;23;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6" name="Google Shape;26;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7" name="Google Shape;27;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8" name="Google Shape;28;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9" name="Google Shape;29;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5" name="Google Shape;35;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6" name="Google Shape;36;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7"/>
        <p:cNvGrpSpPr/>
        <p:nvPr/>
      </p:nvGrpSpPr>
      <p:grpSpPr>
        <a:xfrm>
          <a:off x="0" y="0"/>
          <a:ext cx="0" cy="0"/>
          <a:chOff x="0" y="0"/>
          <a:chExt cx="0" cy="0"/>
        </a:xfrm>
      </p:grpSpPr>
      <p:sp>
        <p:nvSpPr>
          <p:cNvPr id="38" name="Google Shape;38;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9" name="Google Shape;39;p15"/>
          <p:cNvSpPr>
            <a:spLocks noGrp="1"/>
          </p:cNvSpPr>
          <p:nvPr>
            <p:ph type="pic" idx="2"/>
          </p:nvPr>
        </p:nvSpPr>
        <p:spPr>
          <a:xfrm>
            <a:off x="1792288" y="612775"/>
            <a:ext cx="5486400" cy="4114800"/>
          </a:xfrm>
          <a:prstGeom prst="rect">
            <a:avLst/>
          </a:prstGeom>
          <a:noFill/>
          <a:ln>
            <a:noFill/>
          </a:ln>
        </p:spPr>
      </p:sp>
      <p:sp>
        <p:nvSpPr>
          <p:cNvPr id="40" name="Google Shape;40;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6" descr="faixa"/>
          <p:cNvPicPr preferRelativeResize="0"/>
          <p:nvPr/>
        </p:nvPicPr>
        <p:blipFill rotWithShape="1">
          <a:blip r:embed="rId13">
            <a:alphaModFix/>
          </a:blip>
          <a:srcRect/>
          <a:stretch/>
        </p:blipFill>
        <p:spPr>
          <a:xfrm>
            <a:off x="0" y="228600"/>
            <a:ext cx="8116888" cy="1143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
          <p:cNvSpPr/>
          <p:nvPr/>
        </p:nvSpPr>
        <p:spPr>
          <a:xfrm>
            <a:off x="13864" y="2276872"/>
            <a:ext cx="9144000" cy="34163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Arial"/>
                <a:ea typeface="Arial"/>
                <a:cs typeface="Arial"/>
                <a:sym typeface="Arial"/>
              </a:rPr>
              <a:t>Module 1 – Natural Language Processing</a:t>
            </a:r>
            <a:endParaRPr/>
          </a:p>
          <a:p>
            <a:pPr marL="0" marR="0" lvl="0" indent="0" algn="l" rtl="0">
              <a:spcBef>
                <a:spcPts val="0"/>
              </a:spcBef>
              <a:spcAft>
                <a:spcPts val="0"/>
              </a:spcAft>
              <a:buNone/>
            </a:pPr>
            <a:endParaRPr sz="2400">
              <a:solidFill>
                <a:schemeClr val="dk1"/>
              </a:solidFill>
              <a:latin typeface="Arial"/>
              <a:ea typeface="Arial"/>
              <a:cs typeface="Arial"/>
              <a:sym typeface="Arial"/>
            </a:endParaRPr>
          </a:p>
          <a:p>
            <a:pPr marL="0" marR="0" lvl="0" indent="0" algn="l" rtl="0">
              <a:spcBef>
                <a:spcPts val="0"/>
              </a:spcBef>
              <a:spcAft>
                <a:spcPts val="0"/>
              </a:spcAft>
              <a:buNone/>
            </a:pPr>
            <a:endParaRPr sz="2400">
              <a:solidFill>
                <a:schemeClr val="dk1"/>
              </a:solidFill>
              <a:latin typeface="Arial"/>
              <a:ea typeface="Arial"/>
              <a:cs typeface="Arial"/>
              <a:sym typeface="Arial"/>
            </a:endParaRPr>
          </a:p>
          <a:p>
            <a:pPr marL="0" marR="0" lvl="0" indent="0" algn="ctr" rtl="0">
              <a:spcBef>
                <a:spcPts val="0"/>
              </a:spcBef>
              <a:spcAft>
                <a:spcPts val="0"/>
              </a:spcAft>
              <a:buNone/>
            </a:pPr>
            <a:r>
              <a:rPr lang="en-US" sz="2400">
                <a:solidFill>
                  <a:schemeClr val="dk1"/>
                </a:solidFill>
                <a:latin typeface="Arial"/>
                <a:ea typeface="Arial"/>
                <a:cs typeface="Arial"/>
                <a:sym typeface="Arial"/>
              </a:rPr>
              <a:t>One-Pager: towards your final assignment</a:t>
            </a:r>
            <a:endParaRPr/>
          </a:p>
          <a:p>
            <a:pPr marL="0" marR="0" lvl="0" indent="0" algn="ctr" rtl="0">
              <a:spcBef>
                <a:spcPts val="0"/>
              </a:spcBef>
              <a:spcAft>
                <a:spcPts val="0"/>
              </a:spcAft>
              <a:buNone/>
            </a:pPr>
            <a:endParaRPr sz="2400">
              <a:solidFill>
                <a:schemeClr val="dk1"/>
              </a:solidFill>
              <a:latin typeface="Arial"/>
              <a:ea typeface="Arial"/>
              <a:cs typeface="Arial"/>
              <a:sym typeface="Arial"/>
            </a:endParaRPr>
          </a:p>
          <a:p>
            <a:pPr marL="0" marR="0" lvl="0" indent="0" algn="ctr" rtl="0">
              <a:spcBef>
                <a:spcPts val="0"/>
              </a:spcBef>
              <a:spcAft>
                <a:spcPts val="0"/>
              </a:spcAft>
              <a:buNone/>
            </a:pPr>
            <a:r>
              <a:rPr lang="en-US" sz="2400">
                <a:solidFill>
                  <a:schemeClr val="dk1"/>
                </a:solidFill>
                <a:latin typeface="Arial"/>
                <a:ea typeface="Arial"/>
                <a:cs typeface="Arial"/>
                <a:sym typeface="Arial"/>
              </a:rPr>
              <a:t>Please read and think about this one-pager before arriving in class for our second session.</a:t>
            </a:r>
            <a:endParaRPr/>
          </a:p>
          <a:p>
            <a:pPr marL="0" marR="0" lvl="0" indent="0" algn="ctr" rtl="0">
              <a:spcBef>
                <a:spcPts val="0"/>
              </a:spcBef>
              <a:spcAft>
                <a:spcPts val="0"/>
              </a:spcAft>
              <a:buNone/>
            </a:pPr>
            <a:endParaRPr sz="2400">
              <a:solidFill>
                <a:schemeClr val="dk1"/>
              </a:solidFill>
              <a:latin typeface="Arial"/>
              <a:ea typeface="Arial"/>
              <a:cs typeface="Arial"/>
              <a:sym typeface="Arial"/>
            </a:endParaRPr>
          </a:p>
          <a:p>
            <a:pPr marL="0" marR="0" lvl="0" indent="0" algn="ctr" rtl="0">
              <a:spcBef>
                <a:spcPts val="0"/>
              </a:spcBef>
              <a:spcAft>
                <a:spcPts val="0"/>
              </a:spcAft>
              <a:buNone/>
            </a:pPr>
            <a:r>
              <a:rPr lang="en-US" sz="2400">
                <a:solidFill>
                  <a:schemeClr val="dk1"/>
                </a:solidFill>
                <a:latin typeface="Arial"/>
                <a:ea typeface="Arial"/>
                <a:cs typeface="Arial"/>
                <a:sym typeface="Arial"/>
              </a:rPr>
              <a:t>We will work on this one-pager during session #2.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2"/>
          <p:cNvSpPr/>
          <p:nvPr/>
        </p:nvSpPr>
        <p:spPr>
          <a:xfrm>
            <a:off x="251519" y="1650280"/>
            <a:ext cx="8892479" cy="3785652"/>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400"/>
              <a:buFont typeface="Arial"/>
              <a:buAutoNum type="arabicPeriod"/>
            </a:pPr>
            <a:r>
              <a:rPr lang="en-US" sz="2400">
                <a:solidFill>
                  <a:schemeClr val="dk1"/>
                </a:solidFill>
                <a:latin typeface="Cambria"/>
                <a:ea typeface="Cambria"/>
                <a:cs typeface="Cambria"/>
                <a:sym typeface="Cambria"/>
              </a:rPr>
              <a:t>We will be applying natural language processing methods to user-generated content (UGC) </a:t>
            </a:r>
            <a:endParaRPr/>
          </a:p>
          <a:p>
            <a:pPr marL="457200" marR="0" lvl="0" indent="-304800" algn="l" rtl="0">
              <a:spcBef>
                <a:spcPts val="0"/>
              </a:spcBef>
              <a:spcAft>
                <a:spcPts val="0"/>
              </a:spcAft>
              <a:buClr>
                <a:schemeClr val="dk1"/>
              </a:buClr>
              <a:buSzPts val="2400"/>
              <a:buFont typeface="Arial"/>
              <a:buNone/>
            </a:pPr>
            <a:endParaRPr sz="2400">
              <a:solidFill>
                <a:schemeClr val="dk1"/>
              </a:solidFill>
              <a:latin typeface="Cambria"/>
              <a:ea typeface="Cambria"/>
              <a:cs typeface="Cambria"/>
              <a:sym typeface="Cambria"/>
            </a:endParaRPr>
          </a:p>
          <a:p>
            <a:pPr marL="457200" marR="0" lvl="0" indent="-457200" algn="l" rtl="0">
              <a:spcBef>
                <a:spcPts val="0"/>
              </a:spcBef>
              <a:spcAft>
                <a:spcPts val="0"/>
              </a:spcAft>
              <a:buClr>
                <a:schemeClr val="dk1"/>
              </a:buClr>
              <a:buSzPts val="2400"/>
              <a:buFont typeface="Arial"/>
              <a:buAutoNum type="arabicPeriod"/>
            </a:pPr>
            <a:r>
              <a:rPr lang="en-US" sz="2400">
                <a:solidFill>
                  <a:schemeClr val="dk1"/>
                </a:solidFill>
                <a:latin typeface="Cambria"/>
                <a:ea typeface="Cambria"/>
                <a:cs typeface="Cambria"/>
                <a:sym typeface="Cambria"/>
              </a:rPr>
              <a:t>UGC includes online reviews, amazon reviews, blogs, Facebook posts, tweets and others. </a:t>
            </a:r>
            <a:endParaRPr/>
          </a:p>
          <a:p>
            <a:pPr marL="0" marR="0" lvl="0" indent="0" algn="l" rtl="0">
              <a:spcBef>
                <a:spcPts val="0"/>
              </a:spcBef>
              <a:spcAft>
                <a:spcPts val="0"/>
              </a:spcAft>
              <a:buNone/>
            </a:pPr>
            <a:endParaRPr sz="2400">
              <a:solidFill>
                <a:schemeClr val="dk1"/>
              </a:solidFill>
              <a:latin typeface="Cambria"/>
              <a:ea typeface="Cambria"/>
              <a:cs typeface="Cambria"/>
              <a:sym typeface="Cambria"/>
            </a:endParaRPr>
          </a:p>
          <a:p>
            <a:pPr marL="914400" marR="0" lvl="1" indent="-457200" algn="l" rtl="0">
              <a:spcBef>
                <a:spcPts val="0"/>
              </a:spcBef>
              <a:spcAft>
                <a:spcPts val="0"/>
              </a:spcAft>
              <a:buClr>
                <a:schemeClr val="dk1"/>
              </a:buClr>
              <a:buSzPts val="2400"/>
              <a:buFont typeface="Arial"/>
              <a:buAutoNum type="arabicPeriod"/>
            </a:pPr>
            <a:r>
              <a:rPr lang="en-US" sz="2400" b="0" i="0" u="none" strike="noStrike" cap="none">
                <a:solidFill>
                  <a:schemeClr val="dk1"/>
                </a:solidFill>
                <a:latin typeface="Cambria"/>
                <a:ea typeface="Cambria"/>
                <a:cs typeface="Cambria"/>
                <a:sym typeface="Cambria"/>
              </a:rPr>
              <a:t>In general, UGC includes any kind of content that is spontaneously created by consumers. </a:t>
            </a:r>
            <a:endParaRPr/>
          </a:p>
          <a:p>
            <a:pPr marL="914400" marR="0" lvl="1" indent="-304800" algn="l" rtl="0">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914400" marR="0" lvl="1" indent="-457200" algn="l" rtl="0">
              <a:spcBef>
                <a:spcPts val="0"/>
              </a:spcBef>
              <a:spcAft>
                <a:spcPts val="0"/>
              </a:spcAft>
              <a:buClr>
                <a:schemeClr val="dk1"/>
              </a:buClr>
              <a:buSzPts val="2400"/>
              <a:buFont typeface="Arial"/>
              <a:buAutoNum type="arabicPeriod"/>
            </a:pPr>
            <a:r>
              <a:rPr lang="en-US" sz="2400" b="0" i="0" u="none" strike="noStrike" cap="none">
                <a:solidFill>
                  <a:schemeClr val="dk1"/>
                </a:solidFill>
                <a:latin typeface="Cambria"/>
                <a:ea typeface="Cambria"/>
                <a:cs typeface="Cambria"/>
                <a:sym typeface="Cambria"/>
              </a:rPr>
              <a:t>UGC reproduces a consumer’s voice in its purest form.</a:t>
            </a:r>
            <a:endParaRPr/>
          </a:p>
        </p:txBody>
      </p:sp>
      <p:pic>
        <p:nvPicPr>
          <p:cNvPr id="59" name="Google Shape;59;p2" descr="logo-social-fb-facebook-icon - Verf van Niveau"/>
          <p:cNvPicPr preferRelativeResize="0"/>
          <p:nvPr/>
        </p:nvPicPr>
        <p:blipFill rotWithShape="1">
          <a:blip r:embed="rId3">
            <a:alphaModFix/>
          </a:blip>
          <a:srcRect/>
          <a:stretch/>
        </p:blipFill>
        <p:spPr>
          <a:xfrm>
            <a:off x="7596335" y="0"/>
            <a:ext cx="1547663" cy="1547663"/>
          </a:xfrm>
          <a:prstGeom prst="rect">
            <a:avLst/>
          </a:prstGeom>
          <a:noFill/>
          <a:ln>
            <a:noFill/>
          </a:ln>
        </p:spPr>
      </p:pic>
      <p:pic>
        <p:nvPicPr>
          <p:cNvPr id="60" name="Google Shape;60;p2" descr="Twitter Logo | Evolutie Geschiedenis en Betekenis"/>
          <p:cNvPicPr preferRelativeResize="0"/>
          <p:nvPr/>
        </p:nvPicPr>
        <p:blipFill rotWithShape="1">
          <a:blip r:embed="rId4">
            <a:alphaModFix/>
          </a:blip>
          <a:srcRect/>
          <a:stretch/>
        </p:blipFill>
        <p:spPr>
          <a:xfrm>
            <a:off x="7501840" y="5774612"/>
            <a:ext cx="1642159" cy="923715"/>
          </a:xfrm>
          <a:prstGeom prst="rect">
            <a:avLst/>
          </a:prstGeom>
          <a:noFill/>
          <a:ln>
            <a:noFill/>
          </a:ln>
        </p:spPr>
      </p:pic>
      <p:pic>
        <p:nvPicPr>
          <p:cNvPr id="61" name="Google Shape;61;p2" descr="5 Ways to Get 5-Star Amazon Customer Reviews"/>
          <p:cNvPicPr preferRelativeResize="0"/>
          <p:nvPr/>
        </p:nvPicPr>
        <p:blipFill rotWithShape="1">
          <a:blip r:embed="rId5">
            <a:alphaModFix/>
          </a:blip>
          <a:srcRect/>
          <a:stretch/>
        </p:blipFill>
        <p:spPr>
          <a:xfrm>
            <a:off x="179512" y="5774613"/>
            <a:ext cx="1843697" cy="990267"/>
          </a:xfrm>
          <a:prstGeom prst="rect">
            <a:avLst/>
          </a:prstGeom>
          <a:noFill/>
          <a:ln>
            <a:noFill/>
          </a:ln>
        </p:spPr>
      </p:pic>
      <p:pic>
        <p:nvPicPr>
          <p:cNvPr id="62" name="Google Shape;62;p2" descr="Yelp by Garmin | Garmin Connect IQ"/>
          <p:cNvPicPr preferRelativeResize="0"/>
          <p:nvPr/>
        </p:nvPicPr>
        <p:blipFill rotWithShape="1">
          <a:blip r:embed="rId6">
            <a:alphaModFix/>
          </a:blip>
          <a:srcRect/>
          <a:stretch/>
        </p:blipFill>
        <p:spPr>
          <a:xfrm>
            <a:off x="6156176" y="42180"/>
            <a:ext cx="1442604" cy="1442604"/>
          </a:xfrm>
          <a:prstGeom prst="rect">
            <a:avLst/>
          </a:prstGeom>
          <a:noFill/>
          <a:ln>
            <a:noFill/>
          </a:ln>
        </p:spPr>
      </p:pic>
      <p:pic>
        <p:nvPicPr>
          <p:cNvPr id="63" name="Google Shape;63;p2" descr="Tripadvisor - Wikipedia"/>
          <p:cNvPicPr preferRelativeResize="0"/>
          <p:nvPr/>
        </p:nvPicPr>
        <p:blipFill rotWithShape="1">
          <a:blip r:embed="rId7">
            <a:alphaModFix/>
          </a:blip>
          <a:srcRect/>
          <a:stretch/>
        </p:blipFill>
        <p:spPr>
          <a:xfrm>
            <a:off x="3923928" y="5774612"/>
            <a:ext cx="1917061" cy="8946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3"/>
          <p:cNvSpPr/>
          <p:nvPr/>
        </p:nvSpPr>
        <p:spPr>
          <a:xfrm>
            <a:off x="107504" y="1412776"/>
            <a:ext cx="8712968" cy="52322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What kind of research questions (RQ) can benefit from UGC?</a:t>
            </a:r>
            <a:endParaRPr/>
          </a:p>
          <a:p>
            <a:pPr marL="0" marR="0" lvl="0" indent="0" algn="l" rtl="0">
              <a:spcBef>
                <a:spcPts val="0"/>
              </a:spcBef>
              <a:spcAft>
                <a:spcPts val="0"/>
              </a:spcAft>
              <a:buNone/>
            </a:pPr>
            <a:endParaRPr sz="240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Cambria"/>
                <a:ea typeface="Cambria"/>
                <a:cs typeface="Cambria"/>
                <a:sym typeface="Cambria"/>
              </a:rPr>
              <a:t>UGC can be used to construct independent variables, dependent variables, or both. </a:t>
            </a:r>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These variables can then be used in models (e.g., time series, Poisson regression, Anova, etc) to answer interesting questions. </a:t>
            </a:r>
            <a:endParaRPr/>
          </a:p>
          <a:p>
            <a:pPr marL="800100" marR="0" lvl="1" indent="-215900" algn="l" rtl="0">
              <a:spcBef>
                <a:spcPts val="0"/>
              </a:spcBef>
              <a:spcAft>
                <a:spcPts val="0"/>
              </a:spcAft>
              <a:buClr>
                <a:schemeClr val="dk1"/>
              </a:buClr>
              <a:buSzPts val="2000"/>
              <a:buFont typeface="Arial"/>
              <a:buNone/>
            </a:pPr>
            <a:endParaRPr sz="2000" b="0" i="0" u="none" strike="noStrike" cap="none">
              <a:solidFill>
                <a:schemeClr val="dk1"/>
              </a:solidFill>
              <a:latin typeface="Cambria"/>
              <a:ea typeface="Cambria"/>
              <a:cs typeface="Cambria"/>
              <a:sym typeface="Cambria"/>
            </a:endParaRPr>
          </a:p>
          <a:p>
            <a:pPr marL="800100" marR="0" lvl="1"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I will push you to be ambitious regarding your RQ</a:t>
            </a:r>
            <a:endParaRPr/>
          </a:p>
          <a:p>
            <a:pPr marL="1257300" marR="0" lvl="2"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A few examples of ambitious research questions:  </a:t>
            </a:r>
            <a:endParaRPr/>
          </a:p>
          <a:p>
            <a:pPr marL="1714500" marR="0" lvl="3"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What is the effect of tweets on movie box office?</a:t>
            </a:r>
            <a:endParaRPr/>
          </a:p>
          <a:p>
            <a:pPr marL="1714500" marR="0" lvl="3"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Does online chatter affect the stock market ?</a:t>
            </a:r>
            <a:endParaRPr/>
          </a:p>
          <a:p>
            <a:pPr marL="1714500" marR="0" lvl="3" indent="-342900" algn="l" rtl="0">
              <a:spcBef>
                <a:spcPts val="0"/>
              </a:spcBef>
              <a:spcAft>
                <a:spcPts val="0"/>
              </a:spcAft>
              <a:buClr>
                <a:schemeClr val="dk1"/>
              </a:buClr>
              <a:buSzPts val="2000"/>
              <a:buFont typeface="Arial"/>
              <a:buChar char="•"/>
            </a:pPr>
            <a:r>
              <a:rPr lang="en-US" sz="2000" b="0" i="0" u="none" strike="noStrike" cap="none">
                <a:solidFill>
                  <a:schemeClr val="dk1"/>
                </a:solidFill>
                <a:latin typeface="Cambria"/>
                <a:ea typeface="Cambria"/>
                <a:cs typeface="Cambria"/>
                <a:sym typeface="Cambria"/>
              </a:rPr>
              <a:t>What number of tweets makes a video (or a product)  viral?</a:t>
            </a:r>
            <a:endParaRPr/>
          </a:p>
          <a:p>
            <a:pPr marL="342900" marR="0" lvl="0" indent="-190500" algn="l" rtl="0">
              <a:spcBef>
                <a:spcPts val="0"/>
              </a:spcBef>
              <a:spcAft>
                <a:spcPts val="0"/>
              </a:spcAft>
              <a:buClr>
                <a:schemeClr val="dk1"/>
              </a:buClr>
              <a:buSzPts val="2400"/>
              <a:buFont typeface="Arial"/>
              <a:buNone/>
            </a:pPr>
            <a:endParaRPr sz="2400">
              <a:solidFill>
                <a:schemeClr val="dk1"/>
              </a:solidFill>
              <a:latin typeface="Cambria"/>
              <a:ea typeface="Cambria"/>
              <a:cs typeface="Cambria"/>
              <a:sym typeface="Cambria"/>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Note that there are several restrictions regarding the use of UGC for inference, so extrapolations from the sample data to the population of interest requires careful thinking about selection issues. We will discuss them in class.</a:t>
            </a:r>
            <a:endParaRPr sz="1800">
              <a:solidFill>
                <a:schemeClr val="dk1"/>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4"/>
          <p:cNvSpPr/>
          <p:nvPr/>
        </p:nvSpPr>
        <p:spPr>
          <a:xfrm>
            <a:off x="33826" y="3068960"/>
            <a:ext cx="91440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Arial"/>
                <a:ea typeface="Arial"/>
                <a:cs typeface="Arial"/>
                <a:sym typeface="Arial"/>
              </a:rPr>
              <a:t>Even a 1,000-mile journey starts with a single step…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5"/>
          <p:cNvSpPr/>
          <p:nvPr/>
        </p:nvSpPr>
        <p:spPr>
          <a:xfrm>
            <a:off x="144016" y="1540524"/>
            <a:ext cx="9036496" cy="53245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dk1"/>
                </a:solidFill>
                <a:latin typeface="Cambria"/>
                <a:ea typeface="Cambria"/>
                <a:cs typeface="Cambria"/>
                <a:sym typeface="Cambria"/>
              </a:rPr>
              <a:t>(Not-Graded) One-pager for the final assignment</a:t>
            </a:r>
            <a:endParaRPr dirty="0"/>
          </a:p>
          <a:p>
            <a:pPr marL="0" marR="0" lvl="0" indent="0" algn="l" rtl="0">
              <a:spcBef>
                <a:spcPts val="0"/>
              </a:spcBef>
              <a:spcAft>
                <a:spcPts val="0"/>
              </a:spcAft>
              <a:buNone/>
            </a:pPr>
            <a:endParaRPr sz="1400" dirty="0">
              <a:solidFill>
                <a:schemeClr val="dk1"/>
              </a:solidFill>
              <a:latin typeface="Cambria"/>
              <a:ea typeface="Cambria"/>
              <a:cs typeface="Cambria"/>
              <a:sym typeface="Cambria"/>
            </a:endParaRPr>
          </a:p>
          <a:p>
            <a:pPr marL="0" marR="0" lvl="0" indent="0" algn="l" rtl="0">
              <a:spcBef>
                <a:spcPts val="0"/>
              </a:spcBef>
              <a:spcAft>
                <a:spcPts val="0"/>
              </a:spcAft>
              <a:buNone/>
            </a:pPr>
            <a:r>
              <a:rPr lang="en-US" sz="2000" b="1" dirty="0">
                <a:solidFill>
                  <a:schemeClr val="dk1"/>
                </a:solidFill>
                <a:latin typeface="Cambria"/>
                <a:ea typeface="Cambria"/>
                <a:cs typeface="Cambria"/>
                <a:sym typeface="Cambria"/>
              </a:rPr>
              <a:t>Option A: using the movie review dataset from the module 1 </a:t>
            </a:r>
            <a:r>
              <a:rPr lang="en-US" sz="2000" b="1" dirty="0" err="1">
                <a:solidFill>
                  <a:schemeClr val="dk1"/>
                </a:solidFill>
                <a:latin typeface="Cambria"/>
                <a:ea typeface="Cambria"/>
                <a:cs typeface="Cambria"/>
                <a:sym typeface="Cambria"/>
              </a:rPr>
              <a:t>Github</a:t>
            </a:r>
            <a:endParaRPr sz="2000" b="1" dirty="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400"/>
              <a:buFont typeface="Arial"/>
              <a:buChar char="•"/>
            </a:pPr>
            <a:r>
              <a:rPr lang="en-US" sz="2400" dirty="0">
                <a:solidFill>
                  <a:schemeClr val="dk1"/>
                </a:solidFill>
                <a:latin typeface="Cambria"/>
                <a:ea typeface="Cambria"/>
                <a:cs typeface="Cambria"/>
                <a:sym typeface="Cambria"/>
              </a:rPr>
              <a:t> </a:t>
            </a:r>
            <a:r>
              <a:rPr lang="en-US" sz="2000" u="sng" dirty="0">
                <a:solidFill>
                  <a:schemeClr val="dk1"/>
                </a:solidFill>
                <a:latin typeface="Cambria"/>
                <a:ea typeface="Cambria"/>
                <a:cs typeface="Cambria"/>
                <a:sym typeface="Cambria"/>
              </a:rPr>
              <a:t>https://</a:t>
            </a:r>
            <a:r>
              <a:rPr lang="en-US" sz="2000" u="sng" dirty="0" err="1">
                <a:solidFill>
                  <a:schemeClr val="dk1"/>
                </a:solidFill>
                <a:latin typeface="Cambria"/>
                <a:ea typeface="Cambria"/>
                <a:cs typeface="Cambria"/>
                <a:sym typeface="Cambria"/>
              </a:rPr>
              <a:t>github.com</a:t>
            </a:r>
            <a:r>
              <a:rPr lang="en-US" sz="2000" u="sng" dirty="0">
                <a:solidFill>
                  <a:schemeClr val="dk1"/>
                </a:solidFill>
                <a:latin typeface="Cambria"/>
                <a:ea typeface="Cambria"/>
                <a:cs typeface="Cambria"/>
                <a:sym typeface="Cambria"/>
              </a:rPr>
              <a:t>/</a:t>
            </a:r>
            <a:r>
              <a:rPr lang="en-US" sz="2000" u="sng" dirty="0" err="1">
                <a:solidFill>
                  <a:schemeClr val="dk1"/>
                </a:solidFill>
                <a:latin typeface="Cambria"/>
                <a:ea typeface="Cambria"/>
                <a:cs typeface="Cambria"/>
                <a:sym typeface="Cambria"/>
              </a:rPr>
              <a:t>guiliberali</a:t>
            </a:r>
            <a:r>
              <a:rPr lang="en-US" sz="2000" u="sng" dirty="0">
                <a:solidFill>
                  <a:schemeClr val="dk1"/>
                </a:solidFill>
                <a:latin typeface="Cambria"/>
                <a:ea typeface="Cambria"/>
                <a:cs typeface="Cambria"/>
                <a:sym typeface="Cambria"/>
              </a:rPr>
              <a:t>/Big-Data-2024</a:t>
            </a:r>
            <a:r>
              <a:rPr lang="en-US" sz="2000" dirty="0">
                <a:solidFill>
                  <a:schemeClr val="dk1"/>
                </a:solidFill>
                <a:latin typeface="Cambria"/>
                <a:ea typeface="Cambria"/>
                <a:cs typeface="Cambria"/>
                <a:sym typeface="Cambria"/>
              </a:rPr>
              <a:t> </a:t>
            </a:r>
            <a:endParaRPr dirty="0"/>
          </a:p>
          <a:p>
            <a:pPr marL="800100" marR="0" lvl="1" indent="-342900" algn="l" rtl="0">
              <a:spcBef>
                <a:spcPts val="0"/>
              </a:spcBef>
              <a:spcAft>
                <a:spcPts val="0"/>
              </a:spcAft>
              <a:buClr>
                <a:schemeClr val="dk1"/>
              </a:buClr>
              <a:buSzPts val="1600"/>
              <a:buFont typeface="Arial"/>
              <a:buChar char="•"/>
            </a:pPr>
            <a:r>
              <a:rPr lang="en-US" sz="1600" b="0" i="0" u="none" strike="noStrike" cap="none" dirty="0" err="1">
                <a:solidFill>
                  <a:schemeClr val="dk1"/>
                </a:solidFill>
                <a:latin typeface="Cambria"/>
                <a:ea typeface="Cambria"/>
                <a:cs typeface="Cambria"/>
                <a:sym typeface="Cambria"/>
              </a:rPr>
              <a:t>Reviews_tiny.csv</a:t>
            </a:r>
            <a:r>
              <a:rPr lang="en-US" sz="1600" b="0" i="0" u="none" strike="noStrike" cap="none" dirty="0">
                <a:solidFill>
                  <a:schemeClr val="dk1"/>
                </a:solidFill>
                <a:latin typeface="Cambria"/>
                <a:ea typeface="Cambria"/>
                <a:cs typeface="Cambria"/>
                <a:sym typeface="Cambria"/>
              </a:rPr>
              <a:t>: 1k reviews.  </a:t>
            </a:r>
            <a:endParaRPr dirty="0"/>
          </a:p>
          <a:p>
            <a:pPr marL="800100" marR="0" lvl="1" indent="-342900" algn="l" rtl="0">
              <a:spcBef>
                <a:spcPts val="0"/>
              </a:spcBef>
              <a:spcAft>
                <a:spcPts val="0"/>
              </a:spcAft>
              <a:buClr>
                <a:schemeClr val="dk1"/>
              </a:buClr>
              <a:buSzPts val="1600"/>
              <a:buFont typeface="Arial"/>
              <a:buChar char="•"/>
            </a:pPr>
            <a:r>
              <a:rPr lang="en-US" sz="1600" b="0" i="0" u="none" strike="noStrike" cap="none" dirty="0" err="1">
                <a:solidFill>
                  <a:schemeClr val="dk1"/>
                </a:solidFill>
                <a:latin typeface="Cambria"/>
                <a:ea typeface="Cambria"/>
                <a:cs typeface="Cambria"/>
                <a:sym typeface="Cambria"/>
              </a:rPr>
              <a:t>Reviews_short.csv</a:t>
            </a:r>
            <a:r>
              <a:rPr lang="en-US" sz="1600" b="0" i="0" u="none" strike="noStrike" cap="none" dirty="0">
                <a:solidFill>
                  <a:schemeClr val="dk1"/>
                </a:solidFill>
                <a:latin typeface="Cambria"/>
                <a:ea typeface="Cambria"/>
                <a:cs typeface="Cambria"/>
                <a:sym typeface="Cambria"/>
              </a:rPr>
              <a:t>: 10k  reviews</a:t>
            </a:r>
            <a:endParaRPr dirty="0"/>
          </a:p>
          <a:p>
            <a:pPr marL="800100" marR="0" lvl="1" indent="-342900" algn="l" rtl="0">
              <a:spcBef>
                <a:spcPts val="0"/>
              </a:spcBef>
              <a:spcAft>
                <a:spcPts val="0"/>
              </a:spcAft>
              <a:buClr>
                <a:schemeClr val="dk1"/>
              </a:buClr>
              <a:buSzPts val="1600"/>
              <a:buFont typeface="Arial"/>
              <a:buChar char="•"/>
            </a:pPr>
            <a:r>
              <a:rPr lang="en-US" sz="1600" b="0" i="0" u="none" strike="noStrike" cap="none" dirty="0" err="1">
                <a:solidFill>
                  <a:schemeClr val="dk1"/>
                </a:solidFill>
                <a:latin typeface="Cambria"/>
                <a:ea typeface="Cambria"/>
                <a:cs typeface="Cambria"/>
                <a:sym typeface="Cambria"/>
              </a:rPr>
              <a:t>Reviews_medium.csv</a:t>
            </a:r>
            <a:r>
              <a:rPr lang="en-US" sz="1600" b="0" i="0" u="none" strike="noStrike" cap="none" dirty="0">
                <a:solidFill>
                  <a:schemeClr val="dk1"/>
                </a:solidFill>
                <a:latin typeface="Cambria"/>
                <a:ea typeface="Cambria"/>
                <a:cs typeface="Cambria"/>
                <a:sym typeface="Cambria"/>
              </a:rPr>
              <a:t>: 60k reviews  (upon request)</a:t>
            </a:r>
            <a:endParaRPr dirty="0"/>
          </a:p>
          <a:p>
            <a:pPr marL="800100" marR="0" lvl="1" indent="-254000" algn="l" rtl="0">
              <a:spcBef>
                <a:spcPts val="0"/>
              </a:spcBef>
              <a:spcAft>
                <a:spcPts val="0"/>
              </a:spcAft>
              <a:buClr>
                <a:schemeClr val="dk1"/>
              </a:buClr>
              <a:buSzPts val="1400"/>
              <a:buFont typeface="Arial"/>
              <a:buNone/>
            </a:pPr>
            <a:endParaRPr sz="1400" b="0" i="0" u="none" strike="noStrike" cap="none" dirty="0">
              <a:solidFill>
                <a:schemeClr val="dk1"/>
              </a:solidFill>
              <a:latin typeface="Cambria"/>
              <a:ea typeface="Cambria"/>
              <a:cs typeface="Cambria"/>
              <a:sym typeface="Cambria"/>
            </a:endParaRPr>
          </a:p>
          <a:p>
            <a:pPr marL="0" marR="0" lvl="0" indent="0" algn="l" rtl="0">
              <a:spcBef>
                <a:spcPts val="0"/>
              </a:spcBef>
              <a:spcAft>
                <a:spcPts val="0"/>
              </a:spcAft>
              <a:buNone/>
            </a:pPr>
            <a:r>
              <a:rPr lang="en-US" sz="2000" b="1" dirty="0">
                <a:solidFill>
                  <a:schemeClr val="dk1"/>
                </a:solidFill>
                <a:latin typeface="Cambria"/>
                <a:ea typeface="Cambria"/>
                <a:cs typeface="Cambria"/>
                <a:sym typeface="Cambria"/>
              </a:rPr>
              <a:t>Option B: choose your own set of tweets, blogs or reviews	</a:t>
            </a:r>
            <a:endParaRPr dirty="0"/>
          </a:p>
          <a:p>
            <a:pPr marL="800100" marR="0" lvl="1" indent="-34290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Cambria"/>
                <a:ea typeface="Cambria"/>
                <a:cs typeface="Cambria"/>
                <a:sym typeface="Cambria"/>
              </a:rPr>
              <a:t>Choose a domain</a:t>
            </a:r>
            <a:r>
              <a:rPr lang="en-US" sz="1600" b="0" i="0" u="none" strike="noStrike" cap="none" dirty="0">
                <a:solidFill>
                  <a:schemeClr val="dk1"/>
                </a:solidFill>
                <a:latin typeface="Cambria"/>
                <a:ea typeface="Cambria"/>
                <a:cs typeface="Cambria"/>
                <a:sym typeface="Cambria"/>
              </a:rPr>
              <a:t>.  Examples: hotels, laptops, massage, rock concerts, songs, chocolate, makeup, your family line of business, your favorite sport, your internship, etc. </a:t>
            </a:r>
            <a:endParaRPr sz="1600" b="1" i="0" u="none" strike="noStrike" cap="none" dirty="0">
              <a:solidFill>
                <a:schemeClr val="dk1"/>
              </a:solidFill>
              <a:latin typeface="Cambria"/>
              <a:ea typeface="Cambria"/>
              <a:cs typeface="Cambria"/>
              <a:sym typeface="Cambria"/>
            </a:endParaRPr>
          </a:p>
          <a:p>
            <a:pPr marL="0" marR="0" lvl="0" indent="0" algn="l" rtl="0">
              <a:spcBef>
                <a:spcPts val="0"/>
              </a:spcBef>
              <a:spcAft>
                <a:spcPts val="0"/>
              </a:spcAft>
              <a:buNone/>
            </a:pPr>
            <a:endParaRPr sz="1400" dirty="0">
              <a:solidFill>
                <a:schemeClr val="dk1"/>
              </a:solidFill>
              <a:latin typeface="Cambria"/>
              <a:ea typeface="Cambria"/>
              <a:cs typeface="Cambria"/>
              <a:sym typeface="Cambria"/>
            </a:endParaRPr>
          </a:p>
          <a:p>
            <a:pPr marL="0" marR="0" lvl="0" indent="0" algn="l" rtl="0">
              <a:spcBef>
                <a:spcPts val="0"/>
              </a:spcBef>
              <a:spcAft>
                <a:spcPts val="0"/>
              </a:spcAft>
              <a:buNone/>
            </a:pPr>
            <a:r>
              <a:rPr lang="en-US" sz="2400" b="1" dirty="0">
                <a:solidFill>
                  <a:schemeClr val="dk1"/>
                </a:solidFill>
                <a:latin typeface="Cambria"/>
                <a:ea typeface="Cambria"/>
                <a:cs typeface="Cambria"/>
                <a:sym typeface="Cambria"/>
              </a:rPr>
              <a:t>Questions</a:t>
            </a:r>
            <a:endParaRPr sz="2000" b="1" dirty="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ts val="2000"/>
              <a:buFont typeface="Arial"/>
              <a:buAutoNum type="arabicPeriod"/>
            </a:pPr>
            <a:r>
              <a:rPr lang="en-US" sz="2000" dirty="0">
                <a:solidFill>
                  <a:schemeClr val="dk1"/>
                </a:solidFill>
                <a:latin typeface="Cambria"/>
                <a:ea typeface="Cambria"/>
                <a:cs typeface="Cambria"/>
                <a:sym typeface="Cambria"/>
              </a:rPr>
              <a:t>Dataset (option A or option B; if option B, please provide the URL)</a:t>
            </a:r>
            <a:endParaRPr dirty="0"/>
          </a:p>
          <a:p>
            <a:pPr marL="342900" marR="0" lvl="0" indent="-342900" algn="l" rtl="0">
              <a:spcBef>
                <a:spcPts val="0"/>
              </a:spcBef>
              <a:spcAft>
                <a:spcPts val="0"/>
              </a:spcAft>
              <a:buClr>
                <a:schemeClr val="dk1"/>
              </a:buClr>
              <a:buSzPts val="2000"/>
              <a:buFont typeface="Arial"/>
              <a:buAutoNum type="arabicPeriod"/>
            </a:pPr>
            <a:r>
              <a:rPr lang="en-US" sz="2000" dirty="0">
                <a:solidFill>
                  <a:schemeClr val="dk1"/>
                </a:solidFill>
                <a:latin typeface="Cambria"/>
                <a:ea typeface="Cambria"/>
                <a:cs typeface="Cambria"/>
                <a:sym typeface="Cambria"/>
              </a:rPr>
              <a:t>What questions do you want to answer with these data? Why?</a:t>
            </a:r>
            <a:endParaRPr dirty="0"/>
          </a:p>
          <a:p>
            <a:pPr marL="342900" marR="0" lvl="0" indent="-342900" algn="l" rtl="0">
              <a:spcBef>
                <a:spcPts val="0"/>
              </a:spcBef>
              <a:spcAft>
                <a:spcPts val="0"/>
              </a:spcAft>
              <a:buClr>
                <a:schemeClr val="dk1"/>
              </a:buClr>
              <a:buSzPts val="2000"/>
              <a:buFont typeface="Arial"/>
              <a:buAutoNum type="arabicPeriod"/>
            </a:pPr>
            <a:r>
              <a:rPr lang="en-US" sz="2000" dirty="0">
                <a:solidFill>
                  <a:schemeClr val="dk1"/>
                </a:solidFill>
                <a:latin typeface="Cambria"/>
                <a:ea typeface="Cambria"/>
                <a:cs typeface="Cambria"/>
                <a:sym typeface="Cambria"/>
              </a:rPr>
              <a:t>Time frame of the data you will use and form of aggregation</a:t>
            </a:r>
            <a:endParaRPr dirty="0"/>
          </a:p>
          <a:p>
            <a:pPr marL="342900" marR="0" lvl="0" indent="-342900" algn="l" rtl="0">
              <a:spcBef>
                <a:spcPts val="0"/>
              </a:spcBef>
              <a:spcAft>
                <a:spcPts val="0"/>
              </a:spcAft>
              <a:buClr>
                <a:schemeClr val="dk1"/>
              </a:buClr>
              <a:buSzPts val="2000"/>
              <a:buFont typeface="Arial"/>
              <a:buAutoNum type="arabicPeriod"/>
            </a:pPr>
            <a:r>
              <a:rPr lang="en-US" sz="2000" dirty="0">
                <a:solidFill>
                  <a:schemeClr val="dk1"/>
                </a:solidFill>
                <a:latin typeface="Cambria"/>
                <a:ea typeface="Cambria"/>
                <a:cs typeface="Cambria"/>
                <a:sym typeface="Cambria"/>
              </a:rPr>
              <a:t>Topics (in option A, 3 topics are given)</a:t>
            </a:r>
            <a:endParaRPr dirty="0"/>
          </a:p>
          <a:p>
            <a:pPr marL="342900" marR="0" lvl="0" indent="-342900" algn="l" rtl="0">
              <a:spcBef>
                <a:spcPts val="0"/>
              </a:spcBef>
              <a:spcAft>
                <a:spcPts val="0"/>
              </a:spcAft>
              <a:buClr>
                <a:schemeClr val="dk1"/>
              </a:buClr>
              <a:buSzPts val="2000"/>
              <a:buFont typeface="Arial"/>
              <a:buAutoNum type="arabicPeriod"/>
            </a:pPr>
            <a:r>
              <a:rPr lang="en-US" sz="2000" dirty="0">
                <a:solidFill>
                  <a:schemeClr val="dk1"/>
                </a:solidFill>
                <a:latin typeface="Cambria"/>
                <a:ea typeface="Cambria"/>
                <a:cs typeface="Cambria"/>
                <a:sym typeface="Cambria"/>
              </a:rPr>
              <a:t>Training data (in option A, training data provided)</a:t>
            </a:r>
            <a:endParaRPr sz="1800" dirty="0">
              <a:solidFill>
                <a:schemeClr val="dk1"/>
              </a:solidFill>
              <a:latin typeface="Cambria"/>
              <a:ea typeface="Cambria"/>
              <a:cs typeface="Cambria"/>
              <a:sym typeface="Cambria"/>
            </a:endParaRPr>
          </a:p>
        </p:txBody>
      </p:sp>
      <p:pic>
        <p:nvPicPr>
          <p:cNvPr id="82" name="Google Shape;82;p5" descr="Twitter Logo | Evolutie Geschiedenis en Betekenis"/>
          <p:cNvPicPr preferRelativeResize="0"/>
          <p:nvPr/>
        </p:nvPicPr>
        <p:blipFill rotWithShape="1">
          <a:blip r:embed="rId3">
            <a:alphaModFix/>
          </a:blip>
          <a:srcRect/>
          <a:stretch/>
        </p:blipFill>
        <p:spPr>
          <a:xfrm>
            <a:off x="4499992" y="33433"/>
            <a:ext cx="2145052" cy="1206592"/>
          </a:xfrm>
          <a:prstGeom prst="rect">
            <a:avLst/>
          </a:prstGeom>
          <a:noFill/>
          <a:ln>
            <a:noFill/>
          </a:ln>
        </p:spPr>
      </p:pic>
      <p:pic>
        <p:nvPicPr>
          <p:cNvPr id="83" name="Google Shape;83;p5" descr="5 Ways to Get 5-Star Amazon Customer Reviews"/>
          <p:cNvPicPr preferRelativeResize="0"/>
          <p:nvPr/>
        </p:nvPicPr>
        <p:blipFill rotWithShape="1">
          <a:blip r:embed="rId4">
            <a:alphaModFix/>
          </a:blip>
          <a:srcRect/>
          <a:stretch/>
        </p:blipFill>
        <p:spPr>
          <a:xfrm>
            <a:off x="0" y="188640"/>
            <a:ext cx="2339752" cy="1206592"/>
          </a:xfrm>
          <a:prstGeom prst="rect">
            <a:avLst/>
          </a:prstGeom>
          <a:noFill/>
          <a:ln>
            <a:noFill/>
          </a:ln>
        </p:spPr>
      </p:pic>
      <p:pic>
        <p:nvPicPr>
          <p:cNvPr id="84" name="Google Shape;84;p5"/>
          <p:cNvPicPr preferRelativeResize="0"/>
          <p:nvPr/>
        </p:nvPicPr>
        <p:blipFill rotWithShape="1">
          <a:blip r:embed="rId5">
            <a:alphaModFix/>
          </a:blip>
          <a:srcRect/>
          <a:stretch/>
        </p:blipFill>
        <p:spPr>
          <a:xfrm>
            <a:off x="6645044" y="119364"/>
            <a:ext cx="2199517" cy="1152128"/>
          </a:xfrm>
          <a:prstGeom prst="rect">
            <a:avLst/>
          </a:prstGeom>
          <a:noFill/>
          <a:ln>
            <a:noFill/>
          </a:ln>
        </p:spPr>
      </p:pic>
      <p:pic>
        <p:nvPicPr>
          <p:cNvPr id="85" name="Google Shape;85;p5" descr="Tripadvisor - Wikipedia"/>
          <p:cNvPicPr preferRelativeResize="0"/>
          <p:nvPr/>
        </p:nvPicPr>
        <p:blipFill rotWithShape="1">
          <a:blip r:embed="rId6">
            <a:alphaModFix/>
          </a:blip>
          <a:srcRect/>
          <a:stretch/>
        </p:blipFill>
        <p:spPr>
          <a:xfrm>
            <a:off x="2339752" y="188640"/>
            <a:ext cx="2253185" cy="1051487"/>
          </a:xfrm>
          <a:prstGeom prst="rect">
            <a:avLst/>
          </a:prstGeom>
          <a:noFill/>
          <a:ln>
            <a:noFill/>
          </a:ln>
        </p:spPr>
      </p:pic>
    </p:spTree>
  </p:cSld>
  <p:clrMapOvr>
    <a:masterClrMapping/>
  </p:clrMapOvr>
</p:sld>
</file>

<file path=ppt/theme/theme1.xml><?xml version="1.0" encoding="utf-8"?>
<a:theme xmlns:a="http://schemas.openxmlformats.org/drawingml/2006/main" name="Presentazione vuota">
  <a:themeElements>
    <a:clrScheme name="Presentazione vuo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432</Words>
  <Application>Microsoft Macintosh PowerPoint</Application>
  <PresentationFormat>On-screen Show (4:3)</PresentationFormat>
  <Paragraphs>50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Cambria</vt:lpstr>
      <vt:lpstr>Presentazione vuota</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Gui Liberali</cp:lastModifiedBy>
  <cp:revision>2</cp:revision>
  <cp:lastPrinted>2024-09-01T20:25:30Z</cp:lastPrinted>
  <dcterms:created xsi:type="dcterms:W3CDTF">2011-01-12T21:05:27Z</dcterms:created>
  <dcterms:modified xsi:type="dcterms:W3CDTF">2025-08-23T14:23:31Z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772ba27-cab8-4042-a351-a31f6e4eacdc_Enabled">
    <vt:lpwstr>true</vt:lpwstr>
  </property>
  <property fmtid="{D5CDD505-2E9C-101B-9397-08002B2CF9AE}" pid="3" name="MSIP_Label_8772ba27-cab8-4042-a351-a31f6e4eacdc_SetDate">
    <vt:lpwstr>2024-09-01T20:25:08Z</vt:lpwstr>
  </property>
  <property fmtid="{D5CDD505-2E9C-101B-9397-08002B2CF9AE}" pid="4" name="MSIP_Label_8772ba27-cab8-4042-a351-a31f6e4eacdc_Method">
    <vt:lpwstr>Standard</vt:lpwstr>
  </property>
  <property fmtid="{D5CDD505-2E9C-101B-9397-08002B2CF9AE}" pid="5" name="MSIP_Label_8772ba27-cab8-4042-a351-a31f6e4eacdc_Name">
    <vt:lpwstr>Internal</vt:lpwstr>
  </property>
  <property fmtid="{D5CDD505-2E9C-101B-9397-08002B2CF9AE}" pid="6" name="MSIP_Label_8772ba27-cab8-4042-a351-a31f6e4eacdc_SiteId">
    <vt:lpwstr>715902d6-f63e-4b8d-929b-4bb170bad492</vt:lpwstr>
  </property>
  <property fmtid="{D5CDD505-2E9C-101B-9397-08002B2CF9AE}" pid="7" name="MSIP_Label_8772ba27-cab8-4042-a351-a31f6e4eacdc_ActionId">
    <vt:lpwstr>013544ff-501e-430b-904c-fb3def36331a</vt:lpwstr>
  </property>
  <property fmtid="{D5CDD505-2E9C-101B-9397-08002B2CF9AE}" pid="8" name="MSIP_Label_8772ba27-cab8-4042-a351-a31f6e4eacdc_ContentBits">
    <vt:lpwstr>0</vt:lpwstr>
  </property>
</Properties>
</file>