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8" r:id="rId4"/>
    <p:sldId id="260" r:id="rId5"/>
    <p:sldId id="261" r:id="rId6"/>
    <p:sldId id="265" r:id="rId7"/>
    <p:sldId id="266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5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AA8C4B-E579-4F75-8363-53757C6A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200">
                <a:solidFill>
                  <a:srgbClr val="FBF9F6"/>
                </a:solidFill>
                <a:latin typeface="Lucida Console" panose="020B0609040504020204" pitchFamily="49" charset="0"/>
              </a:rPr>
              <a:t>LEVANTAMENTO E ANÁLISE DAS MOVIMENTAÇÕES </a:t>
            </a:r>
            <a:br>
              <a:rPr lang="pt-BR" sz="3200">
                <a:solidFill>
                  <a:srgbClr val="FBF9F6"/>
                </a:solidFill>
                <a:latin typeface="Lucida Console" panose="020B0609040504020204" pitchFamily="49" charset="0"/>
              </a:rPr>
            </a:br>
            <a:r>
              <a:rPr lang="pt-BR" sz="3200">
                <a:solidFill>
                  <a:srgbClr val="FBF9F6"/>
                </a:solidFill>
                <a:latin typeface="Lucida Console" panose="020B0609040504020204" pitchFamily="49" charset="0"/>
              </a:rPr>
              <a:t>PATRIMONIAIS DA</a:t>
            </a:r>
            <a:br>
              <a:rPr lang="pt-BR" sz="3200">
                <a:solidFill>
                  <a:srgbClr val="FBF9F6"/>
                </a:solidFill>
                <a:latin typeface="Lucida Console" panose="020B0609040504020204" pitchFamily="49" charset="0"/>
              </a:rPr>
            </a:br>
            <a:r>
              <a:rPr lang="pt-BR" sz="3200">
                <a:solidFill>
                  <a:srgbClr val="FBF9F6"/>
                </a:solidFill>
                <a:latin typeface="Lucida Console" panose="020B0609040504020204" pitchFamily="49" charset="0"/>
              </a:rPr>
              <a:t>PROCURADORIA GERAL DO TRABALHO</a:t>
            </a:r>
            <a:br>
              <a:rPr lang="pt-BR" sz="3200">
                <a:solidFill>
                  <a:srgbClr val="FBF9F6"/>
                </a:solidFill>
                <a:latin typeface="Lucida Console" panose="020B0609040504020204" pitchFamily="49" charset="0"/>
              </a:rPr>
            </a:br>
            <a:endParaRPr lang="pt-BR" sz="3200">
              <a:solidFill>
                <a:srgbClr val="FBF9F6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EAB1A0C6-EDA6-4B68-B5CA-983238228A98}"/>
              </a:ext>
            </a:extLst>
          </p:cNvPr>
          <p:cNvSpPr txBox="1">
            <a:spLocks/>
          </p:cNvSpPr>
          <p:nvPr/>
        </p:nvSpPr>
        <p:spPr>
          <a:xfrm>
            <a:off x="4927844" y="4947638"/>
            <a:ext cx="6966303" cy="1147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Marcio Guillardi da Silva</a:t>
            </a:r>
          </a:p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2020</a:t>
            </a:r>
          </a:p>
        </p:txBody>
      </p:sp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544A35A-DC96-493E-9D06-734DA78CC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0" y="1777286"/>
            <a:ext cx="3211153" cy="33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3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74" y="2639028"/>
            <a:ext cx="4469770" cy="2465407"/>
          </a:xfrm>
        </p:spPr>
        <p:txBody>
          <a:bodyPr>
            <a:normAutofit/>
          </a:bodyPr>
          <a:lstStyle/>
          <a:p>
            <a:pPr algn="ctr"/>
            <a:r>
              <a:rPr lang="pt-BR" sz="5700"/>
              <a:t>Apresentação dos</a:t>
            </a:r>
          </a:p>
          <a:p>
            <a:pPr algn="ctr"/>
            <a:r>
              <a:rPr lang="pt-BR" sz="5700"/>
              <a:t>Resultados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794FAA0-B526-4E28-B480-B07C86BBF931}"/>
              </a:ext>
            </a:extLst>
          </p:cNvPr>
          <p:cNvSpPr txBox="1">
            <a:spLocks/>
          </p:cNvSpPr>
          <p:nvPr/>
        </p:nvSpPr>
        <p:spPr>
          <a:xfrm>
            <a:off x="4927844" y="5336727"/>
            <a:ext cx="6966303" cy="1449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Servidores que Mais Movimentaram</a:t>
            </a:r>
          </a:p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Bens Patrimoniais no Período </a:t>
            </a:r>
          </a:p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F161287-71B6-4514-909F-119D44B4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24" y="427704"/>
            <a:ext cx="6243122" cy="48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0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74" y="2639028"/>
            <a:ext cx="4469770" cy="2465407"/>
          </a:xfrm>
        </p:spPr>
        <p:txBody>
          <a:bodyPr>
            <a:normAutofit/>
          </a:bodyPr>
          <a:lstStyle/>
          <a:p>
            <a:pPr algn="ctr"/>
            <a:endParaRPr lang="pt-BR"/>
          </a:p>
          <a:p>
            <a:pPr algn="ctr"/>
            <a:r>
              <a:rPr lang="pt-BR" sz="5700"/>
              <a:t>Conclusão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794FAA0-B526-4E28-B480-B07C86BBF931}"/>
              </a:ext>
            </a:extLst>
          </p:cNvPr>
          <p:cNvSpPr txBox="1">
            <a:spLocks/>
          </p:cNvSpPr>
          <p:nvPr/>
        </p:nvSpPr>
        <p:spPr>
          <a:xfrm>
            <a:off x="5521124" y="821410"/>
            <a:ext cx="6513702" cy="553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Melhorias dos Processos </a:t>
            </a:r>
          </a:p>
          <a:p>
            <a:pPr algn="ctr">
              <a:lnSpc>
                <a:spcPct val="90000"/>
              </a:lnSpc>
            </a:pPr>
            <a:r>
              <a:rPr lang="pt-BR" sz="1600">
                <a:solidFill>
                  <a:srgbClr val="FBF9F6"/>
                </a:solidFill>
                <a:latin typeface="Lucida Console" panose="020B0609040504020204" pitchFamily="49" charset="0"/>
              </a:rPr>
              <a:t>(OS x Movimentações Patrimoniais)</a:t>
            </a:r>
          </a:p>
          <a:p>
            <a:pPr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marL="342900" indent="-3429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Acompanhamento do Desempenho do Setor e dos Servidores </a:t>
            </a:r>
          </a:p>
          <a:p>
            <a:pPr algn="ctr">
              <a:lnSpc>
                <a:spcPct val="90000"/>
              </a:lnSpc>
            </a:pPr>
            <a:r>
              <a:rPr lang="pt-BR" sz="1600">
                <a:solidFill>
                  <a:srgbClr val="FBF9F6"/>
                </a:solidFill>
                <a:latin typeface="Lucida Console" panose="020B0609040504020204" pitchFamily="49" charset="0"/>
              </a:rPr>
              <a:t>(Métricas, Carga de Trabalho etc)</a:t>
            </a:r>
          </a:p>
          <a:p>
            <a:pPr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marL="342900" indent="-3429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Aumento do Efetivo de Servidores/Colaboradores</a:t>
            </a:r>
          </a:p>
          <a:p>
            <a:pPr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marL="342900" indent="-3429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Aplicação dos conhecimentos adiquiridos para novos desafios </a:t>
            </a:r>
          </a:p>
          <a:p>
            <a:pPr algn="ctr">
              <a:lnSpc>
                <a:spcPct val="90000"/>
              </a:lnSpc>
            </a:pPr>
            <a:r>
              <a:rPr lang="pt-BR" sz="1600">
                <a:solidFill>
                  <a:srgbClr val="FBF9F6"/>
                </a:solidFill>
                <a:latin typeface="Lucida Console" panose="020B0609040504020204" pitchFamily="49" charset="0"/>
              </a:rPr>
              <a:t>(análise temporal, análise preditiva, análise de padrões etc)</a:t>
            </a:r>
          </a:p>
          <a:p>
            <a:pPr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marL="342900" indent="-3429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Uso dos resultados para Planejar melhorias</a:t>
            </a:r>
          </a:p>
          <a:p>
            <a:pPr algn="ctr">
              <a:lnSpc>
                <a:spcPct val="90000"/>
              </a:lnSpc>
            </a:pPr>
            <a:r>
              <a:rPr lang="pt-BR" sz="1600">
                <a:solidFill>
                  <a:srgbClr val="FBF9F6"/>
                </a:solidFill>
                <a:latin typeface="Lucida Console" panose="020B0609040504020204" pitchFamily="49" charset="0"/>
              </a:rPr>
              <a:t>(Avaliação periódica)</a:t>
            </a:r>
          </a:p>
          <a:p>
            <a:pPr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03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56" y="3125164"/>
            <a:ext cx="3998480" cy="1157469"/>
          </a:xfrm>
        </p:spPr>
        <p:txBody>
          <a:bodyPr>
            <a:normAutofit/>
          </a:bodyPr>
          <a:lstStyle/>
          <a:p>
            <a:pPr algn="ctr"/>
            <a:r>
              <a:rPr lang="pt-BR" sz="5700"/>
              <a:t>Contextualização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AAF4B2E-7F9A-46D7-B3C7-3E0F157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85" y="949239"/>
            <a:ext cx="6615843" cy="55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1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56" y="3125164"/>
            <a:ext cx="3998480" cy="1157469"/>
          </a:xfrm>
        </p:spPr>
        <p:txBody>
          <a:bodyPr>
            <a:normAutofit/>
          </a:bodyPr>
          <a:lstStyle/>
          <a:p>
            <a:pPr algn="ctr"/>
            <a:r>
              <a:rPr lang="pt-BR" sz="5700"/>
              <a:t>Contextualização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F26DBD6-35A2-45F2-9017-1B4778977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41" y="1415005"/>
            <a:ext cx="6692703" cy="45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7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56" y="3125164"/>
            <a:ext cx="3998480" cy="1157469"/>
          </a:xfrm>
        </p:spPr>
        <p:txBody>
          <a:bodyPr>
            <a:normAutofit/>
          </a:bodyPr>
          <a:lstStyle/>
          <a:p>
            <a:pPr algn="ctr"/>
            <a:r>
              <a:rPr lang="pt-BR" sz="5700"/>
              <a:t>Contextualização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8E6BA742-01C8-4478-AC8A-8B4A1871E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86" y="1821107"/>
            <a:ext cx="6851040" cy="37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8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74" y="2639028"/>
            <a:ext cx="4469770" cy="2465407"/>
          </a:xfrm>
        </p:spPr>
        <p:txBody>
          <a:bodyPr>
            <a:normAutofit/>
          </a:bodyPr>
          <a:lstStyle/>
          <a:p>
            <a:pPr algn="ctr"/>
            <a:r>
              <a:rPr lang="pt-BR" sz="5700"/>
              <a:t>Tratamento e </a:t>
            </a:r>
          </a:p>
          <a:p>
            <a:pPr algn="ctr"/>
            <a:r>
              <a:rPr lang="pt-BR" sz="5700"/>
              <a:t>Exploração dos Dados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794FAA0-B526-4E28-B480-B07C86BBF931}"/>
              </a:ext>
            </a:extLst>
          </p:cNvPr>
          <p:cNvSpPr txBox="1">
            <a:spLocks/>
          </p:cNvSpPr>
          <p:nvPr/>
        </p:nvSpPr>
        <p:spPr>
          <a:xfrm>
            <a:off x="4927844" y="4645742"/>
            <a:ext cx="6966303" cy="1449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Período em Análise: Out/2017 a Fev/2020</a:t>
            </a:r>
          </a:p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Total de Registros Importados: 41.311</a:t>
            </a:r>
          </a:p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Imagem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C97F4E36-14D5-4CFC-A9E2-701216676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86" y="1612724"/>
            <a:ext cx="7153889" cy="29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31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74" y="2639028"/>
            <a:ext cx="4469770" cy="2465407"/>
          </a:xfrm>
        </p:spPr>
        <p:txBody>
          <a:bodyPr>
            <a:normAutofit/>
          </a:bodyPr>
          <a:lstStyle/>
          <a:p>
            <a:pPr algn="ctr"/>
            <a:r>
              <a:rPr lang="pt-BR" sz="5700"/>
              <a:t>Tratamento e </a:t>
            </a:r>
          </a:p>
          <a:p>
            <a:pPr algn="ctr"/>
            <a:r>
              <a:rPr lang="pt-BR" sz="5700"/>
              <a:t>Exploração dos Dados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802381B3-27B8-4482-827F-6284419FF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82" y="729822"/>
            <a:ext cx="5971036" cy="53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50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74" y="2639028"/>
            <a:ext cx="4469770" cy="2465407"/>
          </a:xfrm>
        </p:spPr>
        <p:txBody>
          <a:bodyPr>
            <a:normAutofit/>
          </a:bodyPr>
          <a:lstStyle/>
          <a:p>
            <a:pPr algn="ctr"/>
            <a:r>
              <a:rPr lang="pt-BR" sz="5700"/>
              <a:t>Tratamento e </a:t>
            </a:r>
          </a:p>
          <a:p>
            <a:pPr algn="ctr"/>
            <a:r>
              <a:rPr lang="pt-BR" sz="5700"/>
              <a:t>Exploração dos Dados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351264-1C6D-4D68-970A-8F76ECD3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691" y="1785650"/>
            <a:ext cx="6774226" cy="32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5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74" y="2639028"/>
            <a:ext cx="4469770" cy="2465407"/>
          </a:xfrm>
        </p:spPr>
        <p:txBody>
          <a:bodyPr>
            <a:normAutofit/>
          </a:bodyPr>
          <a:lstStyle/>
          <a:p>
            <a:pPr algn="ctr"/>
            <a:r>
              <a:rPr lang="pt-BR" sz="5700"/>
              <a:t>Tratamento e </a:t>
            </a:r>
          </a:p>
          <a:p>
            <a:pPr algn="ctr"/>
            <a:r>
              <a:rPr lang="pt-BR" sz="5700"/>
              <a:t>Exploração dos Dados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794FAA0-B526-4E28-B480-B07C86BBF931}"/>
              </a:ext>
            </a:extLst>
          </p:cNvPr>
          <p:cNvSpPr txBox="1">
            <a:spLocks/>
          </p:cNvSpPr>
          <p:nvPr/>
        </p:nvSpPr>
        <p:spPr>
          <a:xfrm>
            <a:off x="4927844" y="4645742"/>
            <a:ext cx="6966303" cy="1449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Total de Registros Efetivaente Utilizados: </a:t>
            </a:r>
          </a:p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14.282</a:t>
            </a:r>
          </a:p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Imagem 3" descr="Uma imagem contendo mapa, texto, mesa, computador&#10;&#10;Descrição gerada automaticamente">
            <a:extLst>
              <a:ext uri="{FF2B5EF4-FFF2-40B4-BE49-F238E27FC236}">
                <a16:creationId xmlns:a16="http://schemas.microsoft.com/office/drawing/2014/main" id="{EDA02A9C-93F1-49E2-A63C-3147CC15B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44" y="1123698"/>
            <a:ext cx="6725482" cy="35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47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9BDF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EDD65C2-2414-44DA-8F51-D688629F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74" y="2639028"/>
            <a:ext cx="4469770" cy="2465407"/>
          </a:xfrm>
        </p:spPr>
        <p:txBody>
          <a:bodyPr>
            <a:normAutofit/>
          </a:bodyPr>
          <a:lstStyle/>
          <a:p>
            <a:pPr algn="ctr"/>
            <a:r>
              <a:rPr lang="pt-BR" sz="5700"/>
              <a:t>Apresentação dos</a:t>
            </a:r>
          </a:p>
          <a:p>
            <a:pPr algn="ctr"/>
            <a:r>
              <a:rPr lang="pt-BR" sz="5700"/>
              <a:t>Resultados</a:t>
            </a:r>
            <a:endParaRPr lang="pt-BR" sz="36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76CD70-01F2-4F2B-9886-0805118C0F82}"/>
              </a:ext>
            </a:extLst>
          </p:cNvPr>
          <p:cNvSpPr/>
          <p:nvPr/>
        </p:nvSpPr>
        <p:spPr>
          <a:xfrm>
            <a:off x="5521124" y="3703899"/>
            <a:ext cx="6011408" cy="821802"/>
          </a:xfrm>
          <a:prstGeom prst="rect">
            <a:avLst/>
          </a:prstGeom>
          <a:solidFill>
            <a:srgbClr val="89B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00"/>
              </a:highlight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794FAA0-B526-4E28-B480-B07C86BBF931}"/>
              </a:ext>
            </a:extLst>
          </p:cNvPr>
          <p:cNvSpPr txBox="1">
            <a:spLocks/>
          </p:cNvSpPr>
          <p:nvPr/>
        </p:nvSpPr>
        <p:spPr>
          <a:xfrm>
            <a:off x="4927844" y="4645742"/>
            <a:ext cx="6966303" cy="1449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pt-BR" sz="2000">
                <a:solidFill>
                  <a:srgbClr val="FBF9F6"/>
                </a:solidFill>
                <a:latin typeface="Lucida Console" panose="020B0609040504020204" pitchFamily="49" charset="0"/>
              </a:rPr>
              <a:t>Tipo de Bens Mais Movimentados </a:t>
            </a:r>
          </a:p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  <a:p>
            <a:pPr algn="ctr">
              <a:lnSpc>
                <a:spcPct val="90000"/>
              </a:lnSpc>
            </a:pPr>
            <a:endParaRPr lang="pt-BR" sz="2000">
              <a:solidFill>
                <a:srgbClr val="FBF9F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86D8EC-473C-4A06-93DB-D700BBD52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899" y="345979"/>
            <a:ext cx="4787827" cy="43277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066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Lucida Console</vt:lpstr>
      <vt:lpstr>The Hand</vt:lpstr>
      <vt:lpstr>The Serif Hand Black</vt:lpstr>
      <vt:lpstr>SketchyVTI</vt:lpstr>
      <vt:lpstr>LEVANTAMENTO E ANÁLISE DAS MOVIMENTAÇÕES  PATRIMONIAIS DA PROCURADORIA GERAL DO TRABALHO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E ANÁLISE DAS MOVIMENTAÇÕES  PATRIMONIAIS DA PROCURADORIA GERAL DO TRABALHO </dc:title>
  <dc:creator>Marcio</dc:creator>
  <cp:lastModifiedBy>Marcio</cp:lastModifiedBy>
  <cp:revision>15</cp:revision>
  <dcterms:created xsi:type="dcterms:W3CDTF">2020-06-05T02:02:06Z</dcterms:created>
  <dcterms:modified xsi:type="dcterms:W3CDTF">2020-06-05T18:07:52Z</dcterms:modified>
</cp:coreProperties>
</file>