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handoutMasterIdLst>
    <p:handoutMasterId r:id="rId31"/>
  </p:handoutMasterIdLst>
  <p:sldIdLst>
    <p:sldId id="293" r:id="rId5"/>
    <p:sldId id="297" r:id="rId6"/>
    <p:sldId id="294" r:id="rId7"/>
    <p:sldId id="317" r:id="rId8"/>
    <p:sldId id="295" r:id="rId9"/>
    <p:sldId id="296" r:id="rId10"/>
    <p:sldId id="298" r:id="rId11"/>
    <p:sldId id="301" r:id="rId12"/>
    <p:sldId id="302" r:id="rId13"/>
    <p:sldId id="309" r:id="rId14"/>
    <p:sldId id="310" r:id="rId15"/>
    <p:sldId id="311" r:id="rId16"/>
    <p:sldId id="318" r:id="rId17"/>
    <p:sldId id="313" r:id="rId18"/>
    <p:sldId id="314" r:id="rId19"/>
    <p:sldId id="315" r:id="rId20"/>
    <p:sldId id="316" r:id="rId21"/>
    <p:sldId id="280" r:id="rId22"/>
    <p:sldId id="303" r:id="rId23"/>
    <p:sldId id="299" r:id="rId24"/>
    <p:sldId id="300" r:id="rId25"/>
    <p:sldId id="305" r:id="rId26"/>
    <p:sldId id="307" r:id="rId27"/>
    <p:sldId id="308" r:id="rId28"/>
    <p:sldId id="304" r:id="rId29"/>
  </p:sldIdLst>
  <p:sldSz cx="16257588" cy="9144000"/>
  <p:notesSz cx="6858000" cy="9144000"/>
  <p:defaultText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4" autoAdjust="0"/>
    <p:restoredTop sz="72727" autoAdjust="0"/>
  </p:normalViewPr>
  <p:slideViewPr>
    <p:cSldViewPr snapToGrid="0" snapToObjects="1">
      <p:cViewPr>
        <p:scale>
          <a:sx n="59" d="100"/>
          <a:sy n="59" d="100"/>
        </p:scale>
        <p:origin x="-1920" y="-480"/>
      </p:cViewPr>
      <p:guideLst>
        <p:guide orient="horz" pos="2880"/>
        <p:guide pos="51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7C2776-B9DD-1946-9831-785CA23AC1F1}" type="datetime1">
              <a:rPr lang="en-US" smtClean="0"/>
              <a:t>5/17/2013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ECB827-1CCB-B349-98A7-AAC485CBB65F}" type="slidenum">
              <a:rPr lang="en-US" smtClean="0"/>
              <a:t>‹#›</a:t>
            </a:fld>
            <a:endParaRPr lang="en-US" dirty="0"/>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1C7DD-7A43-8947-A922-8561F0BA9BCC}" type="datetime1">
              <a:rPr lang="en-US" smtClean="0"/>
              <a:t>5/17/2013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9330B-B1DA-214B-A229-0CB8492B91A5}" type="slidenum">
              <a:rPr lang="en-US" smtClean="0"/>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812810" rtl="0" eaLnBrk="1" latinLnBrk="0" hangingPunct="1">
      <a:defRPr sz="2100" kern="1200">
        <a:solidFill>
          <a:schemeClr val="tx1"/>
        </a:solidFill>
        <a:latin typeface="+mn-lt"/>
        <a:ea typeface="+mn-ea"/>
        <a:cs typeface="+mn-cs"/>
      </a:defRPr>
    </a:lvl1pPr>
    <a:lvl2pPr marL="812810" algn="l" defTabSz="812810" rtl="0" eaLnBrk="1" latinLnBrk="0" hangingPunct="1">
      <a:defRPr sz="2100" kern="1200">
        <a:solidFill>
          <a:schemeClr val="tx1"/>
        </a:solidFill>
        <a:latin typeface="+mn-lt"/>
        <a:ea typeface="+mn-ea"/>
        <a:cs typeface="+mn-cs"/>
      </a:defRPr>
    </a:lvl2pPr>
    <a:lvl3pPr marL="1625620" algn="l" defTabSz="812810" rtl="0" eaLnBrk="1" latinLnBrk="0" hangingPunct="1">
      <a:defRPr sz="2100" kern="1200">
        <a:solidFill>
          <a:schemeClr val="tx1"/>
        </a:solidFill>
        <a:latin typeface="+mn-lt"/>
        <a:ea typeface="+mn-ea"/>
        <a:cs typeface="+mn-cs"/>
      </a:defRPr>
    </a:lvl3pPr>
    <a:lvl4pPr marL="2438430" algn="l" defTabSz="812810" rtl="0" eaLnBrk="1" latinLnBrk="0" hangingPunct="1">
      <a:defRPr sz="2100" kern="1200">
        <a:solidFill>
          <a:schemeClr val="tx1"/>
        </a:solidFill>
        <a:latin typeface="+mn-lt"/>
        <a:ea typeface="+mn-ea"/>
        <a:cs typeface="+mn-cs"/>
      </a:defRPr>
    </a:lvl4pPr>
    <a:lvl5pPr marL="3251241" algn="l" defTabSz="812810" rtl="0" eaLnBrk="1" latinLnBrk="0" hangingPunct="1">
      <a:defRPr sz="2100" kern="1200">
        <a:solidFill>
          <a:schemeClr val="tx1"/>
        </a:solidFill>
        <a:latin typeface="+mn-lt"/>
        <a:ea typeface="+mn-ea"/>
        <a:cs typeface="+mn-cs"/>
      </a:defRPr>
    </a:lvl5pPr>
    <a:lvl6pPr marL="4064051" algn="l" defTabSz="812810" rtl="0" eaLnBrk="1" latinLnBrk="0" hangingPunct="1">
      <a:defRPr sz="2100" kern="1200">
        <a:solidFill>
          <a:schemeClr val="tx1"/>
        </a:solidFill>
        <a:latin typeface="+mn-lt"/>
        <a:ea typeface="+mn-ea"/>
        <a:cs typeface="+mn-cs"/>
      </a:defRPr>
    </a:lvl6pPr>
    <a:lvl7pPr marL="4876861" algn="l" defTabSz="812810" rtl="0" eaLnBrk="1" latinLnBrk="0" hangingPunct="1">
      <a:defRPr sz="2100" kern="1200">
        <a:solidFill>
          <a:schemeClr val="tx1"/>
        </a:solidFill>
        <a:latin typeface="+mn-lt"/>
        <a:ea typeface="+mn-ea"/>
        <a:cs typeface="+mn-cs"/>
      </a:defRPr>
    </a:lvl7pPr>
    <a:lvl8pPr marL="5689671" algn="l" defTabSz="812810" rtl="0" eaLnBrk="1" latinLnBrk="0" hangingPunct="1">
      <a:defRPr sz="2100" kern="1200">
        <a:solidFill>
          <a:schemeClr val="tx1"/>
        </a:solidFill>
        <a:latin typeface="+mn-lt"/>
        <a:ea typeface="+mn-ea"/>
        <a:cs typeface="+mn-cs"/>
      </a:defRPr>
    </a:lvl8pPr>
    <a:lvl9pPr marL="6502481" algn="l" defTabSz="81281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used our</a:t>
            </a:r>
            <a:r>
              <a:rPr lang="en-US" baseline="0" dirty="0" smtClean="0"/>
              <a:t> experience on the P42 project, a joint venture with </a:t>
            </a:r>
            <a:r>
              <a:rPr lang="en-US" baseline="0" dirty="0" err="1" smtClean="0"/>
              <a:t>Dreamworks</a:t>
            </a:r>
            <a:r>
              <a:rPr lang="en-US" baseline="0" dirty="0" smtClean="0"/>
              <a:t> Animation to create a Production Management system.</a:t>
            </a:r>
          </a:p>
          <a:p>
            <a:r>
              <a:rPr lang="en-US" baseline="0" dirty="0" smtClean="0"/>
              <a:t>The context:</a:t>
            </a:r>
          </a:p>
          <a:p>
            <a:pPr marL="342900" indent="-342900">
              <a:buFontTx/>
              <a:buChar char="-"/>
            </a:pPr>
            <a:r>
              <a:rPr lang="en-US" baseline="0" dirty="0" smtClean="0"/>
              <a:t>Kick-of of a 20+ developers initiative.</a:t>
            </a:r>
          </a:p>
          <a:p>
            <a:pPr marL="342900" indent="-342900">
              <a:buFontTx/>
              <a:buChar char="-"/>
            </a:pPr>
            <a:r>
              <a:rPr lang="en-US" baseline="0" dirty="0" smtClean="0"/>
              <a:t>MECS Asset-Based Collaboration: Web Application allowing collaboration, computing and asset management on the Autodesk Cloud.</a:t>
            </a:r>
          </a:p>
          <a:p>
            <a:pPr marL="342900" indent="-342900">
              <a:buFontTx/>
              <a:buChar char="-"/>
            </a:pPr>
            <a:r>
              <a:rPr lang="en-US" baseline="0" dirty="0" smtClean="0"/>
              <a:t>In DCC integration inside Maya through a </a:t>
            </a:r>
            <a:r>
              <a:rPr lang="en-US" baseline="0" dirty="0" err="1" smtClean="0"/>
              <a:t>QtWebKit</a:t>
            </a:r>
            <a:r>
              <a:rPr lang="en-US" baseline="0" dirty="0" smtClean="0"/>
              <a:t> UI.</a:t>
            </a:r>
          </a:p>
          <a:p>
            <a:pPr marL="0" indent="0">
              <a:buFontTx/>
              <a:buNone/>
            </a:pPr>
            <a:r>
              <a:rPr lang="en-US" baseline="0" dirty="0" smtClean="0"/>
              <a:t>The people:</a:t>
            </a:r>
          </a:p>
          <a:p>
            <a:pPr marL="342900" indent="-342900">
              <a:buFontTx/>
              <a:buChar char="-"/>
            </a:pPr>
            <a:r>
              <a:rPr lang="en-US" baseline="0" dirty="0" smtClean="0"/>
              <a:t>Mostly experienced C++ engineers</a:t>
            </a:r>
          </a:p>
          <a:p>
            <a:pPr marL="342900" indent="-342900">
              <a:buFontTx/>
              <a:buChar char="-"/>
            </a:pPr>
            <a:r>
              <a:rPr lang="en-US" baseline="0" dirty="0" smtClean="0"/>
              <a:t>Most have no web development experience</a:t>
            </a:r>
          </a:p>
          <a:p>
            <a:pPr marL="0" indent="0">
              <a:buFontTx/>
              <a:buNone/>
            </a:pPr>
            <a:r>
              <a:rPr lang="en-US" baseline="0" dirty="0" smtClean="0"/>
              <a:t>The goals:</a:t>
            </a:r>
          </a:p>
          <a:p>
            <a:pPr marL="342900" indent="-342900">
              <a:buFontTx/>
              <a:buChar char="-"/>
            </a:pPr>
            <a:r>
              <a:rPr lang="en-US" baseline="0" dirty="0" smtClean="0"/>
              <a:t>Ensure shortest learning curve possible</a:t>
            </a:r>
          </a:p>
          <a:p>
            <a:pPr marL="342900" indent="-342900">
              <a:buFontTx/>
              <a:buChar char="-"/>
            </a:pPr>
            <a:r>
              <a:rPr lang="en-US" baseline="0" dirty="0" smtClean="0"/>
              <a:t>Allow extensive reuse of web components</a:t>
            </a:r>
          </a:p>
          <a:p>
            <a:pPr marL="342900" indent="-342900">
              <a:buFontTx/>
              <a:buChar char="-"/>
            </a:pPr>
            <a:r>
              <a:rPr lang="en-US" baseline="0" dirty="0" smtClean="0"/>
              <a:t>Facilitate fast development cycle of micro-services</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2</a:t>
            </a:fld>
            <a:endParaRPr lang="en-US" dirty="0"/>
          </a:p>
        </p:txBody>
      </p:sp>
    </p:spTree>
    <p:extLst>
      <p:ext uri="{BB962C8B-B14F-4D97-AF65-F5344CB8AC3E}">
        <p14:creationId xmlns:p14="http://schemas.microsoft.com/office/powerpoint/2010/main" val="2961235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812810" rtl="0" eaLnBrk="1" fontAlgn="auto" latinLnBrk="0" hangingPunct="1">
              <a:lnSpc>
                <a:spcPct val="100000"/>
              </a:lnSpc>
              <a:spcBef>
                <a:spcPts val="0"/>
              </a:spcBef>
              <a:spcAft>
                <a:spcPts val="0"/>
              </a:spcAft>
              <a:buClrTx/>
              <a:buSzTx/>
              <a:buFontTx/>
              <a:buNone/>
              <a:tabLst/>
              <a:defRPr/>
            </a:pPr>
            <a:r>
              <a:rPr lang="en-US" dirty="0" smtClean="0"/>
              <a:t>git.autodesk.com + </a:t>
            </a:r>
            <a:r>
              <a:rPr lang="en-US" dirty="0" err="1" smtClean="0"/>
              <a:t>npm</a:t>
            </a:r>
            <a:r>
              <a:rPr lang="en-US" dirty="0" smtClean="0"/>
              <a:t> support fetch node module directly from a </a:t>
            </a:r>
            <a:r>
              <a:rPr lang="en-US" dirty="0" err="1" smtClean="0"/>
              <a:t>git</a:t>
            </a:r>
            <a:r>
              <a:rPr lang="en-US" dirty="0" smtClean="0"/>
              <a:t> </a:t>
            </a:r>
            <a:r>
              <a:rPr lang="en-US" dirty="0" err="1" smtClean="0"/>
              <a:t>repositry</a:t>
            </a:r>
            <a:endParaRPr lang="en-US" dirty="0" smtClean="0"/>
          </a:p>
          <a:p>
            <a:pPr marL="0" marR="0" lvl="3" indent="0" algn="l" defTabSz="812810" rtl="0" eaLnBrk="1" fontAlgn="auto" latinLnBrk="0" hangingPunct="1">
              <a:lnSpc>
                <a:spcPct val="100000"/>
              </a:lnSpc>
              <a:spcBef>
                <a:spcPts val="0"/>
              </a:spcBef>
              <a:spcAft>
                <a:spcPts val="0"/>
              </a:spcAft>
              <a:buClrTx/>
              <a:buSzTx/>
              <a:buFontTx/>
              <a:buNone/>
              <a:tabLst/>
              <a:defRPr/>
            </a:pPr>
            <a:endParaRPr lang="en-US" dirty="0" smtClean="0"/>
          </a:p>
          <a:p>
            <a:pPr marL="0" marR="0" lvl="3" indent="0" algn="l" defTabSz="812810" rtl="0" eaLnBrk="1" fontAlgn="auto" latinLnBrk="0" hangingPunct="1">
              <a:lnSpc>
                <a:spcPct val="100000"/>
              </a:lnSpc>
              <a:spcBef>
                <a:spcPts val="0"/>
              </a:spcBef>
              <a:spcAft>
                <a:spcPts val="0"/>
              </a:spcAft>
              <a:buClrTx/>
              <a:buSzTx/>
              <a:buFontTx/>
              <a:buNone/>
              <a:tabLst/>
              <a:defRPr/>
            </a:pPr>
            <a:r>
              <a:rPr lang="en-US" dirty="0" smtClean="0"/>
              <a:t>Only fetch tag version of repository to</a:t>
            </a:r>
            <a:r>
              <a:rPr lang="en-US" baseline="0" dirty="0" smtClean="0"/>
              <a:t> promote stability</a:t>
            </a:r>
            <a:endParaRPr lang="en-US" dirty="0" smtClean="0"/>
          </a:p>
          <a:p>
            <a:pPr marL="0" marR="0" lvl="3" indent="0" algn="l" defTabSz="812810" rtl="0" eaLnBrk="1" fontAlgn="auto" latinLnBrk="0" hangingPunct="1">
              <a:lnSpc>
                <a:spcPct val="100000"/>
              </a:lnSpc>
              <a:spcBef>
                <a:spcPts val="0"/>
              </a:spcBef>
              <a:spcAft>
                <a:spcPts val="0"/>
              </a:spcAft>
              <a:buClrTx/>
              <a:buSzTx/>
              <a:buFontTx/>
              <a:buNone/>
              <a:tabLst/>
              <a:defRPr/>
            </a:pPr>
            <a:endParaRPr lang="en-US" dirty="0" smtClean="0"/>
          </a:p>
          <a:p>
            <a:pPr marL="0" marR="0" lvl="3" indent="0" algn="l" defTabSz="81281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13</a:t>
            </a:fld>
            <a:endParaRPr lang="en-US" dirty="0"/>
          </a:p>
        </p:txBody>
      </p:sp>
    </p:spTree>
    <p:extLst>
      <p:ext uri="{BB962C8B-B14F-4D97-AF65-F5344CB8AC3E}">
        <p14:creationId xmlns:p14="http://schemas.microsoft.com/office/powerpoint/2010/main" val="3158099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a:t>
            </a:r>
            <a:r>
              <a:rPr lang="en-US" baseline="0" dirty="0" smtClean="0"/>
              <a:t> from</a:t>
            </a:r>
            <a:r>
              <a:rPr lang="en-US" dirty="0" smtClean="0"/>
              <a:t> vanilla Ubuntu</a:t>
            </a:r>
            <a:r>
              <a:rPr lang="en-US" baseline="0" dirty="0" smtClean="0"/>
              <a:t> image</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15</a:t>
            </a:fld>
            <a:endParaRPr lang="en-US" dirty="0"/>
          </a:p>
        </p:txBody>
      </p:sp>
    </p:spTree>
    <p:extLst>
      <p:ext uri="{BB962C8B-B14F-4D97-AF65-F5344CB8AC3E}">
        <p14:creationId xmlns:p14="http://schemas.microsoft.com/office/powerpoint/2010/main" val="2894787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a:t>
            </a:r>
            <a:r>
              <a:rPr lang="en-US" baseline="0" dirty="0" smtClean="0"/>
              <a:t> publish, we package each web service with all his dependencies both internal and external. This allow us to deploy in the cloud without access to </a:t>
            </a:r>
            <a:r>
              <a:rPr lang="en-US" baseline="0" dirty="0" err="1" smtClean="0"/>
              <a:t>autodesk</a:t>
            </a:r>
            <a:r>
              <a:rPr lang="en-US" baseline="0" dirty="0" smtClean="0"/>
              <a:t> </a:t>
            </a:r>
            <a:r>
              <a:rPr lang="en-US" baseline="0" dirty="0" err="1" smtClean="0"/>
              <a:t>git</a:t>
            </a:r>
            <a:r>
              <a:rPr lang="en-US" baseline="0" dirty="0" smtClean="0"/>
              <a:t> server.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16</a:t>
            </a:fld>
            <a:endParaRPr lang="en-US" dirty="0"/>
          </a:p>
        </p:txBody>
      </p:sp>
    </p:spTree>
    <p:extLst>
      <p:ext uri="{BB962C8B-B14F-4D97-AF65-F5344CB8AC3E}">
        <p14:creationId xmlns:p14="http://schemas.microsoft.com/office/powerpoint/2010/main" val="82051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812810" rtl="0" eaLnBrk="1" fontAlgn="auto" latinLnBrk="0" hangingPunct="1">
              <a:lnSpc>
                <a:spcPct val="100000"/>
              </a:lnSpc>
              <a:spcBef>
                <a:spcPts val="0"/>
              </a:spcBef>
              <a:spcAft>
                <a:spcPts val="0"/>
              </a:spcAft>
              <a:buClrTx/>
              <a:buSzTx/>
              <a:buFontTx/>
              <a:buNone/>
              <a:tabLst/>
              <a:defRPr/>
            </a:pPr>
            <a:r>
              <a:rPr lang="en-US" dirty="0" smtClean="0"/>
              <a:t>Deployment can override defaults</a:t>
            </a:r>
            <a:r>
              <a:rPr lang="en-US" baseline="0" dirty="0" smtClean="0"/>
              <a:t>, chef generate a </a:t>
            </a:r>
            <a:r>
              <a:rPr lang="en-US" baseline="0" dirty="0" err="1" smtClean="0"/>
              <a:t>production.json</a:t>
            </a: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t>17</a:t>
            </a:fld>
            <a:endParaRPr lang="en-US" dirty="0"/>
          </a:p>
        </p:txBody>
      </p:sp>
    </p:spTree>
    <p:extLst>
      <p:ext uri="{BB962C8B-B14F-4D97-AF65-F5344CB8AC3E}">
        <p14:creationId xmlns:p14="http://schemas.microsoft.com/office/powerpoint/2010/main" val="3217743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21</a:t>
            </a:fld>
            <a:endParaRPr lang="en-US" dirty="0"/>
          </a:p>
        </p:txBody>
      </p:sp>
    </p:spTree>
    <p:extLst>
      <p:ext uri="{BB962C8B-B14F-4D97-AF65-F5344CB8AC3E}">
        <p14:creationId xmlns:p14="http://schemas.microsoft.com/office/powerpoint/2010/main" val="4205236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Platform built on V8 engine (Chrome)</a:t>
            </a:r>
          </a:p>
          <a:p>
            <a:pPr marL="342900" indent="-342900">
              <a:buFontTx/>
              <a:buChar char="-"/>
            </a:pPr>
            <a:r>
              <a:rPr lang="en-US" dirty="0" smtClean="0"/>
              <a:t>Google’s open source, C++ based JavaScript engine that actually runs</a:t>
            </a:r>
            <a:r>
              <a:rPr lang="en-US" i="1" dirty="0" smtClean="0"/>
              <a:t> </a:t>
            </a:r>
            <a:r>
              <a:rPr lang="en-US" dirty="0" smtClean="0"/>
              <a:t>JavaScript. </a:t>
            </a:r>
          </a:p>
          <a:p>
            <a:pPr marL="342900" indent="-342900">
              <a:buFontTx/>
              <a:buChar char="-"/>
            </a:pPr>
            <a:r>
              <a:rPr lang="en-US" dirty="0" smtClean="0"/>
              <a:t>Node.js team took this C++ code and added other important libraries like TCP, HTTP and DNS to create Node.js</a:t>
            </a:r>
          </a:p>
          <a:p>
            <a:pPr marL="0" indent="0">
              <a:buFont typeface="Arial" pitchFamily="34" charset="0"/>
              <a:buNone/>
            </a:pPr>
            <a:endParaRPr lang="en-US" dirty="0" smtClean="0"/>
          </a:p>
          <a:p>
            <a:pPr marL="0" indent="0">
              <a:buFont typeface="Arial" pitchFamily="34" charset="0"/>
              <a:buNone/>
            </a:pPr>
            <a:r>
              <a:rPr lang="en-US" dirty="0" smtClean="0"/>
              <a:t>Non-blocking, event-driven I/O</a:t>
            </a:r>
          </a:p>
          <a:p>
            <a:pPr marL="0" marR="0" indent="0" algn="l" defTabSz="812810" rtl="0" eaLnBrk="1" fontAlgn="auto" latinLnBrk="0" hangingPunct="1">
              <a:lnSpc>
                <a:spcPct val="100000"/>
              </a:lnSpc>
              <a:spcBef>
                <a:spcPts val="0"/>
              </a:spcBef>
              <a:spcAft>
                <a:spcPts val="0"/>
              </a:spcAft>
              <a:buClrTx/>
              <a:buSzTx/>
              <a:buFont typeface="Arial" pitchFamily="34" charset="0"/>
              <a:buNone/>
              <a:tabLst/>
              <a:defRPr/>
            </a:pPr>
            <a:r>
              <a:rPr lang="en-US" dirty="0" smtClean="0"/>
              <a:t>Single threaded</a:t>
            </a:r>
          </a:p>
          <a:p>
            <a:pPr marL="342900" indent="-342900">
              <a:buFontTx/>
              <a:buChar char="-"/>
            </a:pPr>
            <a:r>
              <a:rPr lang="en-US" dirty="0" smtClean="0"/>
              <a:t>In order to write a fast and scalable server application, we typically end up writing it in a multi-threaded fashion. While you can build great multi-threaded apps in many languages, it usually requires a lot of expertise to build them correctly. On the other hand, these libraries (along with Chrome’s V8 engine) provide a different architecture that hides the complexities of multi-threaded apps while getting the same or better benefits.</a:t>
            </a:r>
          </a:p>
          <a:p>
            <a:pPr marL="342900" indent="-342900">
              <a:buFontTx/>
              <a:buChar char="-"/>
            </a:pPr>
            <a:r>
              <a:rPr lang="en-US" dirty="0" smtClean="0">
                <a:effectLst/>
              </a:rPr>
              <a:t>At the front, you have Chrome V8 engine (single threaded), event loop and other C/C++ libraries that run </a:t>
            </a:r>
            <a:r>
              <a:rPr lang="en-US" b="1" i="1" dirty="0" smtClean="0">
                <a:effectLst/>
              </a:rPr>
              <a:t>your</a:t>
            </a:r>
            <a:r>
              <a:rPr lang="en-US" dirty="0" smtClean="0">
                <a:effectLst/>
              </a:rPr>
              <a:t> JS code and listen to HTTP/TCP requests.</a:t>
            </a:r>
          </a:p>
          <a:p>
            <a:pPr marL="342900" indent="-342900">
              <a:buFontTx/>
              <a:buChar char="-"/>
            </a:pPr>
            <a:r>
              <a:rPr lang="en-US" dirty="0" smtClean="0">
                <a:effectLst/>
              </a:rPr>
              <a:t>A</a:t>
            </a:r>
            <a:r>
              <a:rPr lang="en-US" dirty="0" smtClean="0"/>
              <a:t>t the back of the server, you have </a:t>
            </a:r>
            <a:r>
              <a:rPr lang="en-US" dirty="0" err="1" smtClean="0"/>
              <a:t>libuv</a:t>
            </a:r>
            <a:r>
              <a:rPr lang="en-US" dirty="0" smtClean="0"/>
              <a:t> (includes </a:t>
            </a:r>
            <a:r>
              <a:rPr lang="en-US" dirty="0" err="1" smtClean="0"/>
              <a:t>libio</a:t>
            </a:r>
            <a:r>
              <a:rPr lang="en-US" dirty="0" smtClean="0"/>
              <a:t>) and other C/C++ libraries that provide asynchronous I/O.</a:t>
            </a:r>
          </a:p>
          <a:p>
            <a:pPr marL="0" indent="0">
              <a:buFont typeface="Arial" pitchFamily="34" charset="0"/>
              <a:buNone/>
            </a:pPr>
            <a:endParaRPr lang="en-US" dirty="0" smtClean="0"/>
          </a:p>
          <a:p>
            <a:pPr marL="0" indent="0">
              <a:buFont typeface="Arial" pitchFamily="34" charset="0"/>
              <a:buNone/>
            </a:pPr>
            <a:r>
              <a:rPr lang="en-US" dirty="0" smtClean="0"/>
              <a:t>Designed for distributed, data-intensive, real-time applications</a:t>
            </a:r>
          </a:p>
          <a:p>
            <a:pPr marL="0" indent="0">
              <a:buFont typeface="Arial" pitchFamily="34" charset="0"/>
              <a:buNone/>
            </a:pPr>
            <a:r>
              <a:rPr lang="en-US" dirty="0" smtClean="0"/>
              <a:t>Services written in JavaScript</a:t>
            </a:r>
          </a:p>
          <a:p>
            <a:pPr marL="0" indent="0">
              <a:buFont typeface="Arial" pitchFamily="34" charset="0"/>
              <a:buNone/>
            </a:pPr>
            <a:r>
              <a:rPr lang="en-US" dirty="0" smtClean="0"/>
              <a:t>Native C++ modules for computation intensive routines</a:t>
            </a:r>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3</a:t>
            </a:fld>
            <a:endParaRPr lang="en-US" dirty="0"/>
          </a:p>
        </p:txBody>
      </p:sp>
    </p:spTree>
    <p:extLst>
      <p:ext uri="{BB962C8B-B14F-4D97-AF65-F5344CB8AC3E}">
        <p14:creationId xmlns:p14="http://schemas.microsoft.com/office/powerpoint/2010/main" val="121315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Platform built on V8 engine (Chrome)</a:t>
            </a:r>
          </a:p>
          <a:p>
            <a:pPr marL="342900" indent="-342900">
              <a:buFontTx/>
              <a:buChar char="-"/>
            </a:pPr>
            <a:r>
              <a:rPr lang="en-US" dirty="0" smtClean="0"/>
              <a:t>Google’s open source, C++ based JavaScript engine that actually runs</a:t>
            </a:r>
            <a:r>
              <a:rPr lang="en-US" i="1" dirty="0" smtClean="0"/>
              <a:t> </a:t>
            </a:r>
            <a:r>
              <a:rPr lang="en-US" dirty="0" smtClean="0"/>
              <a:t>JavaScript. </a:t>
            </a:r>
          </a:p>
          <a:p>
            <a:pPr marL="342900" indent="-342900">
              <a:buFontTx/>
              <a:buChar char="-"/>
            </a:pPr>
            <a:r>
              <a:rPr lang="en-US" dirty="0" smtClean="0"/>
              <a:t>Node.js team took this C++ code and added other important libraries like TCP, HTTP and DNS to create Node.js</a:t>
            </a:r>
          </a:p>
          <a:p>
            <a:pPr marL="0" indent="0">
              <a:buFont typeface="Arial" pitchFamily="34" charset="0"/>
              <a:buNone/>
            </a:pPr>
            <a:endParaRPr lang="en-US" dirty="0" smtClean="0"/>
          </a:p>
          <a:p>
            <a:pPr marL="0" indent="0">
              <a:buFont typeface="Arial" pitchFamily="34" charset="0"/>
              <a:buNone/>
            </a:pPr>
            <a:r>
              <a:rPr lang="en-US" dirty="0" smtClean="0"/>
              <a:t>Non-blocking, event-driven I/O</a:t>
            </a:r>
          </a:p>
          <a:p>
            <a:pPr marL="0" marR="0" indent="0" algn="l" defTabSz="812810" rtl="0" eaLnBrk="1" fontAlgn="auto" latinLnBrk="0" hangingPunct="1">
              <a:lnSpc>
                <a:spcPct val="100000"/>
              </a:lnSpc>
              <a:spcBef>
                <a:spcPts val="0"/>
              </a:spcBef>
              <a:spcAft>
                <a:spcPts val="0"/>
              </a:spcAft>
              <a:buClrTx/>
              <a:buSzTx/>
              <a:buFont typeface="Arial" pitchFamily="34" charset="0"/>
              <a:buNone/>
              <a:tabLst/>
              <a:defRPr/>
            </a:pPr>
            <a:r>
              <a:rPr lang="en-US" dirty="0" smtClean="0"/>
              <a:t>Single threaded</a:t>
            </a:r>
          </a:p>
          <a:p>
            <a:pPr marL="342900" indent="-342900">
              <a:buFontTx/>
              <a:buChar char="-"/>
            </a:pPr>
            <a:r>
              <a:rPr lang="en-US" dirty="0" smtClean="0"/>
              <a:t>In order to write a fast and scalable server application, we typically end up writing it in a multi-threaded fashion. While you can build great multi-threaded apps in many languages, it usually requires a lot of expertise to build them correctly. On the other hand, these libraries (along with Chrome’s V8 engine) provide a different architecture that hides the complexities of multi-threaded apps while getting the same or better benefits.</a:t>
            </a:r>
          </a:p>
          <a:p>
            <a:pPr marL="342900" indent="-342900">
              <a:buFontTx/>
              <a:buChar char="-"/>
            </a:pPr>
            <a:r>
              <a:rPr lang="en-US" dirty="0" smtClean="0">
                <a:effectLst/>
              </a:rPr>
              <a:t>At the front, you have Chrome V8 engine (single threaded), event loop and other C/C++ libraries that run </a:t>
            </a:r>
            <a:r>
              <a:rPr lang="en-US" b="1" i="1" dirty="0" smtClean="0">
                <a:effectLst/>
              </a:rPr>
              <a:t>your</a:t>
            </a:r>
            <a:r>
              <a:rPr lang="en-US" dirty="0" smtClean="0">
                <a:effectLst/>
              </a:rPr>
              <a:t> JS code and listen to HTTP/TCP requests.</a:t>
            </a:r>
          </a:p>
          <a:p>
            <a:pPr marL="342900" indent="-342900">
              <a:buFontTx/>
              <a:buChar char="-"/>
            </a:pPr>
            <a:r>
              <a:rPr lang="en-US" dirty="0" smtClean="0">
                <a:effectLst/>
              </a:rPr>
              <a:t>A</a:t>
            </a:r>
            <a:r>
              <a:rPr lang="en-US" dirty="0" smtClean="0"/>
              <a:t>t the back of the server, you have </a:t>
            </a:r>
            <a:r>
              <a:rPr lang="en-US" dirty="0" err="1" smtClean="0"/>
              <a:t>libuv</a:t>
            </a:r>
            <a:r>
              <a:rPr lang="en-US" dirty="0" smtClean="0"/>
              <a:t> (includes </a:t>
            </a:r>
            <a:r>
              <a:rPr lang="en-US" dirty="0" err="1" smtClean="0"/>
              <a:t>libio</a:t>
            </a:r>
            <a:r>
              <a:rPr lang="en-US" dirty="0" smtClean="0"/>
              <a:t>) and other C/C++ libraries that provide asynchronous I/O.</a:t>
            </a:r>
          </a:p>
          <a:p>
            <a:pPr marL="0" indent="0">
              <a:buFont typeface="Arial" pitchFamily="34" charset="0"/>
              <a:buNone/>
            </a:pPr>
            <a:endParaRPr lang="en-US" dirty="0" smtClean="0"/>
          </a:p>
          <a:p>
            <a:pPr marL="0" indent="0">
              <a:buFont typeface="Arial" pitchFamily="34" charset="0"/>
              <a:buNone/>
            </a:pPr>
            <a:r>
              <a:rPr lang="en-US" dirty="0" smtClean="0"/>
              <a:t>Designed for distributed, data-intensive, real-time applications</a:t>
            </a:r>
          </a:p>
          <a:p>
            <a:pPr marL="0" indent="0">
              <a:buFont typeface="Arial" pitchFamily="34" charset="0"/>
              <a:buNone/>
            </a:pPr>
            <a:r>
              <a:rPr lang="en-US" dirty="0" smtClean="0"/>
              <a:t>Services written in JavaScript</a:t>
            </a:r>
          </a:p>
          <a:p>
            <a:pPr marL="0" indent="0">
              <a:buFont typeface="Arial" pitchFamily="34" charset="0"/>
              <a:buNone/>
            </a:pPr>
            <a:r>
              <a:rPr lang="en-US" dirty="0" smtClean="0"/>
              <a:t>Native C++ modules for computation intensive routines</a:t>
            </a:r>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4</a:t>
            </a:fld>
            <a:endParaRPr lang="en-US" dirty="0"/>
          </a:p>
        </p:txBody>
      </p:sp>
    </p:spTree>
    <p:extLst>
      <p:ext uri="{BB962C8B-B14F-4D97-AF65-F5344CB8AC3E}">
        <p14:creationId xmlns:p14="http://schemas.microsoft.com/office/powerpoint/2010/main" val="121315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Node.js Overall:</a:t>
            </a:r>
          </a:p>
          <a:p>
            <a:pPr marL="342900" indent="-342900">
              <a:buFontTx/>
              <a:buChar char="-"/>
            </a:pPr>
            <a:r>
              <a:rPr lang="en-US" dirty="0" smtClean="0"/>
              <a:t>Lower I/O cost (compared to Apache)</a:t>
            </a:r>
          </a:p>
          <a:p>
            <a:pPr marL="342900" indent="-342900">
              <a:buFontTx/>
              <a:buChar char="-"/>
            </a:pPr>
            <a:r>
              <a:rPr lang="en-US" dirty="0" smtClean="0"/>
              <a:t>Lower Memory footprint (compared</a:t>
            </a:r>
            <a:r>
              <a:rPr lang="en-US" baseline="0" dirty="0" smtClean="0"/>
              <a:t> to Apache)</a:t>
            </a:r>
          </a:p>
          <a:p>
            <a:pPr marL="342900" indent="-342900">
              <a:buFontTx/>
              <a:buChar char="-"/>
            </a:pPr>
            <a:r>
              <a:rPr lang="en-US" baseline="0" dirty="0" smtClean="0"/>
              <a:t>A lot of public libraries, really popular</a:t>
            </a:r>
            <a:endParaRPr lang="en-US" dirty="0" smtClean="0"/>
          </a:p>
          <a:p>
            <a:endParaRPr lang="en-US" dirty="0" smtClean="0"/>
          </a:p>
          <a:p>
            <a:r>
              <a:rPr lang="en-US" dirty="0" smtClean="0"/>
              <a:t>For us:</a:t>
            </a:r>
          </a:p>
          <a:p>
            <a:r>
              <a:rPr lang="en-US" dirty="0" smtClean="0"/>
              <a:t>Scalability and stability proven by many serious users (LinkedIn,</a:t>
            </a:r>
            <a:r>
              <a:rPr lang="en-US" baseline="0" dirty="0" smtClean="0"/>
              <a:t> eBay, Yahoo)</a:t>
            </a:r>
          </a:p>
          <a:p>
            <a:r>
              <a:rPr lang="en-US" baseline="0" dirty="0" smtClean="0"/>
              <a:t>Fast ramp up for our inexperienced developers</a:t>
            </a:r>
          </a:p>
          <a:p>
            <a:r>
              <a:rPr lang="en-US" baseline="0" dirty="0" smtClean="0"/>
              <a:t>Node.js only dependency:</a:t>
            </a:r>
          </a:p>
          <a:p>
            <a:pPr marL="342900" indent="-342900">
              <a:buFontTx/>
              <a:buChar char="-"/>
            </a:pPr>
            <a:r>
              <a:rPr lang="en-US" baseline="0" dirty="0" smtClean="0"/>
              <a:t>Development Environment set-up</a:t>
            </a:r>
          </a:p>
          <a:p>
            <a:pPr marL="342900" indent="-342900">
              <a:buFontTx/>
              <a:buChar char="-"/>
            </a:pPr>
            <a:r>
              <a:rPr lang="en-US" baseline="0" dirty="0" smtClean="0"/>
              <a:t>Development</a:t>
            </a:r>
          </a:p>
          <a:p>
            <a:pPr marL="342900" indent="-342900">
              <a:buFontTx/>
              <a:buChar char="-"/>
            </a:pPr>
            <a:r>
              <a:rPr lang="en-US" baseline="0" dirty="0" smtClean="0"/>
              <a:t>Infrastructure bindings (database, queues, etc.)</a:t>
            </a:r>
          </a:p>
          <a:p>
            <a:pPr marL="342900" indent="-342900">
              <a:buFontTx/>
              <a:buChar char="-"/>
            </a:pPr>
            <a:r>
              <a:rPr lang="en-US" baseline="0" dirty="0" smtClean="0"/>
              <a:t>Tools (Task Runner aka Grunt, QA, etc.)</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5</a:t>
            </a:fld>
            <a:endParaRPr lang="en-US" dirty="0"/>
          </a:p>
        </p:txBody>
      </p:sp>
    </p:spTree>
    <p:extLst>
      <p:ext uri="{BB962C8B-B14F-4D97-AF65-F5344CB8AC3E}">
        <p14:creationId xmlns:p14="http://schemas.microsoft.com/office/powerpoint/2010/main" val="1879584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Node.js</a:t>
            </a:r>
            <a:r>
              <a:rPr lang="en-US" baseline="0" dirty="0" smtClean="0"/>
              <a:t> provide a lot for module size projects. But what about building big projects around Node.js? What is missing and/or not provided out of the box by Node.js?</a:t>
            </a:r>
          </a:p>
          <a:p>
            <a:endParaRPr lang="en-US" baseline="0" dirty="0" smtClean="0"/>
          </a:p>
          <a:p>
            <a:r>
              <a:rPr lang="en-US" baseline="0" dirty="0" smtClean="0"/>
              <a:t>We had the leisure to build the development environment from scratch, without any restriction from legacy applications or restriction on the technology to choose.</a:t>
            </a:r>
          </a:p>
          <a:p>
            <a:r>
              <a:rPr lang="en-US" baseline="0" dirty="0" smtClean="0"/>
              <a:t>We wanted our environment to be developer centric, optimized for developer daily workflow.</a:t>
            </a:r>
          </a:p>
          <a:p>
            <a:endParaRPr lang="en-US" baseline="0" dirty="0" smtClean="0"/>
          </a:p>
          <a:p>
            <a:r>
              <a:rPr lang="en-US" baseline="0" dirty="0" smtClean="0"/>
              <a:t>At the same time, we wanted to facilitate deployment, to limit the bugs that sometimes appear when deploying in the Cloud.</a:t>
            </a:r>
          </a:p>
          <a:p>
            <a:r>
              <a:rPr lang="en-US" baseline="0" dirty="0" smtClean="0"/>
              <a:t>The dream was to allow developers to quickly spawn the whole stack on their local workstation, on a VM network or on Amazon, each environment being as similar as possible to on another (increase development/production parity)</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7</a:t>
            </a:fld>
            <a:endParaRPr lang="en-US" dirty="0"/>
          </a:p>
        </p:txBody>
      </p:sp>
    </p:spTree>
    <p:extLst>
      <p:ext uri="{BB962C8B-B14F-4D97-AF65-F5344CB8AC3E}">
        <p14:creationId xmlns:p14="http://schemas.microsoft.com/office/powerpoint/2010/main" val="2583184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NOTES:</a:t>
            </a:r>
          </a:p>
          <a:p>
            <a:r>
              <a:rPr lang="en-US" dirty="0" smtClean="0"/>
              <a:t>- Node.js</a:t>
            </a:r>
            <a:r>
              <a:rPr lang="en-US" baseline="0" dirty="0" smtClean="0"/>
              <a:t> modules follows </a:t>
            </a:r>
            <a:r>
              <a:rPr lang="en-US" baseline="0" dirty="0" err="1" smtClean="0"/>
              <a:t>CommonJS</a:t>
            </a:r>
            <a:r>
              <a:rPr lang="en-US" baseline="0" dirty="0" smtClean="0"/>
              <a:t> specification (ecosystem specification out of the browser)</a:t>
            </a:r>
            <a:endParaRPr lang="en-US" dirty="0" smtClean="0"/>
          </a:p>
          <a:p>
            <a:r>
              <a:rPr lang="en-US" dirty="0" smtClean="0"/>
              <a:t>- Inspired from </a:t>
            </a:r>
            <a:r>
              <a:rPr lang="en-US" dirty="0" err="1" smtClean="0"/>
              <a:t>RubyGems</a:t>
            </a:r>
            <a:endParaRPr lang="en-US" dirty="0" smtClean="0"/>
          </a:p>
          <a:p>
            <a:r>
              <a:rPr lang="en-US" dirty="0" smtClean="0"/>
              <a:t>- Native</a:t>
            </a:r>
            <a:r>
              <a:rPr lang="en-US" baseline="0" dirty="0" smtClean="0"/>
              <a:t> modules are built using node-gyp (MSVC 2010/2012 on Windows, GCC on Unix)</a:t>
            </a:r>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8</a:t>
            </a:fld>
            <a:endParaRPr lang="en-US" dirty="0"/>
          </a:p>
        </p:txBody>
      </p:sp>
    </p:spTree>
    <p:extLst>
      <p:ext uri="{BB962C8B-B14F-4D97-AF65-F5344CB8AC3E}">
        <p14:creationId xmlns:p14="http://schemas.microsoft.com/office/powerpoint/2010/main" val="3203571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Extend </a:t>
            </a:r>
            <a:r>
              <a:rPr lang="en-US" dirty="0" err="1" smtClean="0"/>
              <a:t>package</a:t>
            </a:r>
            <a:r>
              <a:rPr lang="en-US" baseline="0" dirty="0" err="1" smtClean="0"/>
              <a:t>.json</a:t>
            </a:r>
            <a:r>
              <a:rPr lang="en-US" baseline="0" dirty="0" smtClean="0"/>
              <a:t> to support </a:t>
            </a:r>
            <a:r>
              <a:rPr lang="en-US" baseline="0" dirty="0" err="1" smtClean="0"/>
              <a:t>linkDependencies</a:t>
            </a:r>
            <a:r>
              <a:rPr lang="en-US" baseline="0" dirty="0" smtClean="0"/>
              <a:t>, create symbolic link when a web service use a node module in the same workspace</a:t>
            </a:r>
          </a:p>
          <a:p>
            <a:endParaRPr lang="en-US" baseline="0" dirty="0" smtClean="0"/>
          </a:p>
          <a:p>
            <a:r>
              <a:rPr lang="en-US" baseline="0" dirty="0" err="1" smtClean="0"/>
              <a:t>webDependencies</a:t>
            </a:r>
            <a:r>
              <a:rPr lang="en-US" baseline="0" dirty="0" smtClean="0"/>
              <a:t> create symbolic link to web component that are </a:t>
            </a:r>
            <a:r>
              <a:rPr lang="en-US" baseline="0" dirty="0" smtClean="0"/>
              <a:t>served </a:t>
            </a:r>
            <a:r>
              <a:rPr lang="en-US" baseline="0" dirty="0" smtClean="0"/>
              <a:t>by the web service.</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10</a:t>
            </a:fld>
            <a:endParaRPr lang="en-US" dirty="0"/>
          </a:p>
        </p:txBody>
      </p:sp>
    </p:spTree>
    <p:extLst>
      <p:ext uri="{BB962C8B-B14F-4D97-AF65-F5344CB8AC3E}">
        <p14:creationId xmlns:p14="http://schemas.microsoft.com/office/powerpoint/2010/main" val="3854004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Great</a:t>
            </a:r>
            <a:r>
              <a:rPr lang="en-US" baseline="0" dirty="0" smtClean="0"/>
              <a:t> to use the same language for the task runner and for the development</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11</a:t>
            </a:fld>
            <a:endParaRPr lang="en-US" dirty="0"/>
          </a:p>
        </p:txBody>
      </p:sp>
    </p:spTree>
    <p:extLst>
      <p:ext uri="{BB962C8B-B14F-4D97-AF65-F5344CB8AC3E}">
        <p14:creationId xmlns:p14="http://schemas.microsoft.com/office/powerpoint/2010/main" val="2882180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812810" rtl="0" eaLnBrk="1" fontAlgn="auto" latinLnBrk="0" hangingPunct="1">
              <a:lnSpc>
                <a:spcPct val="100000"/>
              </a:lnSpc>
              <a:spcBef>
                <a:spcPts val="0"/>
              </a:spcBef>
              <a:spcAft>
                <a:spcPts val="0"/>
              </a:spcAft>
              <a:buClrTx/>
              <a:buSzTx/>
              <a:buFontTx/>
              <a:buNone/>
              <a:tabLst/>
              <a:defRPr/>
            </a:pPr>
            <a:r>
              <a:rPr lang="en-US" dirty="0" smtClean="0"/>
              <a:t>git.autodesk.com + </a:t>
            </a:r>
            <a:r>
              <a:rPr lang="en-US" dirty="0" err="1" smtClean="0"/>
              <a:t>npm</a:t>
            </a:r>
            <a:r>
              <a:rPr lang="en-US" dirty="0" smtClean="0"/>
              <a:t> support fetch node module directly from a </a:t>
            </a:r>
            <a:r>
              <a:rPr lang="en-US" dirty="0" err="1" smtClean="0"/>
              <a:t>git</a:t>
            </a:r>
            <a:r>
              <a:rPr lang="en-US" dirty="0" smtClean="0"/>
              <a:t> </a:t>
            </a:r>
            <a:r>
              <a:rPr lang="en-US" dirty="0" err="1" smtClean="0"/>
              <a:t>repositry</a:t>
            </a:r>
            <a:endParaRPr lang="en-US" dirty="0" smtClean="0"/>
          </a:p>
          <a:p>
            <a:pPr marL="0" marR="0" lvl="3" indent="0" algn="l" defTabSz="812810" rtl="0" eaLnBrk="1" fontAlgn="auto" latinLnBrk="0" hangingPunct="1">
              <a:lnSpc>
                <a:spcPct val="100000"/>
              </a:lnSpc>
              <a:spcBef>
                <a:spcPts val="0"/>
              </a:spcBef>
              <a:spcAft>
                <a:spcPts val="0"/>
              </a:spcAft>
              <a:buClrTx/>
              <a:buSzTx/>
              <a:buFontTx/>
              <a:buNone/>
              <a:tabLst/>
              <a:defRPr/>
            </a:pPr>
            <a:endParaRPr lang="en-US" dirty="0" smtClean="0"/>
          </a:p>
          <a:p>
            <a:pPr marL="0" marR="0" lvl="3" indent="0" algn="l" defTabSz="812810" rtl="0" eaLnBrk="1" fontAlgn="auto" latinLnBrk="0" hangingPunct="1">
              <a:lnSpc>
                <a:spcPct val="100000"/>
              </a:lnSpc>
              <a:spcBef>
                <a:spcPts val="0"/>
              </a:spcBef>
              <a:spcAft>
                <a:spcPts val="0"/>
              </a:spcAft>
              <a:buClrTx/>
              <a:buSzTx/>
              <a:buFontTx/>
              <a:buNone/>
              <a:tabLst/>
              <a:defRPr/>
            </a:pPr>
            <a:r>
              <a:rPr lang="en-US" dirty="0" smtClean="0"/>
              <a:t>Only fetch tag version of repository to</a:t>
            </a:r>
            <a:r>
              <a:rPr lang="en-US" baseline="0" dirty="0" smtClean="0"/>
              <a:t> promote stability</a:t>
            </a:r>
            <a:endParaRPr lang="en-US" dirty="0" smtClean="0"/>
          </a:p>
          <a:p>
            <a:pPr marL="0" marR="0" lvl="3" indent="0" algn="l" defTabSz="812810" rtl="0" eaLnBrk="1" fontAlgn="auto" latinLnBrk="0" hangingPunct="1">
              <a:lnSpc>
                <a:spcPct val="100000"/>
              </a:lnSpc>
              <a:spcBef>
                <a:spcPts val="0"/>
              </a:spcBef>
              <a:spcAft>
                <a:spcPts val="0"/>
              </a:spcAft>
              <a:buClrTx/>
              <a:buSzTx/>
              <a:buFontTx/>
              <a:buNone/>
              <a:tabLst/>
              <a:defRPr/>
            </a:pPr>
            <a:endParaRPr lang="en-US" dirty="0" smtClean="0"/>
          </a:p>
          <a:p>
            <a:pPr marL="0" marR="0" lvl="3" indent="0" algn="l" defTabSz="81281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12</a:t>
            </a:fld>
            <a:endParaRPr lang="en-US" dirty="0"/>
          </a:p>
        </p:txBody>
      </p:sp>
    </p:spTree>
    <p:extLst>
      <p:ext uri="{BB962C8B-B14F-4D97-AF65-F5344CB8AC3E}">
        <p14:creationId xmlns:p14="http://schemas.microsoft.com/office/powerpoint/2010/main" val="31580997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426764"/>
            <a:ext cx="16257588" cy="4088336"/>
          </a:xfrm>
          <a:prstGeom prst="rect">
            <a:avLst/>
          </a:prstGeom>
          <a:gradFill>
            <a:gsLst>
              <a:gs pos="25000">
                <a:schemeClr val="bg1">
                  <a:alpha val="92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0" y="5977350"/>
            <a:ext cx="16256000" cy="530352"/>
          </a:xfrm>
          <a:prstGeom prst="rect">
            <a:avLst/>
          </a:prstGeom>
          <a:gradFill flip="none" rotWithShape="1">
            <a:gsLst>
              <a:gs pos="82000">
                <a:schemeClr val="bg1"/>
              </a:gs>
              <a:gs pos="26000">
                <a:schemeClr val="bg1">
                  <a:alpha val="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2"/>
          <p:cNvSpPr>
            <a:spLocks noGrp="1"/>
          </p:cNvSpPr>
          <p:nvPr>
            <p:ph type="body" sz="quarter" idx="10" hasCustomPrompt="1"/>
          </p:nvPr>
        </p:nvSpPr>
        <p:spPr>
          <a:xfrm>
            <a:off x="812880" y="3243122"/>
            <a:ext cx="9596241" cy="1606783"/>
          </a:xfrm>
          <a:prstGeom prst="rect">
            <a:avLst/>
          </a:prstGeom>
        </p:spPr>
        <p:txBody>
          <a:bodyPr lIns="0" tIns="0" rIns="0" bIns="0">
            <a:noAutofit/>
          </a:bodyPr>
          <a:lstStyle>
            <a:lvl1pPr marL="0" indent="0">
              <a:spcBef>
                <a:spcPts val="0"/>
              </a:spcBef>
              <a:buNone/>
              <a:defRPr sz="4800" b="1" baseline="0">
                <a:solidFill>
                  <a:schemeClr val="accent4"/>
                </a:solidFill>
              </a:defRPr>
            </a:lvl1pPr>
          </a:lstStyle>
          <a:p>
            <a:r>
              <a:rPr lang="en-US" sz="4500" dirty="0" smtClean="0"/>
              <a:t>Main title can extend over one or two lines</a:t>
            </a:r>
            <a:endParaRPr lang="en-US" sz="4500" dirty="0"/>
          </a:p>
        </p:txBody>
      </p:sp>
      <p:sp>
        <p:nvSpPr>
          <p:cNvPr id="5" name="Text Placeholder 4"/>
          <p:cNvSpPr>
            <a:spLocks noGrp="1"/>
          </p:cNvSpPr>
          <p:nvPr>
            <p:ph type="body" sz="quarter" idx="12" hasCustomPrompt="1"/>
          </p:nvPr>
        </p:nvSpPr>
        <p:spPr>
          <a:xfrm>
            <a:off x="812884" y="5159375"/>
            <a:ext cx="9596237" cy="516340"/>
          </a:xfrm>
          <a:prstGeom prst="rect">
            <a:avLst/>
          </a:prstGeom>
        </p:spPr>
        <p:txBody>
          <a:bodyPr lIns="0" tIns="0" rIns="0" bIns="0">
            <a:noAutofit/>
          </a:bodyPr>
          <a:lstStyle>
            <a:lvl1pPr marL="0" indent="0">
              <a:spcBef>
                <a:spcPts val="0"/>
              </a:spcBef>
              <a:buNone/>
              <a:defRPr sz="3200" b="0" baseline="0">
                <a:solidFill>
                  <a:srgbClr val="000000"/>
                </a:solidFill>
              </a:defRPr>
            </a:lvl1pPr>
          </a:lstStyle>
          <a:p>
            <a:pPr lvl="0"/>
            <a:r>
              <a:rPr lang="en-US" dirty="0" smtClean="0"/>
              <a:t>Presenter Name</a:t>
            </a:r>
          </a:p>
        </p:txBody>
      </p:sp>
      <p:sp>
        <p:nvSpPr>
          <p:cNvPr id="6" name="Text Placeholder 15"/>
          <p:cNvSpPr>
            <a:spLocks noGrp="1"/>
          </p:cNvSpPr>
          <p:nvPr>
            <p:ph type="body" sz="quarter" idx="13" hasCustomPrompt="1"/>
          </p:nvPr>
        </p:nvSpPr>
        <p:spPr>
          <a:xfrm>
            <a:off x="812880" y="5675715"/>
            <a:ext cx="9596241" cy="420285"/>
          </a:xfrm>
          <a:prstGeom prst="rect">
            <a:avLst/>
          </a:prstGeom>
        </p:spPr>
        <p:txBody>
          <a:bodyPr lIns="0" tIns="0" rIns="0" bIns="0">
            <a:noAutofit/>
          </a:bodyPr>
          <a:lstStyle>
            <a:lvl1pPr marL="0" indent="0">
              <a:spcBef>
                <a:spcPts val="0"/>
              </a:spcBef>
              <a:buNone/>
              <a:defRPr sz="2400" b="0" baseline="0">
                <a:solidFill>
                  <a:srgbClr val="000000"/>
                </a:solidFill>
              </a:defRPr>
            </a:lvl1pPr>
          </a:lstStyle>
          <a:p>
            <a:pPr lvl="0"/>
            <a:r>
              <a:rPr lang="en-US" dirty="0" smtClean="0"/>
              <a:t>Presenter Title</a:t>
            </a:r>
            <a:endParaRPr lang="en-US" dirty="0"/>
          </a:p>
        </p:txBody>
      </p:sp>
      <p:pic>
        <p:nvPicPr>
          <p:cNvPr id="14" name="Picture 13" descr="engineering-excellence-green-150dpi_v2.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9234" y="2906394"/>
            <a:ext cx="3796336" cy="234802"/>
          </a:xfrm>
          <a:prstGeom prst="rect">
            <a:avLst/>
          </a:prstGeom>
        </p:spPr>
      </p:pic>
      <p:sp>
        <p:nvSpPr>
          <p:cNvPr id="15" name="TextBox 14"/>
          <p:cNvSpPr txBox="1"/>
          <p:nvPr userDrawn="1"/>
        </p:nvSpPr>
        <p:spPr>
          <a:xfrm>
            <a:off x="14962355" y="8832198"/>
            <a:ext cx="1295233" cy="169277"/>
          </a:xfrm>
          <a:prstGeom prst="rect">
            <a:avLst/>
          </a:prstGeom>
          <a:noFill/>
        </p:spPr>
        <p:txBody>
          <a:bodyPr wrap="square" lIns="0" tIns="0" rIns="0" bIns="0" rtlCol="0">
            <a:spAutoFit/>
          </a:bodyPr>
          <a:lstStyle/>
          <a:p>
            <a:r>
              <a:rPr lang="en-US" sz="1100" b="0" i="0" dirty="0" smtClean="0">
                <a:solidFill>
                  <a:schemeClr val="tx1">
                    <a:lumMod val="65000"/>
                    <a:lumOff val="35000"/>
                  </a:schemeClr>
                </a:solidFill>
                <a:latin typeface="Frutiger Next LT W1G"/>
                <a:cs typeface="Frutiger Next LT W1G"/>
              </a:rPr>
              <a:t>© 2013 Autodesk</a:t>
            </a:r>
            <a:endParaRPr lang="en-US" sz="1100" b="0" i="0" dirty="0">
              <a:solidFill>
                <a:schemeClr val="tx1">
                  <a:lumMod val="65000"/>
                  <a:lumOff val="35000"/>
                </a:schemeClr>
              </a:solidFill>
              <a:latin typeface="Frutiger Next LT W1G"/>
              <a:cs typeface="Frutiger Next LT W1G"/>
            </a:endParaRPr>
          </a:p>
        </p:txBody>
      </p:sp>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316323" y="6091614"/>
            <a:ext cx="1783571" cy="305084"/>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31709" y="8781003"/>
            <a:ext cx="4358945" cy="192024"/>
          </a:xfrm>
          <a:prstGeom prst="rect">
            <a:avLst/>
          </a:prstGeom>
        </p:spPr>
      </p:pic>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Chapter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589" y="2871264"/>
            <a:ext cx="16255999" cy="3162300"/>
          </a:xfrm>
          <a:prstGeom prst="rect">
            <a:avLst/>
          </a:prstGeom>
          <a:gradFill flip="none" rotWithShape="1">
            <a:gsLst>
              <a:gs pos="20000">
                <a:schemeClr val="bg2">
                  <a:alpha val="88000"/>
                </a:schemeClr>
              </a:gs>
              <a:gs pos="100000">
                <a:schemeClr val="bg2">
                  <a:alpha val="50000"/>
                </a:schemeClr>
              </a:gs>
            </a:gsLst>
            <a:lin ang="0" scaled="1"/>
            <a:tileRect/>
          </a:gradFill>
        </p:spPr>
        <p:txBody>
          <a:bodyPr vert="horz" lIns="0" tIns="0" rIns="0" bIns="0" anchor="ctr" anchorCtr="0"/>
          <a:lstStyle>
            <a:lvl1pPr marL="822960" algn="l">
              <a:defRPr sz="6000" baseline="0"/>
            </a:lvl1pPr>
          </a:lstStyle>
          <a:p>
            <a:r>
              <a:rPr lang="en-US" dirty="0" smtClean="0"/>
              <a:t>Section/chapter title slide</a:t>
            </a:r>
            <a:endParaRPr lang="en-US" dirty="0"/>
          </a:p>
        </p:txBody>
      </p:sp>
      <p:sp>
        <p:nvSpPr>
          <p:cNvPr id="9" name="Text Placeholder 9"/>
          <p:cNvSpPr>
            <a:spLocks noGrp="1"/>
          </p:cNvSpPr>
          <p:nvPr>
            <p:ph type="body" sz="quarter" idx="11" hasCustomPrompt="1"/>
          </p:nvPr>
        </p:nvSpPr>
        <p:spPr>
          <a:xfrm>
            <a:off x="131709" y="8011208"/>
            <a:ext cx="15955485" cy="464783"/>
          </a:xfrm>
          <a:prstGeom prst="rect">
            <a:avLst/>
          </a:prstGeom>
        </p:spPr>
        <p:txBody>
          <a:bodyPr vert="horz" lIns="0" tIns="0" rIns="0" bIns="0" anchor="b" anchorCtr="0"/>
          <a:lstStyle>
            <a:lvl1pPr marL="0" indent="0">
              <a:buNone/>
              <a:defRPr sz="1100" baseline="0">
                <a:solidFill>
                  <a:srgbClr val="595959"/>
                </a:solidFill>
              </a:defRPr>
            </a:lvl1pPr>
          </a:lstStyle>
          <a:p>
            <a:pPr lvl="0"/>
            <a:r>
              <a:rPr lang="en-US" dirty="0" smtClean="0"/>
              <a:t>Image credit line goes here</a:t>
            </a:r>
            <a:endParaRPr lang="en-US" dirty="0"/>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354423" y="8737447"/>
            <a:ext cx="1783571" cy="305084"/>
          </a:xfrm>
          <a:prstGeom prst="rect">
            <a:avLst/>
          </a:prstGeom>
        </p:spPr>
      </p:pic>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1709" y="8781003"/>
            <a:ext cx="4358945" cy="192024"/>
          </a:xfrm>
          <a:prstGeom prst="rect">
            <a:avLst/>
          </a:prstGeom>
        </p:spPr>
      </p:pic>
    </p:spTree>
    <p:extLst>
      <p:ext uri="{BB962C8B-B14F-4D97-AF65-F5344CB8AC3E}">
        <p14:creationId xmlns:p14="http://schemas.microsoft.com/office/powerpoint/2010/main" val="12383247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6"/>
            <a:ext cx="14631908" cy="6356376"/>
          </a:xfrm>
          <a:prstGeom prst="rect">
            <a:avLst/>
          </a:prstGeom>
        </p:spPr>
        <p:txBody>
          <a:bodyPr lIns="0" tIns="0" rIns="0" bIns="0">
            <a:noAutofit/>
          </a:bodyPr>
          <a:lstStyle>
            <a:lvl1pPr marL="609608" indent="-502920">
              <a:buClr>
                <a:schemeClr val="accent4"/>
              </a:buClr>
              <a:buSzPct val="100000"/>
              <a:buFont typeface="Wingdings" charset="2"/>
              <a:buChar char="§"/>
              <a:defRPr sz="4500" b="0"/>
            </a:lvl1pPr>
            <a:lvl2pPr marL="1320817" indent="-457200">
              <a:buClr>
                <a:schemeClr val="accent4"/>
              </a:buClr>
              <a:buSzPct val="100000"/>
              <a:buFont typeface="Wingdings" charset="2"/>
              <a:buChar char="§"/>
              <a:defRPr sz="3600" b="0">
                <a:solidFill>
                  <a:schemeClr val="tx1"/>
                </a:solidFill>
              </a:defRPr>
            </a:lvl2pPr>
            <a:lvl3pPr marL="2032025" indent="-411480">
              <a:buClr>
                <a:schemeClr val="accent4"/>
              </a:buClr>
              <a:buSzPct val="100000"/>
              <a:buFont typeface="Wingdings" charset="2"/>
              <a:buChar char="§"/>
              <a:defRPr sz="3200" b="0"/>
            </a:lvl3pPr>
            <a:lvl4pPr marL="2844836" indent="-365760">
              <a:buClr>
                <a:schemeClr val="accent4"/>
              </a:buClr>
              <a:buSzPct val="100000"/>
              <a:buFont typeface="Wingdings" charset="2"/>
              <a:buChar char="§"/>
              <a:defRPr sz="2700" b="0"/>
            </a:lvl4pPr>
            <a:lvl5pPr marL="3657646" indent="-320040">
              <a:buClr>
                <a:schemeClr val="accent4"/>
              </a:buClr>
              <a:buSzPct val="100000"/>
              <a:buFont typeface="Wingdings" charset="2"/>
              <a:buChar char="§"/>
              <a:defRPr sz="2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1B58A8"/>
                </a:solidFill>
              </a:defRPr>
            </a:lvl1pPr>
          </a:lstStyle>
          <a:p>
            <a:r>
              <a:rPr lang="en-US" smtClean="0"/>
              <a:t>Click to edit Master title style</a:t>
            </a:r>
            <a:endParaRPr lang="en-US" dirty="0"/>
          </a:p>
        </p:txBody>
      </p:sp>
      <p:sp>
        <p:nvSpPr>
          <p:cNvPr id="7" name="Rectangle 6"/>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54423" y="8737447"/>
            <a:ext cx="1783571" cy="305084"/>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1709" y="8781003"/>
            <a:ext cx="4358945" cy="192024"/>
          </a:xfrm>
          <a:prstGeom prst="rect">
            <a:avLst/>
          </a:prstGeom>
        </p:spPr>
      </p:pic>
    </p:spTree>
    <p:extLst>
      <p:ext uri="{BB962C8B-B14F-4D97-AF65-F5344CB8AC3E}">
        <p14:creationId xmlns:p14="http://schemas.microsoft.com/office/powerpoint/2010/main" val="408939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1B58A8"/>
                </a:solidFill>
              </a:defRPr>
            </a:lvl1pPr>
          </a:lstStyle>
          <a:p>
            <a:r>
              <a:rPr lang="en-US" smtClean="0"/>
              <a:t>Click to edit Master title style</a:t>
            </a:r>
            <a:endParaRPr lang="en-US" dirty="0"/>
          </a:p>
        </p:txBody>
      </p:sp>
      <p:sp>
        <p:nvSpPr>
          <p:cNvPr id="13"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chemeClr val="accent4"/>
              </a:buClr>
              <a:buSzPct val="100000"/>
              <a:buFont typeface="Wingdings" charset="2"/>
              <a:buChar char="§"/>
              <a:defRPr sz="4500" b="0"/>
            </a:lvl1pPr>
            <a:lvl2pPr marL="1320817" indent="-457200">
              <a:buClr>
                <a:schemeClr val="accent4"/>
              </a:buClr>
              <a:buSzPct val="100000"/>
              <a:buFont typeface="Wingdings" charset="2"/>
              <a:buChar char="§"/>
              <a:defRPr sz="3600" b="0">
                <a:solidFill>
                  <a:schemeClr val="tx1"/>
                </a:solidFill>
              </a:defRPr>
            </a:lvl2pPr>
            <a:lvl3pPr marL="2032025" indent="-411480">
              <a:buClr>
                <a:schemeClr val="accent4"/>
              </a:buClr>
              <a:buSzPct val="100000"/>
              <a:buFont typeface="Wingdings" charset="2"/>
              <a:buChar char="§"/>
              <a:defRPr sz="3200" b="0"/>
            </a:lvl3pPr>
            <a:lvl4pPr marL="2844836" indent="-365760">
              <a:buClr>
                <a:schemeClr val="accent4"/>
              </a:buClr>
              <a:buSzPct val="100000"/>
              <a:buFont typeface="Wingdings" charset="2"/>
              <a:buChar char="§"/>
              <a:defRPr sz="2700" b="0"/>
            </a:lvl4pPr>
            <a:lvl5pPr marL="3657646" indent="-320040">
              <a:buClr>
                <a:schemeClr val="accent4"/>
              </a:buClr>
              <a:buSzPct val="100000"/>
              <a:buFont typeface="Wingdings" charset="2"/>
              <a:buChar char="§"/>
              <a:defRPr sz="2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09608" indent="-502920">
              <a:buClr>
                <a:schemeClr val="accent4"/>
              </a:buClr>
              <a:buSzPct val="100000"/>
              <a:buFont typeface="Wingdings" charset="2"/>
              <a:buChar char="§"/>
              <a:defRPr sz="4500" b="0"/>
            </a:lvl1pPr>
            <a:lvl2pPr marL="1320817" indent="-457200">
              <a:buClr>
                <a:schemeClr val="accent4"/>
              </a:buClr>
              <a:buSzPct val="100000"/>
              <a:buFont typeface="Wingdings" charset="2"/>
              <a:buChar char="§"/>
              <a:defRPr sz="3600" b="0">
                <a:solidFill>
                  <a:schemeClr val="tx1"/>
                </a:solidFill>
              </a:defRPr>
            </a:lvl2pPr>
            <a:lvl3pPr marL="2032025" indent="-411480">
              <a:buClr>
                <a:schemeClr val="accent4"/>
              </a:buClr>
              <a:buSzPct val="100000"/>
              <a:buFont typeface="Wingdings" charset="2"/>
              <a:buChar char="§"/>
              <a:defRPr sz="3200" b="0"/>
            </a:lvl3pPr>
            <a:lvl4pPr marL="2844836" indent="-365760">
              <a:buClr>
                <a:schemeClr val="accent4"/>
              </a:buClr>
              <a:buSzPct val="100000"/>
              <a:buFont typeface="Wingdings" charset="2"/>
              <a:buChar char="§"/>
              <a:defRPr sz="2700" b="0"/>
            </a:lvl4pPr>
            <a:lvl5pPr marL="3657646" indent="-320040">
              <a:buClr>
                <a:schemeClr val="accent4"/>
              </a:buClr>
              <a:buSzPct val="100000"/>
              <a:buFont typeface="Wingdings" charset="2"/>
              <a:buChar char="§"/>
              <a:defRPr sz="2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9"/>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54423" y="8737447"/>
            <a:ext cx="1783571" cy="305084"/>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1709" y="8781003"/>
            <a:ext cx="4358945" cy="192024"/>
          </a:xfrm>
          <a:prstGeom prst="rect">
            <a:avLst/>
          </a:prstGeom>
        </p:spPr>
      </p:pic>
    </p:spTree>
    <p:extLst>
      <p:ext uri="{BB962C8B-B14F-4D97-AF65-F5344CB8AC3E}">
        <p14:creationId xmlns:p14="http://schemas.microsoft.com/office/powerpoint/2010/main" val="3298238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wor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0" y="0"/>
            <a:ext cx="16257588" cy="8246561"/>
          </a:xfrm>
          <a:prstGeom prst="rect">
            <a:avLst/>
          </a:prstGeom>
        </p:spPr>
        <p:txBody>
          <a:bodyPr lIns="0" tIns="0" rIns="0" bIns="0" anchor="ctr" anchorCtr="1">
            <a:normAutofit/>
          </a:bodyPr>
          <a:lstStyle>
            <a:lvl1pPr marL="0" indent="0" algn="ctr">
              <a:spcBef>
                <a:spcPts val="0"/>
              </a:spcBef>
              <a:buNone/>
              <a:defRPr sz="14000" b="1" i="0">
                <a:solidFill>
                  <a:srgbClr val="1B58A8"/>
                </a:solidFill>
                <a:latin typeface="Frutiger Next LT W1G"/>
                <a:cs typeface="Frutiger Next LT W1G"/>
              </a:defRPr>
            </a:lvl1pPr>
          </a:lstStyle>
          <a:p>
            <a:pPr lvl="0"/>
            <a:r>
              <a:rPr lang="en-US" dirty="0" smtClean="0"/>
              <a:t>Keyword</a:t>
            </a:r>
          </a:p>
        </p:txBody>
      </p:sp>
      <p:sp>
        <p:nvSpPr>
          <p:cNvPr id="8" name="Rectangle 7"/>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354423" y="8737447"/>
            <a:ext cx="1783571" cy="305084"/>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1709" y="8781003"/>
            <a:ext cx="4358945" cy="192024"/>
          </a:xfrm>
          <a:prstGeom prst="rect">
            <a:avLst/>
          </a:prstGeom>
        </p:spPr>
      </p:pic>
    </p:spTree>
    <p:extLst>
      <p:ext uri="{BB962C8B-B14F-4D97-AF65-F5344CB8AC3E}">
        <p14:creationId xmlns:p14="http://schemas.microsoft.com/office/powerpoint/2010/main" val="46574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3" y="1890186"/>
            <a:ext cx="7183336" cy="2880986"/>
          </a:xfrm>
          <a:prstGeom prst="rect">
            <a:avLst/>
          </a:prstGeom>
        </p:spPr>
        <p:txBody>
          <a:bodyPr vert="horz"/>
          <a:lstStyle>
            <a:lvl1pPr marL="0" indent="0">
              <a:buClr>
                <a:schemeClr val="accent4"/>
              </a:buClr>
              <a:buNone/>
              <a:defRPr/>
            </a:lvl1pPr>
          </a:lstStyle>
          <a:p>
            <a:r>
              <a:rPr lang="en-US" smtClean="0"/>
              <a:t>Click icon to add picture</a:t>
            </a:r>
            <a:endParaRPr lang="en-US" dirty="0"/>
          </a:p>
        </p:txBody>
      </p:sp>
      <p:sp>
        <p:nvSpPr>
          <p:cNvPr id="1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1B58A8"/>
                </a:solidFill>
              </a:defRPr>
            </a:lvl1pPr>
          </a:lstStyle>
          <a:p>
            <a:r>
              <a:rPr lang="en-US" smtClean="0"/>
              <a:t>Click to edit Master title style</a:t>
            </a:r>
            <a:endParaRPr lang="en-US" dirty="0"/>
          </a:p>
        </p:txBody>
      </p:sp>
      <p:sp>
        <p:nvSpPr>
          <p:cNvPr id="17" name="Text Placeholder 16"/>
          <p:cNvSpPr>
            <a:spLocks noGrp="1"/>
          </p:cNvSpPr>
          <p:nvPr>
            <p:ph type="body" sz="quarter" idx="14" hasCustomPrompt="1"/>
          </p:nvPr>
        </p:nvSpPr>
        <p:spPr>
          <a:xfrm>
            <a:off x="8261373" y="4771172"/>
            <a:ext cx="7183336" cy="230952"/>
          </a:xfrm>
          <a:prstGeom prst="rect">
            <a:avLst/>
          </a:prstGeom>
        </p:spPr>
        <p:txBody>
          <a:bodyPr vert="horz" lIns="0" tIns="0" rIns="0" bIns="0"/>
          <a:lstStyle>
            <a:lvl1pPr marL="0" indent="0">
              <a:buNone/>
              <a:defRPr sz="1100" baseline="0">
                <a:solidFill>
                  <a:srgbClr val="595959"/>
                </a:solidFill>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chemeClr val="accent4"/>
              </a:buClr>
              <a:buSzPct val="100000"/>
              <a:buFont typeface="Wingdings" charset="2"/>
              <a:buChar char="§"/>
              <a:defRPr sz="4500" b="0"/>
            </a:lvl1pPr>
            <a:lvl2pPr marL="1320817" indent="-457200">
              <a:buClr>
                <a:schemeClr val="accent4"/>
              </a:buClr>
              <a:buSzPct val="100000"/>
              <a:buFont typeface="Wingdings" charset="2"/>
              <a:buChar char="§"/>
              <a:defRPr sz="3600" b="0">
                <a:solidFill>
                  <a:schemeClr val="tx1"/>
                </a:solidFill>
              </a:defRPr>
            </a:lvl2pPr>
            <a:lvl3pPr marL="2032025" indent="-411480">
              <a:buClr>
                <a:schemeClr val="accent4"/>
              </a:buClr>
              <a:buSzPct val="100000"/>
              <a:buFont typeface="Wingdings" charset="2"/>
              <a:buChar char="§"/>
              <a:defRPr sz="3200" b="0"/>
            </a:lvl3pPr>
            <a:lvl4pPr marL="2844836" indent="-365760">
              <a:buClr>
                <a:schemeClr val="accent4"/>
              </a:buClr>
              <a:buSzPct val="100000"/>
              <a:buFont typeface="Wingdings" charset="2"/>
              <a:buChar char="§"/>
              <a:defRPr sz="2700" b="0"/>
            </a:lvl4pPr>
            <a:lvl5pPr marL="3657646" indent="-320040">
              <a:buClr>
                <a:schemeClr val="accent4"/>
              </a:buClr>
              <a:buSzPct val="100000"/>
              <a:buFont typeface="Wingdings" charset="2"/>
              <a:buChar char="§"/>
              <a:defRPr sz="2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6"/>
          <p:cNvSpPr>
            <a:spLocks noGrp="1"/>
          </p:cNvSpPr>
          <p:nvPr>
            <p:ph type="pic" sz="quarter" idx="18"/>
          </p:nvPr>
        </p:nvSpPr>
        <p:spPr>
          <a:xfrm>
            <a:off x="8261373" y="5136888"/>
            <a:ext cx="7183336" cy="2880986"/>
          </a:xfrm>
          <a:prstGeom prst="rect">
            <a:avLst/>
          </a:prstGeom>
        </p:spPr>
        <p:txBody>
          <a:bodyPr vert="horz"/>
          <a:lstStyle>
            <a:lvl1pPr marL="0" indent="0">
              <a:buClr>
                <a:schemeClr val="accent4"/>
              </a:buClr>
              <a:buNone/>
              <a:defRPr/>
            </a:lvl1pPr>
          </a:lstStyle>
          <a:p>
            <a:r>
              <a:rPr lang="en-US" smtClean="0"/>
              <a:t>Click icon to add picture</a:t>
            </a:r>
            <a:endParaRPr lang="en-US" dirty="0"/>
          </a:p>
        </p:txBody>
      </p:sp>
      <p:sp>
        <p:nvSpPr>
          <p:cNvPr id="14" name="Text Placeholder 16"/>
          <p:cNvSpPr>
            <a:spLocks noGrp="1"/>
          </p:cNvSpPr>
          <p:nvPr>
            <p:ph type="body" sz="quarter" idx="19" hasCustomPrompt="1"/>
          </p:nvPr>
        </p:nvSpPr>
        <p:spPr>
          <a:xfrm>
            <a:off x="8261373" y="8017874"/>
            <a:ext cx="7183336" cy="230952"/>
          </a:xfrm>
          <a:prstGeom prst="rect">
            <a:avLst/>
          </a:prstGeom>
        </p:spPr>
        <p:txBody>
          <a:bodyPr vert="horz" lIns="0" tIns="0" rIns="0" bIns="0"/>
          <a:lstStyle>
            <a:lvl1pPr marL="0" indent="0">
              <a:buNone/>
              <a:defRPr sz="1100" baseline="0">
                <a:solidFill>
                  <a:srgbClr val="595959"/>
                </a:solidFill>
              </a:defRPr>
            </a:lvl1pPr>
          </a:lstStyle>
          <a:p>
            <a:pPr lvl="0"/>
            <a:r>
              <a:rPr lang="en-US" dirty="0" smtClean="0"/>
              <a:t>Image credit line goes here</a:t>
            </a:r>
            <a:endParaRPr lang="en-US" dirty="0"/>
          </a:p>
        </p:txBody>
      </p:sp>
      <p:sp>
        <p:nvSpPr>
          <p:cNvPr id="13" name="Rectangle 12"/>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54423" y="8737447"/>
            <a:ext cx="1783571" cy="305084"/>
          </a:xfrm>
          <a:prstGeom prst="rect">
            <a:avLst/>
          </a:prstGeom>
        </p:spPr>
      </p:pic>
      <p:pic>
        <p:nvPicPr>
          <p:cNvPr id="24" name="Picture 2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1709" y="8781003"/>
            <a:ext cx="4358945" cy="192024"/>
          </a:xfrm>
          <a:prstGeom prst="rect">
            <a:avLst/>
          </a:prstGeom>
        </p:spPr>
      </p:pic>
    </p:spTree>
    <p:extLst>
      <p:ext uri="{BB962C8B-B14F-4D97-AF65-F5344CB8AC3E}">
        <p14:creationId xmlns:p14="http://schemas.microsoft.com/office/powerpoint/2010/main" val="424923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nal">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131763" y="7732889"/>
            <a:ext cx="15992475" cy="937747"/>
          </a:xfrm>
          <a:prstGeom prst="rect">
            <a:avLst/>
          </a:prstGeom>
        </p:spPr>
        <p:txBody>
          <a:bodyPr vert="horz" lIns="0" tIns="0" rIns="0" bIns="0" anchor="b" anchorCtr="0"/>
          <a:lstStyle>
            <a:lvl1pPr marL="0" indent="0">
              <a:buNone/>
              <a:defRPr sz="1100">
                <a:solidFill>
                  <a:srgbClr val="595959"/>
                </a:solidFill>
              </a:defRPr>
            </a:lvl1pPr>
          </a:lstStyle>
          <a:p>
            <a:r>
              <a:rPr lang="en-US" dirty="0" smtClean="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38500" y="3525026"/>
            <a:ext cx="9610344" cy="1643874"/>
          </a:xfrm>
          <a:prstGeom prst="rect">
            <a:avLst/>
          </a:prstGeom>
        </p:spPr>
      </p:pic>
    </p:spTree>
    <p:extLst>
      <p:ext uri="{BB962C8B-B14F-4D97-AF65-F5344CB8AC3E}">
        <p14:creationId xmlns:p14="http://schemas.microsoft.com/office/powerpoint/2010/main" val="3231301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4" r:id="rId3"/>
    <p:sldLayoutId id="2147483653" r:id="rId4"/>
    <p:sldLayoutId id="2147483649" r:id="rId5"/>
    <p:sldLayoutId id="2147483662" r:id="rId6"/>
    <p:sldLayoutId id="2147483659" r:id="rId7"/>
  </p:sldLayoutIdLst>
  <p:timing>
    <p:tnLst>
      <p:par>
        <p:cTn id="1" dur="indefinite" restart="never" nodeType="tmRoot"/>
      </p:par>
    </p:tnLst>
  </p:timing>
  <p:hf sldNum="0" hdr="0" dt="0"/>
  <p:txStyles>
    <p:titleStyle>
      <a:lvl1pPr algn="l" defTabSz="812810" rtl="0" eaLnBrk="1" latinLnBrk="0" hangingPunct="1">
        <a:spcBef>
          <a:spcPct val="0"/>
        </a:spcBef>
        <a:buNone/>
        <a:defRPr sz="4500" b="1" i="0" kern="1200" baseline="0">
          <a:solidFill>
            <a:srgbClr val="1B58A8"/>
          </a:solidFill>
          <a:latin typeface="Frutiger Next LT W1G"/>
          <a:ea typeface="+mj-ea"/>
          <a:cs typeface="Frutiger Next LT W1G"/>
        </a:defRPr>
      </a:lvl1pPr>
    </p:titleStyle>
    <p:body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hyperlink" Target="https://raw.github.com/guillaume-brossard-adsk/tech-summit/master/MECSPackage.png" TargetMode="Externa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hyperlink" Target="http://sourcetreeapp.com/" TargetMode="External"/><Relationship Id="rId13" Type="http://schemas.openxmlformats.org/officeDocument/2006/relationships/hyperlink" Target="http://aws.amazon.com/cloudformation/" TargetMode="External"/><Relationship Id="rId18" Type="http://schemas.openxmlformats.org/officeDocument/2006/relationships/hyperlink" Target="https://github.com/aws/aws-sdk-js" TargetMode="External"/><Relationship Id="rId3" Type="http://schemas.openxmlformats.org/officeDocument/2006/relationships/hyperlink" Target="http://nodejs.org/http:/nodejs.org/" TargetMode="External"/><Relationship Id="rId21" Type="http://schemas.openxmlformats.org/officeDocument/2006/relationships/hyperlink" Target="http://chaijs.com/" TargetMode="External"/><Relationship Id="rId7" Type="http://schemas.openxmlformats.org/officeDocument/2006/relationships/hyperlink" Target="http://www.gitenterprise.com/" TargetMode="External"/><Relationship Id="rId12" Type="http://schemas.openxmlformats.org/officeDocument/2006/relationships/hyperlink" Target="http://aws.amazon.com/ec2/" TargetMode="External"/><Relationship Id="rId17" Type="http://schemas.openxmlformats.org/officeDocument/2006/relationships/hyperlink" Target="https://github.com/flatiron/nconf" TargetMode="External"/><Relationship Id="rId2" Type="http://schemas.openxmlformats.org/officeDocument/2006/relationships/image" Target="../media/image8.png"/><Relationship Id="rId16" Type="http://schemas.openxmlformats.org/officeDocument/2006/relationships/hyperlink" Target="http://underscorejs.org/" TargetMode="External"/><Relationship Id="rId20" Type="http://schemas.openxmlformats.org/officeDocument/2006/relationships/hyperlink" Target="http://pivotal.github.io/jasmine/" TargetMode="External"/><Relationship Id="rId1" Type="http://schemas.openxmlformats.org/officeDocument/2006/relationships/slideLayout" Target="../slideLayouts/slideLayout3.xml"/><Relationship Id="rId6" Type="http://schemas.openxmlformats.org/officeDocument/2006/relationships/hyperlink" Target="http://www.jetbrains.com/webstorm/" TargetMode="External"/><Relationship Id="rId11" Type="http://schemas.openxmlformats.org/officeDocument/2006/relationships/hyperlink" Target="http://www.vagrantup.com/" TargetMode="External"/><Relationship Id="rId24" Type="http://schemas.openxmlformats.org/officeDocument/2006/relationships/image" Target="../media/image9.png"/><Relationship Id="rId5" Type="http://schemas.openxmlformats.org/officeDocument/2006/relationships/hyperlink" Target="http://gruntjs.com/getting-started" TargetMode="External"/><Relationship Id="rId15" Type="http://schemas.openxmlformats.org/officeDocument/2006/relationships/hyperlink" Target="https://npmjs.org/package/async" TargetMode="External"/><Relationship Id="rId23" Type="http://schemas.openxmlformats.org/officeDocument/2006/relationships/hyperlink" Target="http://karma-runner.github.io/0.8/index.html" TargetMode="External"/><Relationship Id="rId10" Type="http://schemas.openxmlformats.org/officeDocument/2006/relationships/hyperlink" Target="http://www.opscode.com/chef/" TargetMode="External"/><Relationship Id="rId19" Type="http://schemas.openxmlformats.org/officeDocument/2006/relationships/hyperlink" Target="http://www.jslint.com/" TargetMode="External"/><Relationship Id="rId4" Type="http://schemas.openxmlformats.org/officeDocument/2006/relationships/hyperlink" Target="https://npmjs.org/" TargetMode="External"/><Relationship Id="rId9" Type="http://schemas.openxmlformats.org/officeDocument/2006/relationships/hyperlink" Target="https://github.com/sitaramc/gitolite/wiki" TargetMode="External"/><Relationship Id="rId14" Type="http://schemas.openxmlformats.org/officeDocument/2006/relationships/hyperlink" Target="http://expressjs.com/" TargetMode="External"/><Relationship Id="rId22" Type="http://schemas.openxmlformats.org/officeDocument/2006/relationships/hyperlink" Target="https://github.com/gotwarlost/istanbul-middlewar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github.com/guillaume-brossard-adsk/tech-summit/blob/master/ProjectStructure.png" TargetMode="External"/><Relationship Id="rId5" Type="http://schemas.openxmlformats.org/officeDocument/2006/relationships/image" Target="../media/image20.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Node.js Novice to Ninja</a:t>
            </a:r>
            <a:endParaRPr lang="en-US" dirty="0"/>
          </a:p>
        </p:txBody>
      </p:sp>
      <p:sp>
        <p:nvSpPr>
          <p:cNvPr id="3" name="Text Placeholder 2"/>
          <p:cNvSpPr>
            <a:spLocks noGrp="1"/>
          </p:cNvSpPr>
          <p:nvPr>
            <p:ph type="body" sz="quarter" idx="12"/>
          </p:nvPr>
        </p:nvSpPr>
        <p:spPr/>
        <p:txBody>
          <a:bodyPr/>
          <a:lstStyle/>
          <a:p>
            <a:r>
              <a:rPr lang="en-US" dirty="0" smtClean="0"/>
              <a:t>Guillaume Brossard</a:t>
            </a:r>
            <a:endParaRPr lang="en-US" dirty="0"/>
          </a:p>
        </p:txBody>
      </p:sp>
      <p:sp>
        <p:nvSpPr>
          <p:cNvPr id="4" name="Text Placeholder 3"/>
          <p:cNvSpPr>
            <a:spLocks noGrp="1"/>
          </p:cNvSpPr>
          <p:nvPr>
            <p:ph type="body" sz="quarter" idx="13"/>
          </p:nvPr>
        </p:nvSpPr>
        <p:spPr/>
        <p:txBody>
          <a:bodyPr/>
          <a:lstStyle/>
          <a:p>
            <a:r>
              <a:rPr lang="en-US" dirty="0" smtClean="0"/>
              <a:t>Sr. Engineer – M&amp;E Cloud Services</a:t>
            </a:r>
            <a:endParaRPr lang="en-US" dirty="0"/>
          </a:p>
        </p:txBody>
      </p:sp>
      <p:sp>
        <p:nvSpPr>
          <p:cNvPr id="5" name="Text Placeholder 2"/>
          <p:cNvSpPr txBox="1">
            <a:spLocks/>
          </p:cNvSpPr>
          <p:nvPr/>
        </p:nvSpPr>
        <p:spPr>
          <a:xfrm>
            <a:off x="6788568" y="5167639"/>
            <a:ext cx="9596237" cy="516340"/>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3200" b="0" i="0" kern="1200" baseline="0">
                <a:solidFill>
                  <a:srgbClr val="000000"/>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dirty="0" smtClean="0"/>
              <a:t>David Richer</a:t>
            </a:r>
            <a:endParaRPr lang="en-US" dirty="0"/>
          </a:p>
        </p:txBody>
      </p:sp>
      <p:sp>
        <p:nvSpPr>
          <p:cNvPr id="6" name="Text Placeholder 3"/>
          <p:cNvSpPr txBox="1">
            <a:spLocks/>
          </p:cNvSpPr>
          <p:nvPr/>
        </p:nvSpPr>
        <p:spPr>
          <a:xfrm>
            <a:off x="6788564" y="5683979"/>
            <a:ext cx="9596241" cy="420285"/>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2400" b="0" i="0" kern="1200" baseline="0">
                <a:solidFill>
                  <a:srgbClr val="000000"/>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dirty="0" smtClean="0"/>
              <a:t>Sr. Engineer – M&amp;E Cloud Services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6209" y="2644275"/>
            <a:ext cx="2973002" cy="3039704"/>
          </a:xfrm>
          <a:prstGeom prst="rect">
            <a:avLst/>
          </a:prstGeom>
        </p:spPr>
      </p:pic>
    </p:spTree>
    <p:extLst>
      <p:ext uri="{BB962C8B-B14F-4D97-AF65-F5344CB8AC3E}">
        <p14:creationId xmlns:p14="http://schemas.microsoft.com/office/powerpoint/2010/main" val="2380889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Development Environment</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3046988"/>
          </a:xfrm>
          <a:prstGeom prst="rect">
            <a:avLst/>
          </a:prstGeom>
          <a:noFill/>
        </p:spPr>
        <p:txBody>
          <a:bodyPr wrap="square" rtlCol="0">
            <a:spAutoFit/>
          </a:bodyPr>
          <a:lstStyle/>
          <a:p>
            <a:pPr marL="457200" lvl="3" indent="-457200">
              <a:buFont typeface="Arial" pitchFamily="34" charset="0"/>
              <a:buChar char="•"/>
            </a:pPr>
            <a:r>
              <a:rPr lang="en-US" dirty="0"/>
              <a:t>Leveraging </a:t>
            </a:r>
            <a:r>
              <a:rPr lang="en-US" dirty="0" err="1"/>
              <a:t>npm</a:t>
            </a:r>
            <a:r>
              <a:rPr lang="en-US" dirty="0"/>
              <a:t> </a:t>
            </a:r>
            <a:r>
              <a:rPr lang="en-US" dirty="0" smtClean="0"/>
              <a:t>power for </a:t>
            </a:r>
            <a:r>
              <a:rPr lang="en-US" dirty="0"/>
              <a:t>our </a:t>
            </a:r>
            <a:r>
              <a:rPr lang="en-US" dirty="0" smtClean="0"/>
              <a:t>needs</a:t>
            </a:r>
          </a:p>
          <a:p>
            <a:pPr marL="457200" lvl="3" indent="-457200">
              <a:buFont typeface="Arial" pitchFamily="34" charset="0"/>
              <a:buChar char="•"/>
            </a:pPr>
            <a:endParaRPr lang="en-US" dirty="0" smtClean="0"/>
          </a:p>
          <a:p>
            <a:pPr marL="457200" lvl="3" indent="-457200">
              <a:buFont typeface="Arial" pitchFamily="34" charset="0"/>
              <a:buChar char="•"/>
            </a:pPr>
            <a:r>
              <a:rPr lang="en-US" dirty="0" smtClean="0"/>
              <a:t>One </a:t>
            </a:r>
            <a:r>
              <a:rPr lang="en-US" dirty="0"/>
              <a:t>step </a:t>
            </a:r>
            <a:r>
              <a:rPr lang="en-US" dirty="0" smtClean="0"/>
              <a:t>installation using </a:t>
            </a:r>
            <a:r>
              <a:rPr lang="en-US" dirty="0" err="1" smtClean="0"/>
              <a:t>npm</a:t>
            </a:r>
            <a:r>
              <a:rPr lang="en-US" dirty="0" smtClean="0"/>
              <a:t> </a:t>
            </a:r>
            <a:r>
              <a:rPr lang="en-US" dirty="0" err="1" smtClean="0"/>
              <a:t>postinstall</a:t>
            </a:r>
            <a:r>
              <a:rPr lang="en-US" dirty="0" smtClean="0"/>
              <a:t> script</a:t>
            </a:r>
          </a:p>
          <a:p>
            <a:pPr marL="0" lvl="3"/>
            <a:endParaRPr lang="en-US" dirty="0" smtClean="0"/>
          </a:p>
          <a:p>
            <a:pPr marL="457200" lvl="3" indent="-457200">
              <a:buFont typeface="Arial" pitchFamily="34" charset="0"/>
              <a:buChar char="•"/>
            </a:pPr>
            <a:r>
              <a:rPr lang="en-US" dirty="0" smtClean="0"/>
              <a:t>Easy to extend </a:t>
            </a:r>
            <a:r>
              <a:rPr lang="en-US" dirty="0" err="1" smtClean="0"/>
              <a:t>package.json</a:t>
            </a:r>
            <a:r>
              <a:rPr lang="en-US" dirty="0" smtClean="0"/>
              <a:t> format</a:t>
            </a:r>
            <a:endParaRPr lang="en-US" dirty="0"/>
          </a:p>
          <a:p>
            <a:pPr marL="457200" lvl="3" indent="-457200">
              <a:buFont typeface="Arial" pitchFamily="34" charset="0"/>
              <a:buChar char="•"/>
            </a:pP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8375" y="241483"/>
            <a:ext cx="7988969" cy="8168208"/>
          </a:xfrm>
          <a:prstGeom prst="rect">
            <a:avLst/>
          </a:prstGeom>
        </p:spPr>
      </p:pic>
    </p:spTree>
    <p:extLst>
      <p:ext uri="{BB962C8B-B14F-4D97-AF65-F5344CB8AC3E}">
        <p14:creationId xmlns:p14="http://schemas.microsoft.com/office/powerpoint/2010/main" val="591602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Development Environment</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4031873"/>
          </a:xfrm>
          <a:prstGeom prst="rect">
            <a:avLst/>
          </a:prstGeom>
          <a:noFill/>
        </p:spPr>
        <p:txBody>
          <a:bodyPr wrap="square" rtlCol="0">
            <a:spAutoFit/>
          </a:bodyPr>
          <a:lstStyle/>
          <a:p>
            <a:pPr marL="457200" lvl="3" indent="-457200">
              <a:buFont typeface="Arial" pitchFamily="34" charset="0"/>
              <a:buChar char="•"/>
            </a:pPr>
            <a:r>
              <a:rPr lang="en-US" dirty="0"/>
              <a:t>Grunt.js – </a:t>
            </a:r>
            <a:r>
              <a:rPr lang="en-US" dirty="0" err="1"/>
              <a:t>Javascript</a:t>
            </a:r>
            <a:r>
              <a:rPr lang="en-US" dirty="0"/>
              <a:t> Task Runner for </a:t>
            </a:r>
            <a:r>
              <a:rPr lang="en-US" dirty="0" smtClean="0"/>
              <a:t>Node.js</a:t>
            </a:r>
          </a:p>
          <a:p>
            <a:pPr marL="457200" lvl="3" indent="-457200">
              <a:buFont typeface="Arial" pitchFamily="34" charset="0"/>
              <a:buChar char="•"/>
            </a:pPr>
            <a:endParaRPr lang="en-US" dirty="0" smtClean="0"/>
          </a:p>
          <a:p>
            <a:pPr marL="457200" lvl="3" indent="-457200">
              <a:buFont typeface="Arial" pitchFamily="34" charset="0"/>
              <a:buChar char="•"/>
            </a:pPr>
            <a:r>
              <a:rPr lang="en-US" dirty="0" smtClean="0"/>
              <a:t>Tests</a:t>
            </a:r>
            <a:r>
              <a:rPr lang="en-US" dirty="0"/>
              <a:t>, Static Analysis, Code </a:t>
            </a:r>
            <a:r>
              <a:rPr lang="en-US" dirty="0" smtClean="0"/>
              <a:t>Coverage</a:t>
            </a:r>
          </a:p>
          <a:p>
            <a:pPr marL="457200" lvl="3" indent="-457200">
              <a:buFont typeface="Arial" pitchFamily="34" charset="0"/>
              <a:buChar char="•"/>
            </a:pPr>
            <a:endParaRPr lang="en-US" dirty="0"/>
          </a:p>
          <a:p>
            <a:pPr marL="457200" lvl="3" indent="-457200">
              <a:buFont typeface="Arial" pitchFamily="34" charset="0"/>
              <a:buChar char="•"/>
            </a:pPr>
            <a:r>
              <a:rPr lang="en-US" dirty="0" smtClean="0"/>
              <a:t>Great community creating grunt plugins</a:t>
            </a:r>
          </a:p>
          <a:p>
            <a:pPr marL="457200" lvl="3" indent="-457200">
              <a:buFont typeface="Arial" pitchFamily="34" charset="0"/>
              <a:buChar char="•"/>
            </a:pPr>
            <a:endParaRPr lang="en-US" dirty="0" smtClean="0"/>
          </a:p>
          <a:p>
            <a:pPr marL="457200" lvl="3" indent="-457200">
              <a:buFont typeface="Arial" pitchFamily="34" charset="0"/>
              <a:buChar char="•"/>
            </a:pPr>
            <a:r>
              <a:rPr lang="en-US" dirty="0" smtClean="0"/>
              <a:t>Continuous </a:t>
            </a:r>
            <a:r>
              <a:rPr lang="en-US" dirty="0"/>
              <a:t>Build Integration</a:t>
            </a:r>
          </a:p>
          <a:p>
            <a:pPr marL="457200" lvl="3" indent="-457200">
              <a:buFont typeface="Arial" pitchFamily="34" charset="0"/>
              <a:buChar char="•"/>
            </a:pP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3245073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Sharing node modules between </a:t>
            </a:r>
            <a:r>
              <a:rPr lang="en-US" dirty="0" smtClean="0"/>
              <a:t>teams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3046988"/>
          </a:xfrm>
          <a:prstGeom prst="rect">
            <a:avLst/>
          </a:prstGeom>
          <a:noFill/>
        </p:spPr>
        <p:txBody>
          <a:bodyPr wrap="square" rtlCol="0">
            <a:spAutoFit/>
          </a:bodyPr>
          <a:lstStyle/>
          <a:p>
            <a:pPr marL="457200" lvl="3" indent="-457200">
              <a:buFont typeface="Arial" pitchFamily="34" charset="0"/>
              <a:buChar char="•"/>
            </a:pPr>
            <a:r>
              <a:rPr lang="en-US" dirty="0"/>
              <a:t>Component-based </a:t>
            </a:r>
            <a:r>
              <a:rPr lang="en-US" dirty="0" smtClean="0"/>
              <a:t>architecture</a:t>
            </a:r>
          </a:p>
          <a:p>
            <a:pPr marL="457200" lvl="3" indent="-457200">
              <a:buFont typeface="Arial" pitchFamily="34" charset="0"/>
              <a:buChar char="•"/>
            </a:pPr>
            <a:endParaRPr lang="en-US" dirty="0"/>
          </a:p>
          <a:p>
            <a:pPr marL="457200" lvl="3" indent="-457200">
              <a:buFont typeface="Arial" pitchFamily="34" charset="0"/>
              <a:buChar char="•"/>
            </a:pPr>
            <a:r>
              <a:rPr lang="en-US" dirty="0"/>
              <a:t>Sharing </a:t>
            </a:r>
            <a:r>
              <a:rPr lang="en-US" dirty="0" smtClean="0"/>
              <a:t>node modules </a:t>
            </a:r>
            <a:r>
              <a:rPr lang="en-US" dirty="0"/>
              <a:t>without </a:t>
            </a:r>
            <a:r>
              <a:rPr lang="en-US" dirty="0" err="1"/>
              <a:t>npm</a:t>
            </a:r>
            <a:r>
              <a:rPr lang="en-US" dirty="0"/>
              <a:t> </a:t>
            </a:r>
            <a:r>
              <a:rPr lang="en-US" dirty="0" smtClean="0"/>
              <a:t>registry</a:t>
            </a:r>
          </a:p>
          <a:p>
            <a:pPr marL="457200" lvl="3" indent="-457200">
              <a:buFont typeface="Arial" pitchFamily="34" charset="0"/>
              <a:buChar char="•"/>
            </a:pPr>
            <a:endParaRPr lang="en-US" dirty="0"/>
          </a:p>
          <a:p>
            <a:pPr marL="1270011" lvl="4" indent="-457200">
              <a:buFont typeface="Arial" pitchFamily="34" charset="0"/>
              <a:buChar char="•"/>
            </a:pPr>
            <a:r>
              <a:rPr lang="en-US" dirty="0" smtClean="0"/>
              <a:t>git.autodesk.com</a:t>
            </a:r>
          </a:p>
          <a:p>
            <a:pPr marL="1270011" lvl="4" indent="-457200">
              <a:buFont typeface="Arial" pitchFamily="34" charset="0"/>
              <a:buChar char="•"/>
            </a:pPr>
            <a:r>
              <a:rPr lang="en-US" dirty="0" err="1" smtClean="0"/>
              <a:t>npm</a:t>
            </a:r>
            <a:r>
              <a:rPr lang="en-US" dirty="0" smtClean="0"/>
              <a:t> fetch node module directly from a </a:t>
            </a:r>
            <a:r>
              <a:rPr lang="en-US" dirty="0" err="1" smtClean="0"/>
              <a:t>git</a:t>
            </a:r>
            <a:r>
              <a:rPr lang="en-US" dirty="0" smtClean="0"/>
              <a:t> </a:t>
            </a:r>
            <a:r>
              <a:rPr lang="en-US" dirty="0" err="1" smtClean="0"/>
              <a:t>repositry</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4050203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a:t>Sharing node modules between </a:t>
            </a:r>
            <a:r>
              <a:rPr lang="en-US" dirty="0" smtClean="0"/>
              <a:t>teams</a:t>
            </a:r>
            <a:endParaRPr lang="en-US" dirty="0"/>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p:spPr>
      </p:pic>
      <p:sp>
        <p:nvSpPr>
          <p:cNvPr id="8" name="TextBox 7"/>
          <p:cNvSpPr txBox="1"/>
          <p:nvPr/>
        </p:nvSpPr>
        <p:spPr>
          <a:xfrm>
            <a:off x="812880" y="7937212"/>
            <a:ext cx="2498376" cy="584775"/>
          </a:xfrm>
          <a:prstGeom prst="rect">
            <a:avLst/>
          </a:prstGeom>
          <a:noFill/>
        </p:spPr>
        <p:txBody>
          <a:bodyPr wrap="none" rtlCol="0">
            <a:spAutoFit/>
          </a:bodyPr>
          <a:lstStyle/>
          <a:p>
            <a:r>
              <a:rPr lang="en-US" dirty="0" smtClean="0">
                <a:hlinkClick r:id="rId5"/>
              </a:rPr>
              <a:t>Link to image </a:t>
            </a:r>
            <a:endParaRPr lang="en-US" dirty="0"/>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4846" y="1331496"/>
            <a:ext cx="8305280" cy="6417174"/>
          </a:xfrm>
          <a:prstGeom prst="rect">
            <a:avLst/>
          </a:prstGeom>
        </p:spPr>
      </p:pic>
    </p:spTree>
    <p:extLst>
      <p:ext uri="{BB962C8B-B14F-4D97-AF65-F5344CB8AC3E}">
        <p14:creationId xmlns:p14="http://schemas.microsoft.com/office/powerpoint/2010/main" val="4667372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Deployment - VM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2554545"/>
          </a:xfrm>
          <a:prstGeom prst="rect">
            <a:avLst/>
          </a:prstGeom>
          <a:noFill/>
        </p:spPr>
        <p:txBody>
          <a:bodyPr wrap="square" rtlCol="0">
            <a:spAutoFit/>
          </a:bodyPr>
          <a:lstStyle/>
          <a:p>
            <a:pPr marL="457200" lvl="3" indent="-457200">
              <a:buFont typeface="Arial" pitchFamily="34" charset="0"/>
              <a:buChar char="•"/>
            </a:pPr>
            <a:r>
              <a:rPr lang="en-US" dirty="0" smtClean="0"/>
              <a:t>Vagrant + Oracle Virtual Box</a:t>
            </a:r>
          </a:p>
          <a:p>
            <a:pPr marL="457200" lvl="3" indent="-457200">
              <a:buFont typeface="Arial" pitchFamily="34" charset="0"/>
              <a:buChar char="•"/>
            </a:pPr>
            <a:endParaRPr lang="en-US" dirty="0"/>
          </a:p>
          <a:p>
            <a:pPr marL="457200" lvl="3" indent="-457200">
              <a:buFont typeface="Arial" pitchFamily="34" charset="0"/>
              <a:buChar char="•"/>
            </a:pPr>
            <a:r>
              <a:rPr lang="en-US" dirty="0" smtClean="0"/>
              <a:t>Minimize difference between VM deployment and Amazon</a:t>
            </a:r>
          </a:p>
          <a:p>
            <a:pPr marL="457200" lvl="3" indent="-457200">
              <a:buFont typeface="Arial" pitchFamily="34" charset="0"/>
              <a:buChar char="•"/>
            </a:pPr>
            <a:endParaRPr lang="en-US" dirty="0"/>
          </a:p>
          <a:p>
            <a:pPr marL="457200" lvl="3" indent="-457200">
              <a:buFont typeface="Arial" pitchFamily="34" charset="0"/>
              <a:buChar char="•"/>
            </a:pPr>
            <a:r>
              <a:rPr lang="en-US" dirty="0" smtClean="0"/>
              <a:t>Great </a:t>
            </a:r>
            <a:r>
              <a:rPr lang="en-US" dirty="0" smtClean="0"/>
              <a:t>way </a:t>
            </a:r>
            <a:r>
              <a:rPr lang="en-US" dirty="0" smtClean="0"/>
              <a:t>to quickly test </a:t>
            </a:r>
            <a:r>
              <a:rPr lang="en-US" dirty="0" smtClean="0"/>
              <a:t>Chef cookbooks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774829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Deployment - Amazon</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3539430"/>
          </a:xfrm>
          <a:prstGeom prst="rect">
            <a:avLst/>
          </a:prstGeom>
          <a:noFill/>
        </p:spPr>
        <p:txBody>
          <a:bodyPr wrap="square" rtlCol="0">
            <a:spAutoFit/>
          </a:bodyPr>
          <a:lstStyle/>
          <a:p>
            <a:pPr marL="457200" lvl="3" indent="-457200">
              <a:buFont typeface="Arial" pitchFamily="34" charset="0"/>
              <a:buChar char="•"/>
            </a:pPr>
            <a:r>
              <a:rPr lang="en-US" dirty="0" smtClean="0"/>
              <a:t>Amazon Cloud Formation</a:t>
            </a:r>
          </a:p>
          <a:p>
            <a:pPr marL="457200" lvl="3" indent="-457200">
              <a:buFont typeface="Arial" pitchFamily="34" charset="0"/>
              <a:buChar char="•"/>
            </a:pPr>
            <a:endParaRPr lang="en-US" dirty="0" smtClean="0"/>
          </a:p>
          <a:p>
            <a:pPr marL="457200" lvl="3" indent="-457200">
              <a:buFont typeface="Arial" pitchFamily="34" charset="0"/>
              <a:buChar char="•"/>
            </a:pPr>
            <a:r>
              <a:rPr lang="en-US" dirty="0" smtClean="0"/>
              <a:t>Script to generate Cloud Formation file to reduce redundancies</a:t>
            </a:r>
          </a:p>
          <a:p>
            <a:pPr marL="457200" lvl="3" indent="-457200">
              <a:buFont typeface="Arial" pitchFamily="34" charset="0"/>
              <a:buChar char="•"/>
            </a:pPr>
            <a:endParaRPr lang="en-US" dirty="0"/>
          </a:p>
          <a:p>
            <a:pPr marL="457200" lvl="3" indent="-457200">
              <a:buFont typeface="Arial" pitchFamily="34" charset="0"/>
              <a:buChar char="•"/>
            </a:pPr>
            <a:r>
              <a:rPr lang="en-US" dirty="0" smtClean="0"/>
              <a:t>EC2 instance are </a:t>
            </a:r>
            <a:r>
              <a:rPr lang="en-US" dirty="0" smtClean="0"/>
              <a:t>provisioned </a:t>
            </a:r>
            <a:r>
              <a:rPr lang="en-US" dirty="0" smtClean="0"/>
              <a:t>from </a:t>
            </a:r>
            <a:r>
              <a:rPr lang="en-US" dirty="0" smtClean="0"/>
              <a:t>vanilla Ubuntu using </a:t>
            </a:r>
            <a:r>
              <a:rPr lang="en-US" dirty="0" smtClean="0"/>
              <a:t>Chef</a:t>
            </a:r>
          </a:p>
          <a:p>
            <a:pPr marL="457200" lvl="3" indent="-457200">
              <a:buFont typeface="Arial" pitchFamily="34" charset="0"/>
              <a:buChar char="•"/>
            </a:pPr>
            <a:endParaRPr lang="en-US" dirty="0"/>
          </a:p>
          <a:p>
            <a:pPr marL="457200" lvl="3" indent="-457200">
              <a:buFont typeface="Arial" pitchFamily="34" charset="0"/>
              <a:buChar char="•"/>
            </a:pPr>
            <a:r>
              <a:rPr lang="en-US" dirty="0" smtClean="0"/>
              <a:t>Route53 provide </a:t>
            </a:r>
            <a:r>
              <a:rPr lang="en-US" dirty="0" smtClean="0"/>
              <a:t>DNS</a:t>
            </a:r>
            <a:r>
              <a:rPr lang="en-US" dirty="0" smtClean="0"/>
              <a:t> </a:t>
            </a:r>
            <a:r>
              <a:rPr lang="en-US" dirty="0" smtClean="0"/>
              <a:t>for each stack like test.sandbox.scotty.mecs.autodesk.com</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2" y="241483"/>
            <a:ext cx="7988969" cy="8168208"/>
          </a:xfrm>
          <a:prstGeom prst="rect">
            <a:avLst/>
          </a:prstGeom>
        </p:spPr>
      </p:pic>
    </p:spTree>
    <p:extLst>
      <p:ext uri="{BB962C8B-B14F-4D97-AF65-F5344CB8AC3E}">
        <p14:creationId xmlns:p14="http://schemas.microsoft.com/office/powerpoint/2010/main" val="3676741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Deployment – Publish Web Service</a:t>
            </a:r>
            <a:endParaRPr lang="en-US" dirty="0"/>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p:spPr>
      </p:pic>
      <p:pic>
        <p:nvPicPr>
          <p:cNvPr id="1026" name="Picture 2" descr="C:\Users\richerd\Documents\PublishWebServic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6535" y="1761848"/>
            <a:ext cx="12289673" cy="615119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122446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Deployment – </a:t>
            </a:r>
            <a:r>
              <a:rPr lang="en-US" dirty="0" smtClean="0"/>
              <a:t>Application Configuration</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2554545"/>
          </a:xfrm>
          <a:prstGeom prst="rect">
            <a:avLst/>
          </a:prstGeom>
          <a:noFill/>
        </p:spPr>
        <p:txBody>
          <a:bodyPr wrap="square" rtlCol="0">
            <a:spAutoFit/>
          </a:bodyPr>
          <a:lstStyle/>
          <a:p>
            <a:pPr marL="457200" lvl="3" indent="-457200">
              <a:buFont typeface="Arial" pitchFamily="34" charset="0"/>
              <a:buChar char="•"/>
            </a:pPr>
            <a:r>
              <a:rPr lang="en-US" dirty="0" smtClean="0"/>
              <a:t>Configuration </a:t>
            </a:r>
            <a:r>
              <a:rPr lang="en-US" dirty="0"/>
              <a:t>Component (</a:t>
            </a:r>
            <a:r>
              <a:rPr lang="en-US" dirty="0" err="1"/>
              <a:t>nconf</a:t>
            </a:r>
            <a:r>
              <a:rPr lang="en-US" dirty="0"/>
              <a:t>)</a:t>
            </a:r>
          </a:p>
          <a:p>
            <a:pPr marL="0" lvl="3"/>
            <a:endParaRPr lang="en-US" dirty="0"/>
          </a:p>
          <a:p>
            <a:pPr marL="457200" lvl="3" indent="-457200">
              <a:buFont typeface="Arial" pitchFamily="34" charset="0"/>
              <a:buChar char="•"/>
            </a:pPr>
            <a:r>
              <a:rPr lang="en-US" dirty="0" smtClean="0"/>
              <a:t>Centralize way to access configuration</a:t>
            </a:r>
          </a:p>
          <a:p>
            <a:pPr marL="457200" lvl="3" indent="-457200">
              <a:buFont typeface="Arial" pitchFamily="34" charset="0"/>
              <a:buChar char="•"/>
            </a:pPr>
            <a:endParaRPr lang="en-US" dirty="0"/>
          </a:p>
          <a:p>
            <a:pPr marL="457200" lvl="3" indent="-457200">
              <a:buFont typeface="Arial" pitchFamily="34" charset="0"/>
              <a:buChar char="•"/>
            </a:pPr>
            <a:r>
              <a:rPr lang="en-US" dirty="0" smtClean="0"/>
              <a:t>Deployment can override defaults</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2" y="241483"/>
            <a:ext cx="7988969" cy="8168208"/>
          </a:xfrm>
          <a:prstGeom prst="rect">
            <a:avLst/>
          </a:prstGeom>
        </p:spPr>
      </p:pic>
    </p:spTree>
    <p:extLst>
      <p:ext uri="{BB962C8B-B14F-4D97-AF65-F5344CB8AC3E}">
        <p14:creationId xmlns:p14="http://schemas.microsoft.com/office/powerpoint/2010/main" val="1654613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21675669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Appendices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8208" y="370333"/>
            <a:ext cx="1486501" cy="1519852"/>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3092255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M&amp;E Cloud Services - Context</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4031873"/>
          </a:xfrm>
          <a:prstGeom prst="rect">
            <a:avLst/>
          </a:prstGeom>
          <a:noFill/>
        </p:spPr>
        <p:txBody>
          <a:bodyPr wrap="square" rtlCol="0">
            <a:spAutoFit/>
          </a:bodyPr>
          <a:lstStyle/>
          <a:p>
            <a:pPr marL="457200" indent="-457200">
              <a:buFont typeface="Arial" pitchFamily="34" charset="0"/>
              <a:buChar char="•"/>
            </a:pPr>
            <a:r>
              <a:rPr lang="en-US" dirty="0" smtClean="0"/>
              <a:t>Kick-off of a new 20+ developers initiative</a:t>
            </a:r>
          </a:p>
          <a:p>
            <a:pPr marL="457200" indent="-457200">
              <a:buFont typeface="Arial" pitchFamily="34" charset="0"/>
              <a:buChar char="•"/>
            </a:pPr>
            <a:endParaRPr lang="en-US" dirty="0"/>
          </a:p>
          <a:p>
            <a:pPr marL="457200" indent="-457200">
              <a:buFont typeface="Arial" pitchFamily="34" charset="0"/>
              <a:buChar char="•"/>
            </a:pPr>
            <a:r>
              <a:rPr lang="en-US" dirty="0" smtClean="0"/>
              <a:t>Most developers have no web development experience</a:t>
            </a:r>
          </a:p>
          <a:p>
            <a:pPr marL="457200" indent="-457200">
              <a:buFont typeface="Arial" pitchFamily="34" charset="0"/>
              <a:buChar char="•"/>
            </a:pPr>
            <a:endParaRPr lang="en-US" dirty="0"/>
          </a:p>
          <a:p>
            <a:pPr marL="457200" indent="-457200">
              <a:buFont typeface="Arial" pitchFamily="34" charset="0"/>
              <a:buChar char="•"/>
            </a:pPr>
            <a:r>
              <a:rPr lang="en-US" dirty="0" smtClean="0"/>
              <a:t>Our goal</a:t>
            </a:r>
          </a:p>
          <a:p>
            <a:pPr marL="1270010" lvl="1" indent="-457200">
              <a:buFont typeface="Arial" pitchFamily="34" charset="0"/>
              <a:buChar char="•"/>
            </a:pPr>
            <a:r>
              <a:rPr lang="en-US" dirty="0" smtClean="0"/>
              <a:t>Ensure shortest learning curve possible</a:t>
            </a:r>
          </a:p>
          <a:p>
            <a:pPr marL="1270010" lvl="1" indent="-457200">
              <a:buFont typeface="Arial" pitchFamily="34" charset="0"/>
              <a:buChar char="•"/>
            </a:pPr>
            <a:r>
              <a:rPr lang="en-US" dirty="0" smtClean="0"/>
              <a:t>Allow extensive reuse of web components</a:t>
            </a:r>
          </a:p>
          <a:p>
            <a:pPr marL="1270010" lvl="1" indent="-457200">
              <a:buFont typeface="Arial" pitchFamily="34" charset="0"/>
              <a:buChar char="•"/>
            </a:pPr>
            <a:r>
              <a:rPr lang="en-US" dirty="0" smtClean="0"/>
              <a:t>Facilitate fast development cycle of micro-services</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37226771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Technologies List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6775036" cy="6124754"/>
          </a:xfrm>
          <a:prstGeom prst="rect">
            <a:avLst/>
          </a:prstGeom>
          <a:noFill/>
        </p:spPr>
        <p:txBody>
          <a:bodyPr wrap="square" rtlCol="0">
            <a:spAutoFit/>
          </a:bodyPr>
          <a:lstStyle/>
          <a:p>
            <a:r>
              <a:rPr lang="en-US" dirty="0" smtClean="0"/>
              <a:t>Development Environment</a:t>
            </a:r>
            <a:endParaRPr lang="en-US" dirty="0" smtClean="0">
              <a:hlinkClick r:id="rId3"/>
            </a:endParaRPr>
          </a:p>
          <a:p>
            <a:pPr marL="457200" indent="-457200">
              <a:buFont typeface="Arial" pitchFamily="34" charset="0"/>
              <a:buChar char="•"/>
            </a:pPr>
            <a:r>
              <a:rPr lang="en-US" sz="2400" dirty="0" smtClean="0">
                <a:hlinkClick r:id="rId3"/>
              </a:rPr>
              <a:t>Node.js</a:t>
            </a:r>
            <a:endParaRPr lang="en-US" sz="2400" dirty="0" smtClean="0"/>
          </a:p>
          <a:p>
            <a:pPr marL="457200" indent="-457200">
              <a:buFont typeface="Arial" pitchFamily="34" charset="0"/>
              <a:buChar char="•"/>
            </a:pPr>
            <a:r>
              <a:rPr lang="en-US" sz="2400" dirty="0" err="1" smtClean="0">
                <a:hlinkClick r:id="rId4"/>
              </a:rPr>
              <a:t>npm</a:t>
            </a:r>
            <a:endParaRPr lang="en-US" sz="2400" dirty="0" smtClean="0"/>
          </a:p>
          <a:p>
            <a:pPr marL="457200" indent="-457200">
              <a:buFont typeface="Arial" pitchFamily="34" charset="0"/>
              <a:buChar char="•"/>
            </a:pPr>
            <a:r>
              <a:rPr lang="en-US" sz="2400" dirty="0" smtClean="0">
                <a:hlinkClick r:id="rId5"/>
              </a:rPr>
              <a:t>Grunt</a:t>
            </a:r>
            <a:r>
              <a:rPr lang="en-US" sz="2400" dirty="0" smtClean="0"/>
              <a:t> (Task Runner)</a:t>
            </a:r>
          </a:p>
          <a:p>
            <a:pPr marL="457200" indent="-457200">
              <a:buFont typeface="Arial" pitchFamily="34" charset="0"/>
              <a:buChar char="•"/>
            </a:pPr>
            <a:r>
              <a:rPr lang="en-US" sz="2400" dirty="0" err="1" smtClean="0">
                <a:hlinkClick r:id="rId6"/>
              </a:rPr>
              <a:t>WebStorm</a:t>
            </a:r>
            <a:r>
              <a:rPr lang="en-US" sz="2400" dirty="0" smtClean="0"/>
              <a:t> (IDE)</a:t>
            </a:r>
          </a:p>
          <a:p>
            <a:pPr marL="457200" indent="-457200">
              <a:buFont typeface="Arial" pitchFamily="34" charset="0"/>
              <a:buChar char="•"/>
            </a:pPr>
            <a:r>
              <a:rPr lang="en-US" sz="2400" dirty="0" err="1" smtClean="0">
                <a:hlinkClick r:id="rId7"/>
              </a:rPr>
              <a:t>Git</a:t>
            </a:r>
            <a:r>
              <a:rPr lang="en-US" sz="2400" dirty="0" smtClean="0">
                <a:hlinkClick r:id="rId7"/>
              </a:rPr>
              <a:t> Enterprise</a:t>
            </a:r>
            <a:endParaRPr lang="en-US" sz="2400" dirty="0" smtClean="0"/>
          </a:p>
          <a:p>
            <a:pPr marL="457200" indent="-457200">
              <a:buFont typeface="Arial" pitchFamily="34" charset="0"/>
              <a:buChar char="•"/>
            </a:pPr>
            <a:r>
              <a:rPr lang="en-US" sz="2400" dirty="0" smtClean="0">
                <a:hlinkClick r:id="rId8"/>
              </a:rPr>
              <a:t>Source Tree</a:t>
            </a:r>
            <a:r>
              <a:rPr lang="en-US" sz="2400" dirty="0" smtClean="0"/>
              <a:t> (</a:t>
            </a:r>
            <a:r>
              <a:rPr lang="en-US" sz="2400" dirty="0" err="1" smtClean="0"/>
              <a:t>Git</a:t>
            </a:r>
            <a:r>
              <a:rPr lang="en-US" sz="2400" dirty="0" smtClean="0"/>
              <a:t> Graphical Client)</a:t>
            </a:r>
          </a:p>
          <a:p>
            <a:endParaRPr lang="en-US" dirty="0"/>
          </a:p>
          <a:p>
            <a:r>
              <a:rPr lang="en-US" dirty="0" smtClean="0"/>
              <a:t>Deployment</a:t>
            </a:r>
          </a:p>
          <a:p>
            <a:pPr marL="457200" indent="-457200">
              <a:buFont typeface="Arial" pitchFamily="34" charset="0"/>
              <a:buChar char="•"/>
            </a:pPr>
            <a:r>
              <a:rPr lang="en-US" sz="2400" dirty="0" err="1" smtClean="0">
                <a:hlinkClick r:id="rId9"/>
              </a:rPr>
              <a:t>Gitolite</a:t>
            </a:r>
            <a:r>
              <a:rPr lang="en-US" sz="2400" dirty="0" smtClean="0"/>
              <a:t> </a:t>
            </a:r>
            <a:r>
              <a:rPr lang="en-US" sz="2400" dirty="0"/>
              <a:t>(Light-weight </a:t>
            </a:r>
            <a:r>
              <a:rPr lang="en-US" sz="2400" dirty="0" err="1"/>
              <a:t>git</a:t>
            </a:r>
            <a:r>
              <a:rPr lang="en-US" sz="2400" dirty="0"/>
              <a:t> server</a:t>
            </a:r>
            <a:r>
              <a:rPr lang="en-US" sz="2400" dirty="0" smtClean="0"/>
              <a:t>)</a:t>
            </a:r>
          </a:p>
          <a:p>
            <a:pPr marL="457200" indent="-457200">
              <a:buFont typeface="Arial" pitchFamily="34" charset="0"/>
              <a:buChar char="•"/>
            </a:pPr>
            <a:r>
              <a:rPr lang="en-US" sz="2400" dirty="0" smtClean="0">
                <a:hlinkClick r:id="rId10"/>
              </a:rPr>
              <a:t>Chef</a:t>
            </a:r>
            <a:r>
              <a:rPr lang="en-US" sz="2400" dirty="0" smtClean="0"/>
              <a:t> (Configuration </a:t>
            </a:r>
            <a:r>
              <a:rPr lang="en-US" sz="2400" dirty="0" err="1" smtClean="0"/>
              <a:t>Mgmt</a:t>
            </a:r>
            <a:r>
              <a:rPr lang="en-US" sz="2400" dirty="0" smtClean="0"/>
              <a:t> Tool)</a:t>
            </a:r>
          </a:p>
          <a:p>
            <a:pPr marL="457200" indent="-457200">
              <a:buFont typeface="Arial" pitchFamily="34" charset="0"/>
              <a:buChar char="•"/>
            </a:pPr>
            <a:r>
              <a:rPr lang="en-US" sz="2400" dirty="0" smtClean="0">
                <a:hlinkClick r:id="rId11"/>
              </a:rPr>
              <a:t>Vagrant </a:t>
            </a:r>
            <a:r>
              <a:rPr lang="en-US" sz="2400" dirty="0" smtClean="0"/>
              <a:t>(Virtual </a:t>
            </a:r>
            <a:r>
              <a:rPr lang="en-US" sz="2400" dirty="0" err="1" smtClean="0"/>
              <a:t>DevEnv</a:t>
            </a:r>
            <a:r>
              <a:rPr lang="en-US" sz="2400" dirty="0" smtClean="0"/>
              <a:t>)</a:t>
            </a:r>
          </a:p>
          <a:p>
            <a:pPr marL="457200" indent="-457200">
              <a:buFont typeface="Arial" pitchFamily="34" charset="0"/>
              <a:buChar char="•"/>
            </a:pPr>
            <a:r>
              <a:rPr lang="en-US" sz="2400" dirty="0" smtClean="0">
                <a:hlinkClick r:id="rId12"/>
              </a:rPr>
              <a:t>Amazon Web Services</a:t>
            </a:r>
            <a:endParaRPr lang="en-US" sz="2400" dirty="0" smtClean="0"/>
          </a:p>
          <a:p>
            <a:pPr marL="457200" indent="-457200">
              <a:buFont typeface="Arial" pitchFamily="34" charset="0"/>
              <a:buChar char="•"/>
            </a:pPr>
            <a:r>
              <a:rPr lang="en-US" sz="2400" dirty="0" smtClean="0">
                <a:hlinkClick r:id="rId13"/>
              </a:rPr>
              <a:t>Amazon Cloud Formation</a:t>
            </a:r>
            <a:endParaRPr lang="en-US" sz="2400" dirty="0" smtClean="0"/>
          </a:p>
          <a:p>
            <a:pPr marL="457200" indent="-457200">
              <a:buFont typeface="Arial" pitchFamily="34" charset="0"/>
              <a:buChar char="•"/>
            </a:pPr>
            <a:endParaRPr lang="en-US" dirty="0"/>
          </a:p>
        </p:txBody>
      </p:sp>
      <p:sp>
        <p:nvSpPr>
          <p:cNvPr id="5" name="TextBox 4"/>
          <p:cNvSpPr txBox="1"/>
          <p:nvPr/>
        </p:nvSpPr>
        <p:spPr>
          <a:xfrm>
            <a:off x="8669673" y="2454442"/>
            <a:ext cx="6775036" cy="6617196"/>
          </a:xfrm>
          <a:prstGeom prst="rect">
            <a:avLst/>
          </a:prstGeom>
          <a:noFill/>
        </p:spPr>
        <p:txBody>
          <a:bodyPr wrap="square" rtlCol="0">
            <a:spAutoFit/>
          </a:bodyPr>
          <a:lstStyle/>
          <a:p>
            <a:r>
              <a:rPr lang="en-US" dirty="0" smtClean="0"/>
              <a:t>Node.js Modules / JavaScript Libraries</a:t>
            </a:r>
          </a:p>
          <a:p>
            <a:pPr marL="457200" indent="-457200">
              <a:buFont typeface="Arial" pitchFamily="34" charset="0"/>
              <a:buChar char="•"/>
            </a:pPr>
            <a:r>
              <a:rPr lang="en-US" sz="2400" dirty="0" smtClean="0">
                <a:hlinkClick r:id="rId14"/>
              </a:rPr>
              <a:t>express.js</a:t>
            </a:r>
            <a:endParaRPr lang="en-US" sz="2400" dirty="0"/>
          </a:p>
          <a:p>
            <a:pPr marL="457200" indent="-457200">
              <a:buFont typeface="Arial" pitchFamily="34" charset="0"/>
              <a:buChar char="•"/>
            </a:pPr>
            <a:r>
              <a:rPr lang="en-US" sz="2400" dirty="0" err="1" smtClean="0">
                <a:hlinkClick r:id="rId15"/>
              </a:rPr>
              <a:t>async</a:t>
            </a:r>
            <a:endParaRPr lang="en-US" sz="2400" dirty="0" smtClean="0"/>
          </a:p>
          <a:p>
            <a:pPr marL="457200" indent="-457200">
              <a:buFont typeface="Arial" pitchFamily="34" charset="0"/>
              <a:buChar char="•"/>
            </a:pPr>
            <a:r>
              <a:rPr lang="en-US" sz="2400" dirty="0" smtClean="0">
                <a:hlinkClick r:id="rId16"/>
              </a:rPr>
              <a:t>underscore</a:t>
            </a:r>
            <a:endParaRPr lang="en-US" sz="2400" dirty="0" smtClean="0"/>
          </a:p>
          <a:p>
            <a:pPr marL="457200" indent="-457200">
              <a:buFont typeface="Arial" pitchFamily="34" charset="0"/>
              <a:buChar char="•"/>
            </a:pPr>
            <a:r>
              <a:rPr lang="en-US" sz="2400" dirty="0" err="1">
                <a:hlinkClick r:id="rId17"/>
              </a:rPr>
              <a:t>n</a:t>
            </a:r>
            <a:r>
              <a:rPr lang="en-US" sz="2400" dirty="0" err="1" smtClean="0">
                <a:hlinkClick r:id="rId17"/>
              </a:rPr>
              <a:t>conf</a:t>
            </a:r>
            <a:endParaRPr lang="en-US" sz="2400" dirty="0" smtClean="0"/>
          </a:p>
          <a:p>
            <a:pPr marL="457200" indent="-457200">
              <a:buFont typeface="Arial" pitchFamily="34" charset="0"/>
              <a:buChar char="•"/>
            </a:pPr>
            <a:r>
              <a:rPr lang="en-US" sz="2400" dirty="0" err="1" smtClean="0">
                <a:hlinkClick r:id="rId18"/>
              </a:rPr>
              <a:t>aws-sdk</a:t>
            </a:r>
            <a:endParaRPr lang="en-US" sz="2400" dirty="0" smtClean="0"/>
          </a:p>
          <a:p>
            <a:pPr marL="457200" indent="-457200">
              <a:buFont typeface="Arial" pitchFamily="34" charset="0"/>
              <a:buChar char="•"/>
            </a:pPr>
            <a:endParaRPr lang="en-US" sz="2400" dirty="0"/>
          </a:p>
          <a:p>
            <a:endParaRPr lang="en-US" dirty="0" smtClean="0"/>
          </a:p>
          <a:p>
            <a:r>
              <a:rPr lang="en-US" dirty="0" smtClean="0"/>
              <a:t>QA</a:t>
            </a:r>
          </a:p>
          <a:p>
            <a:pPr marL="457200" indent="-457200">
              <a:buFont typeface="Arial" pitchFamily="34" charset="0"/>
              <a:buChar char="•"/>
            </a:pPr>
            <a:r>
              <a:rPr lang="en-US" sz="2400" dirty="0" err="1" smtClean="0">
                <a:hlinkClick r:id="rId19"/>
              </a:rPr>
              <a:t>JSLint</a:t>
            </a:r>
            <a:r>
              <a:rPr lang="en-US" sz="2400" dirty="0" smtClean="0">
                <a:hlinkClick r:id="rId19"/>
              </a:rPr>
              <a:t> </a:t>
            </a:r>
            <a:r>
              <a:rPr lang="en-US" sz="2400" dirty="0" smtClean="0"/>
              <a:t>(Static Code Analyzer)</a:t>
            </a:r>
          </a:p>
          <a:p>
            <a:pPr marL="457200" indent="-457200">
              <a:buFont typeface="Arial" pitchFamily="34" charset="0"/>
              <a:buChar char="•"/>
            </a:pPr>
            <a:r>
              <a:rPr lang="en-US" sz="2400" dirty="0" smtClean="0">
                <a:hlinkClick r:id="rId20"/>
              </a:rPr>
              <a:t>Jasmine </a:t>
            </a:r>
            <a:r>
              <a:rPr lang="en-US" sz="2400" dirty="0" smtClean="0"/>
              <a:t>(BDD Testing framework)</a:t>
            </a:r>
          </a:p>
          <a:p>
            <a:pPr marL="457200" indent="-457200">
              <a:buFont typeface="Arial" pitchFamily="34" charset="0"/>
              <a:buChar char="•"/>
            </a:pPr>
            <a:r>
              <a:rPr lang="en-US" sz="2400" dirty="0" smtClean="0">
                <a:hlinkClick r:id="rId21"/>
              </a:rPr>
              <a:t>Chai </a:t>
            </a:r>
            <a:r>
              <a:rPr lang="en-US" sz="2400" dirty="0" smtClean="0"/>
              <a:t>(BDD-TDD Assertion Library)</a:t>
            </a:r>
          </a:p>
          <a:p>
            <a:pPr marL="457200" indent="-457200">
              <a:buFont typeface="Arial" pitchFamily="34" charset="0"/>
              <a:buChar char="•"/>
            </a:pPr>
            <a:r>
              <a:rPr lang="en-US" sz="2400" dirty="0" smtClean="0">
                <a:hlinkClick r:id="rId22"/>
              </a:rPr>
              <a:t>Istanbul </a:t>
            </a:r>
            <a:r>
              <a:rPr lang="en-US" sz="2400" dirty="0" smtClean="0"/>
              <a:t>(</a:t>
            </a:r>
            <a:r>
              <a:rPr lang="en-US" sz="2400" dirty="0"/>
              <a:t>C</a:t>
            </a:r>
            <a:r>
              <a:rPr lang="en-US" sz="2400" dirty="0" smtClean="0"/>
              <a:t>ode Coverage)</a:t>
            </a:r>
          </a:p>
          <a:p>
            <a:pPr marL="457200" indent="-457200">
              <a:buFont typeface="Arial" pitchFamily="34" charset="0"/>
              <a:buChar char="•"/>
            </a:pPr>
            <a:r>
              <a:rPr lang="en-US" sz="2400" dirty="0" smtClean="0">
                <a:hlinkClick r:id="rId23"/>
              </a:rPr>
              <a:t>Karma</a:t>
            </a:r>
            <a:r>
              <a:rPr lang="en-US" sz="2400" dirty="0" smtClean="0"/>
              <a:t> (Test Runner)</a:t>
            </a:r>
          </a:p>
          <a:p>
            <a:pPr marL="457200" indent="-457200">
              <a:buFont typeface="Arial" pitchFamily="34" charset="0"/>
              <a:buChar char="•"/>
            </a:pPr>
            <a:endParaRPr lang="en-US" dirty="0" smtClean="0"/>
          </a:p>
          <a:p>
            <a:pPr marL="457200" indent="-457200">
              <a:buFont typeface="Arial" pitchFamily="34" charset="0"/>
              <a:buChar char="•"/>
            </a:pPr>
            <a:endParaRPr lang="en-US" dirty="0"/>
          </a:p>
        </p:txBody>
      </p:sp>
      <p:pic>
        <p:nvPicPr>
          <p:cNvPr id="8" name="Picture 7"/>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465318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Code Organization</a:t>
            </a:r>
            <a:endParaRPr lang="en-US" dirty="0"/>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6459" y="1636296"/>
            <a:ext cx="7882057" cy="562221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Box 3"/>
          <p:cNvSpPr txBox="1"/>
          <p:nvPr/>
        </p:nvSpPr>
        <p:spPr>
          <a:xfrm>
            <a:off x="1379621" y="7924800"/>
            <a:ext cx="2405402" cy="584775"/>
          </a:xfrm>
          <a:prstGeom prst="rect">
            <a:avLst/>
          </a:prstGeom>
          <a:noFill/>
        </p:spPr>
        <p:txBody>
          <a:bodyPr wrap="none" rtlCol="0">
            <a:spAutoFit/>
          </a:bodyPr>
          <a:lstStyle/>
          <a:p>
            <a:r>
              <a:rPr lang="en-US" dirty="0" smtClean="0">
                <a:solidFill>
                  <a:srgbClr val="FF0000"/>
                </a:solidFill>
                <a:hlinkClick r:id="rId6"/>
              </a:rPr>
              <a:t>Link to image</a:t>
            </a:r>
            <a:endParaRPr lang="en-US" dirty="0">
              <a:solidFill>
                <a:srgbClr val="FF0000"/>
              </a:solidFill>
            </a:endParaRPr>
          </a:p>
        </p:txBody>
      </p:sp>
    </p:spTree>
    <p:extLst>
      <p:ext uri="{BB962C8B-B14F-4D97-AF65-F5344CB8AC3E}">
        <p14:creationId xmlns:p14="http://schemas.microsoft.com/office/powerpoint/2010/main" val="1351276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Release Management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584775"/>
          </a:xfrm>
          <a:prstGeom prst="rect">
            <a:avLst/>
          </a:prstGeom>
          <a:noFill/>
        </p:spPr>
        <p:txBody>
          <a:bodyPr wrap="square" rtlCol="0">
            <a:spAutoFit/>
          </a:bodyPr>
          <a:lstStyle/>
          <a:p>
            <a:pPr marL="457200" indent="-457200">
              <a:buFont typeface="Arial" pitchFamily="34" charset="0"/>
              <a:buChar char="•"/>
            </a:pPr>
            <a:r>
              <a:rPr lang="en-US" dirty="0" smtClean="0"/>
              <a:t>Content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35630616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Node.js - </a:t>
            </a:r>
            <a:r>
              <a:rPr lang="en-US" strike="sngStrike" dirty="0" smtClean="0"/>
              <a:t>Pros and</a:t>
            </a:r>
            <a:r>
              <a:rPr lang="en-US" dirty="0" smtClean="0"/>
              <a:t> Cons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6494085"/>
          </a:xfrm>
          <a:prstGeom prst="rect">
            <a:avLst/>
          </a:prstGeom>
          <a:noFill/>
        </p:spPr>
        <p:txBody>
          <a:bodyPr wrap="square" rtlCol="0">
            <a:spAutoFit/>
          </a:bodyPr>
          <a:lstStyle/>
          <a:p>
            <a:pPr marL="457200" indent="-457200">
              <a:buFont typeface="Arial" pitchFamily="34" charset="0"/>
              <a:buChar char="•"/>
            </a:pPr>
            <a:r>
              <a:rPr lang="en-US" dirty="0" smtClean="0"/>
              <a:t>Still a really young technology</a:t>
            </a:r>
          </a:p>
          <a:p>
            <a:pPr marL="457200" indent="-457200">
              <a:buFont typeface="Arial" pitchFamily="34" charset="0"/>
              <a:buChar char="•"/>
            </a:pPr>
            <a:endParaRPr lang="en-US" dirty="0" smtClean="0"/>
          </a:p>
          <a:p>
            <a:pPr marL="457200" indent="-457200">
              <a:buFont typeface="Arial" pitchFamily="34" charset="0"/>
              <a:buChar char="•"/>
            </a:pPr>
            <a:r>
              <a:rPr lang="en-US" dirty="0" smtClean="0"/>
              <a:t>No solutions for trivial stuff (simple CRUD)</a:t>
            </a:r>
          </a:p>
          <a:p>
            <a:pPr marL="1270010" lvl="1" indent="-457200">
              <a:buFont typeface="Arial" pitchFamily="34" charset="0"/>
              <a:buChar char="•"/>
            </a:pPr>
            <a:r>
              <a:rPr lang="en-US" dirty="0" smtClean="0"/>
              <a:t>Consistent error-handling</a:t>
            </a:r>
          </a:p>
          <a:p>
            <a:pPr marL="1270010" lvl="1" indent="-457200">
              <a:buFont typeface="Arial" pitchFamily="34" charset="0"/>
              <a:buChar char="•"/>
            </a:pPr>
            <a:r>
              <a:rPr lang="en-US" dirty="0" smtClean="0"/>
              <a:t>Consistent HTML error codes</a:t>
            </a:r>
          </a:p>
          <a:p>
            <a:pPr marL="1270010" lvl="1" indent="-457200">
              <a:buFont typeface="Arial" pitchFamily="34" charset="0"/>
              <a:buChar char="•"/>
            </a:pPr>
            <a:endParaRPr lang="en-US" dirty="0"/>
          </a:p>
          <a:p>
            <a:pPr marL="457200" indent="-457200">
              <a:buFont typeface="Arial" pitchFamily="34" charset="0"/>
              <a:buChar char="•"/>
            </a:pPr>
            <a:r>
              <a:rPr lang="en-US" dirty="0" smtClean="0"/>
              <a:t>Bad at static file serving</a:t>
            </a:r>
          </a:p>
          <a:p>
            <a:pPr marL="457200" indent="-457200">
              <a:buFont typeface="Arial" pitchFamily="34" charset="0"/>
              <a:buChar char="•"/>
            </a:pPr>
            <a:endParaRPr lang="en-US" dirty="0"/>
          </a:p>
          <a:p>
            <a:pPr marL="457200" indent="-457200">
              <a:buFont typeface="Arial" pitchFamily="34" charset="0"/>
              <a:buChar char="•"/>
            </a:pPr>
            <a:r>
              <a:rPr lang="en-US" dirty="0" smtClean="0"/>
              <a:t>Persistent memory</a:t>
            </a:r>
          </a:p>
          <a:p>
            <a:pPr marL="1270010" lvl="1" indent="-457200">
              <a:buFont typeface="Arial" pitchFamily="34" charset="0"/>
              <a:buChar char="•"/>
            </a:pPr>
            <a:r>
              <a:rPr lang="en-US" dirty="0" smtClean="0"/>
              <a:t>Increased changes for memory leaks</a:t>
            </a:r>
          </a:p>
          <a:p>
            <a:pPr marL="1270010" lvl="1" indent="-457200">
              <a:buFont typeface="Arial" pitchFamily="34" charset="0"/>
              <a:buChar char="•"/>
            </a:pPr>
            <a:r>
              <a:rPr lang="en-US" dirty="0" smtClean="0"/>
              <a:t>Easy to share data between clients</a:t>
            </a:r>
          </a:p>
          <a:p>
            <a:pPr marL="457200" indent="-457200">
              <a:buFont typeface="Arial" pitchFamily="34" charset="0"/>
              <a:buChar char="•"/>
            </a:pPr>
            <a:endParaRPr lang="en-US" dirty="0"/>
          </a:p>
          <a:p>
            <a:pPr marL="457200" indent="-457200">
              <a:buFont typeface="Arial" pitchFamily="34" charset="0"/>
              <a:buChar char="•"/>
            </a:pPr>
            <a:endParaRPr lang="en-US" dirty="0"/>
          </a:p>
        </p:txBody>
      </p:sp>
    </p:spTree>
    <p:extLst>
      <p:ext uri="{BB962C8B-B14F-4D97-AF65-F5344CB8AC3E}">
        <p14:creationId xmlns:p14="http://schemas.microsoft.com/office/powerpoint/2010/main" val="492944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Quality Assurance Process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9558" y="1604211"/>
            <a:ext cx="8132442" cy="593117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TextBox 4"/>
          <p:cNvSpPr txBox="1"/>
          <p:nvPr/>
        </p:nvSpPr>
        <p:spPr>
          <a:xfrm>
            <a:off x="561474" y="8021053"/>
            <a:ext cx="2498376" cy="584775"/>
          </a:xfrm>
          <a:prstGeom prst="rect">
            <a:avLst/>
          </a:prstGeom>
          <a:noFill/>
        </p:spPr>
        <p:txBody>
          <a:bodyPr wrap="none" rtlCol="0">
            <a:spAutoFit/>
          </a:bodyPr>
          <a:lstStyle/>
          <a:p>
            <a:r>
              <a:rPr lang="en-US" dirty="0" smtClean="0"/>
              <a:t>Link to image </a:t>
            </a:r>
            <a:endParaRPr lang="en-US" dirty="0"/>
          </a:p>
        </p:txBody>
      </p:sp>
    </p:spTree>
    <p:extLst>
      <p:ext uri="{BB962C8B-B14F-4D97-AF65-F5344CB8AC3E}">
        <p14:creationId xmlns:p14="http://schemas.microsoft.com/office/powerpoint/2010/main" val="39672919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3048329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Node.js – What is it?</a:t>
            </a:r>
            <a:endParaRPr lang="en-US" dirty="0"/>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631" y="2743200"/>
            <a:ext cx="15082851" cy="3625515"/>
          </a:xfrm>
          <a:prstGeom prst="rect">
            <a:avLst/>
          </a:prstGeom>
        </p:spPr>
      </p:pic>
    </p:spTree>
    <p:extLst>
      <p:ext uri="{BB962C8B-B14F-4D97-AF65-F5344CB8AC3E}">
        <p14:creationId xmlns:p14="http://schemas.microsoft.com/office/powerpoint/2010/main" val="1563961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Node.js – I/O</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4118" y="2069432"/>
            <a:ext cx="11316552" cy="5983705"/>
          </a:xfrm>
          <a:prstGeom prst="rect">
            <a:avLst/>
          </a:prstGeom>
        </p:spPr>
      </p:pic>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501551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Node.js?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4524315"/>
          </a:xfrm>
          <a:prstGeom prst="rect">
            <a:avLst/>
          </a:prstGeom>
          <a:noFill/>
        </p:spPr>
        <p:txBody>
          <a:bodyPr wrap="square" rtlCol="0">
            <a:spAutoFit/>
          </a:bodyPr>
          <a:lstStyle/>
          <a:p>
            <a:pPr marL="457200" indent="-457200">
              <a:buFont typeface="Arial" pitchFamily="34" charset="0"/>
              <a:buChar char="•"/>
            </a:pPr>
            <a:r>
              <a:rPr lang="en-US" dirty="0" smtClean="0"/>
              <a:t>Same language client-side/server-side</a:t>
            </a:r>
          </a:p>
          <a:p>
            <a:pPr marL="457200" indent="-457200">
              <a:buFont typeface="Arial" pitchFamily="34" charset="0"/>
              <a:buChar char="•"/>
            </a:pPr>
            <a:endParaRPr lang="en-US" dirty="0" smtClean="0"/>
          </a:p>
          <a:p>
            <a:pPr marL="457200" indent="-457200">
              <a:buFont typeface="Arial" pitchFamily="34" charset="0"/>
              <a:buChar char="•"/>
            </a:pPr>
            <a:r>
              <a:rPr lang="en-US" dirty="0" smtClean="0"/>
              <a:t>Asynchronous by nature</a:t>
            </a:r>
          </a:p>
          <a:p>
            <a:pPr marL="457200" indent="-457200">
              <a:buFont typeface="Arial" pitchFamily="34" charset="0"/>
              <a:buChar char="•"/>
            </a:pPr>
            <a:endParaRPr lang="en-US" dirty="0"/>
          </a:p>
          <a:p>
            <a:pPr marL="457200" indent="-457200">
              <a:buFont typeface="Arial" pitchFamily="34" charset="0"/>
              <a:buChar char="•"/>
            </a:pPr>
            <a:r>
              <a:rPr lang="en-US" dirty="0" smtClean="0"/>
              <a:t>Simpler I/O model, free of locking and concurrency issues</a:t>
            </a:r>
          </a:p>
          <a:p>
            <a:pPr marL="457200" indent="-457200">
              <a:buFont typeface="Arial" pitchFamily="34" charset="0"/>
              <a:buChar char="•"/>
            </a:pPr>
            <a:endParaRPr lang="en-US" dirty="0" smtClean="0"/>
          </a:p>
          <a:p>
            <a:pPr marL="457200" indent="-457200">
              <a:buFont typeface="Arial" pitchFamily="34" charset="0"/>
              <a:buChar char="•"/>
            </a:pPr>
            <a:r>
              <a:rPr lang="en-US" dirty="0" smtClean="0"/>
              <a:t>Large collection of quality open source module</a:t>
            </a:r>
          </a:p>
          <a:p>
            <a:endParaRPr lang="en-US" dirty="0"/>
          </a:p>
          <a:p>
            <a:pPr marL="457200" indent="-457200">
              <a:buFont typeface="Arial" pitchFamily="34" charset="0"/>
              <a:buChar char="•"/>
            </a:pPr>
            <a:r>
              <a:rPr lang="en-US" dirty="0" smtClean="0"/>
              <a:t>Node.js as the only dependency!</a:t>
            </a:r>
            <a:endParaRPr lang="en-US" dirty="0"/>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1404" y="7869654"/>
            <a:ext cx="1409700" cy="4381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6958" y="7902992"/>
            <a:ext cx="1285875" cy="3714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0645" y="7902992"/>
            <a:ext cx="1104900" cy="4286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0127" y="7912517"/>
            <a:ext cx="1000125" cy="4191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136773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Express.js Hello World</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284" y="2037965"/>
            <a:ext cx="8213557" cy="6247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5392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Node.js for Enterprise</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4031873"/>
          </a:xfrm>
          <a:prstGeom prst="rect">
            <a:avLst/>
          </a:prstGeom>
          <a:noFill/>
        </p:spPr>
        <p:txBody>
          <a:bodyPr wrap="square" rtlCol="0">
            <a:spAutoFit/>
          </a:bodyPr>
          <a:lstStyle/>
          <a:p>
            <a:pPr marL="457200" indent="-457200">
              <a:buFont typeface="Arial" pitchFamily="34" charset="0"/>
              <a:buChar char="•"/>
            </a:pPr>
            <a:r>
              <a:rPr lang="en-US" dirty="0" smtClean="0"/>
              <a:t>Attractive developer environment</a:t>
            </a:r>
          </a:p>
          <a:p>
            <a:pPr marL="457200" indent="-457200">
              <a:buFont typeface="Arial" pitchFamily="34" charset="0"/>
              <a:buChar char="•"/>
            </a:pPr>
            <a:endParaRPr lang="en-US" dirty="0"/>
          </a:p>
          <a:p>
            <a:pPr marL="457200" indent="-457200">
              <a:buFont typeface="Arial" pitchFamily="34" charset="0"/>
              <a:buChar char="•"/>
            </a:pPr>
            <a:r>
              <a:rPr lang="en-US" dirty="0" smtClean="0"/>
              <a:t>Extensive sharing of components between teams</a:t>
            </a:r>
          </a:p>
          <a:p>
            <a:pPr marL="457200" indent="-457200">
              <a:buFont typeface="Arial" pitchFamily="34" charset="0"/>
              <a:buChar char="•"/>
            </a:pPr>
            <a:endParaRPr lang="en-US" dirty="0"/>
          </a:p>
          <a:p>
            <a:pPr marL="457200" indent="-457200">
              <a:buFont typeface="Arial" pitchFamily="34" charset="0"/>
              <a:buChar char="•"/>
            </a:pPr>
            <a:r>
              <a:rPr lang="en-US" dirty="0" smtClean="0"/>
              <a:t>Easy Deployment (</a:t>
            </a:r>
            <a:r>
              <a:rPr lang="en-US" dirty="0" err="1" smtClean="0"/>
              <a:t>DevOps</a:t>
            </a:r>
            <a:r>
              <a:rPr lang="en-US" dirty="0" smtClean="0"/>
              <a:t>)</a:t>
            </a:r>
          </a:p>
          <a:p>
            <a:pPr marL="1270010" lvl="1" indent="-457200">
              <a:buFont typeface="Arial" pitchFamily="34" charset="0"/>
              <a:buChar char="•"/>
            </a:pPr>
            <a:r>
              <a:rPr lang="en-US" dirty="0" smtClean="0"/>
              <a:t>Local</a:t>
            </a:r>
          </a:p>
          <a:p>
            <a:pPr marL="1270010" lvl="1" indent="-457200">
              <a:buFont typeface="Arial" pitchFamily="34" charset="0"/>
              <a:buChar char="•"/>
            </a:pPr>
            <a:r>
              <a:rPr lang="en-US" dirty="0" smtClean="0"/>
              <a:t>VM</a:t>
            </a:r>
          </a:p>
          <a:p>
            <a:pPr marL="1270010" lvl="1" indent="-457200">
              <a:buFont typeface="Arial" pitchFamily="34" charset="0"/>
              <a:buChar char="•"/>
            </a:pPr>
            <a:r>
              <a:rPr lang="en-US" dirty="0" smtClean="0"/>
              <a:t>Amazon</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2686471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n</a:t>
            </a:r>
            <a:r>
              <a:rPr lang="en-US" dirty="0" err="1" smtClean="0"/>
              <a:t>pm</a:t>
            </a:r>
            <a:r>
              <a:rPr lang="en-US" dirty="0" smtClean="0"/>
              <a:t> - Node.js Package Manager</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sp>
        <p:nvSpPr>
          <p:cNvPr id="7" name="TextBox 6"/>
          <p:cNvSpPr txBox="1"/>
          <p:nvPr/>
        </p:nvSpPr>
        <p:spPr>
          <a:xfrm>
            <a:off x="812880" y="2454442"/>
            <a:ext cx="15020678" cy="4524315"/>
          </a:xfrm>
          <a:prstGeom prst="rect">
            <a:avLst/>
          </a:prstGeom>
          <a:noFill/>
        </p:spPr>
        <p:txBody>
          <a:bodyPr wrap="square" rtlCol="0">
            <a:spAutoFit/>
          </a:bodyPr>
          <a:lstStyle/>
          <a:p>
            <a:pPr marL="457200" indent="-457200">
              <a:buFont typeface="Arial" pitchFamily="34" charset="0"/>
              <a:buChar char="•"/>
            </a:pPr>
            <a:r>
              <a:rPr lang="en-US" dirty="0" smtClean="0"/>
              <a:t>Easy integration of JavaScript and C/C++ modules</a:t>
            </a:r>
          </a:p>
          <a:p>
            <a:pPr marL="1270010" lvl="1" indent="-457200">
              <a:buFont typeface="Arial" pitchFamily="34" charset="0"/>
              <a:buChar char="•"/>
            </a:pPr>
            <a:r>
              <a:rPr lang="en-US" dirty="0" err="1"/>
              <a:t>n</a:t>
            </a:r>
            <a:r>
              <a:rPr lang="en-US" dirty="0" err="1" smtClean="0"/>
              <a:t>pm</a:t>
            </a:r>
            <a:r>
              <a:rPr lang="en-US" dirty="0" smtClean="0"/>
              <a:t> registry</a:t>
            </a:r>
          </a:p>
          <a:p>
            <a:pPr marL="457200" indent="-457200">
              <a:buFont typeface="Arial" pitchFamily="34" charset="0"/>
              <a:buChar char="•"/>
            </a:pPr>
            <a:endParaRPr lang="en-US" dirty="0"/>
          </a:p>
          <a:p>
            <a:pPr marL="457200" indent="-457200">
              <a:buFont typeface="Arial" pitchFamily="34" charset="0"/>
              <a:buChar char="•"/>
            </a:pPr>
            <a:r>
              <a:rPr lang="en-US" dirty="0" smtClean="0"/>
              <a:t>One command to rule them all</a:t>
            </a:r>
          </a:p>
          <a:p>
            <a:pPr marL="1270010" lvl="1" indent="-457200">
              <a:buFont typeface="Arial" pitchFamily="34" charset="0"/>
              <a:buChar char="•"/>
            </a:pPr>
            <a:r>
              <a:rPr lang="en-US" dirty="0" err="1"/>
              <a:t>n</a:t>
            </a:r>
            <a:r>
              <a:rPr lang="en-US" dirty="0" err="1" smtClean="0"/>
              <a:t>pm</a:t>
            </a:r>
            <a:r>
              <a:rPr lang="en-US" dirty="0" smtClean="0"/>
              <a:t> install</a:t>
            </a:r>
          </a:p>
          <a:p>
            <a:pPr marL="1270010" lvl="1" indent="-457200">
              <a:buFont typeface="Arial" pitchFamily="34" charset="0"/>
              <a:buChar char="•"/>
            </a:pPr>
            <a:endParaRPr lang="en-US" dirty="0"/>
          </a:p>
          <a:p>
            <a:pPr marL="457200" indent="-457200">
              <a:buFont typeface="Arial" pitchFamily="34" charset="0"/>
              <a:buChar char="•"/>
            </a:pPr>
            <a:r>
              <a:rPr lang="en-US" dirty="0" smtClean="0"/>
              <a:t>Configuration through a JSON file</a:t>
            </a:r>
          </a:p>
          <a:p>
            <a:pPr marL="457200" indent="-457200">
              <a:buFont typeface="Arial" pitchFamily="34" charset="0"/>
              <a:buChar char="•"/>
            </a:pPr>
            <a:endParaRPr lang="en-US" dirty="0"/>
          </a:p>
          <a:p>
            <a:pPr marL="457200" indent="-457200">
              <a:buFont typeface="Arial" pitchFamily="34" charset="0"/>
              <a:buChar char="•"/>
            </a:pPr>
            <a:r>
              <a:rPr lang="en-US" dirty="0" smtClean="0"/>
              <a:t>Each module controls its dependencies versions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Tree>
    <p:extLst>
      <p:ext uri="{BB962C8B-B14F-4D97-AF65-F5344CB8AC3E}">
        <p14:creationId xmlns:p14="http://schemas.microsoft.com/office/powerpoint/2010/main" val="229227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err="1" smtClean="0"/>
              <a:t>npm</a:t>
            </a:r>
            <a:r>
              <a:rPr lang="en-US" dirty="0"/>
              <a:t> </a:t>
            </a:r>
            <a:r>
              <a:rPr lang="en-US" dirty="0" smtClean="0"/>
              <a:t>- </a:t>
            </a:r>
            <a:r>
              <a:rPr lang="en-US" dirty="0" err="1" smtClean="0"/>
              <a:t>Package.json</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969" y="1965612"/>
            <a:ext cx="6753726" cy="6141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0555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S2013_Template">
  <a:themeElements>
    <a:clrScheme name="Autodesk Corporate Colors">
      <a:dk1>
        <a:srgbClr val="000000"/>
      </a:dk1>
      <a:lt1>
        <a:srgbClr val="FFFFFF"/>
      </a:lt1>
      <a:dk2>
        <a:srgbClr val="000000"/>
      </a:dk2>
      <a:lt2>
        <a:srgbClr val="FFFFFF"/>
      </a:lt2>
      <a:accent1>
        <a:srgbClr val="00ABE6"/>
      </a:accent1>
      <a:accent2>
        <a:srgbClr val="87BC40"/>
      </a:accent2>
      <a:accent3>
        <a:srgbClr val="32BCAD"/>
      </a:accent3>
      <a:accent4>
        <a:srgbClr val="1B58A8"/>
      </a:accent4>
      <a:accent5>
        <a:srgbClr val="005E30"/>
      </a:accent5>
      <a:accent6>
        <a:srgbClr val="007272"/>
      </a:accent6>
      <a:hlink>
        <a:srgbClr val="007272"/>
      </a:hlink>
      <a:folHlink>
        <a:srgbClr val="0072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279c20c3caf3300dae6b438536eb8c56">
  <xsd:schema xmlns:xsd="http://www.w3.org/2001/XMLSchema" xmlns:p="http://schemas.microsoft.com/office/2006/metadata/properties" targetNamespace="http://schemas.microsoft.com/office/2006/metadata/properties" ma:root="true" ma:fieldsID="0d2e1ca116041f9e11471c52c4c9d60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2652EEC-459D-4E7D-9D11-21DA32473B5C}">
  <ds:schemaRefs>
    <ds:schemaRef ds:uri="http://schemas.microsoft.com/office/2006/metadata/properties"/>
  </ds:schemaRefs>
</ds:datastoreItem>
</file>

<file path=customXml/itemProps2.xml><?xml version="1.0" encoding="utf-8"?>
<ds:datastoreItem xmlns:ds="http://schemas.openxmlformats.org/officeDocument/2006/customXml" ds:itemID="{18FA3772-6567-4153-9161-058D286A2ED9}">
  <ds:schemaRefs>
    <ds:schemaRef ds:uri="http://schemas.microsoft.com/sharepoint/v3/contenttype/forms"/>
  </ds:schemaRefs>
</ds:datastoreItem>
</file>

<file path=customXml/itemProps3.xml><?xml version="1.0" encoding="utf-8"?>
<ds:datastoreItem xmlns:ds="http://schemas.openxmlformats.org/officeDocument/2006/customXml" ds:itemID="{6CCFC151-5C72-49BD-98FB-AAE14A78F2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TS2013_Template</Template>
  <TotalTime>3567</TotalTime>
  <Words>1148</Words>
  <Application>Microsoft Office PowerPoint</Application>
  <PresentationFormat>Custom</PresentationFormat>
  <Paragraphs>234</Paragraphs>
  <Slides>25</Slides>
  <Notes>14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TS2013_Template</vt:lpstr>
      <vt:lpstr>PowerPoint Presentation</vt:lpstr>
      <vt:lpstr>M&amp;E Cloud Services - Context</vt:lpstr>
      <vt:lpstr>Node.js – What is it?</vt:lpstr>
      <vt:lpstr>Node.js – I/O</vt:lpstr>
      <vt:lpstr>Why Node.js?</vt:lpstr>
      <vt:lpstr>Express.js Hello World</vt:lpstr>
      <vt:lpstr>Node.js for Enterprise</vt:lpstr>
      <vt:lpstr>npm - Node.js Package Manager</vt:lpstr>
      <vt:lpstr>npm - Package.json</vt:lpstr>
      <vt:lpstr>Development Environment</vt:lpstr>
      <vt:lpstr>Development Environment</vt:lpstr>
      <vt:lpstr>Sharing node modules between teams</vt:lpstr>
      <vt:lpstr>Sharing node modules between teams</vt:lpstr>
      <vt:lpstr>Deployment - VM</vt:lpstr>
      <vt:lpstr>Deployment - Amazon</vt:lpstr>
      <vt:lpstr>Deployment – Publish Web Service</vt:lpstr>
      <vt:lpstr>Deployment – Application Configuration</vt:lpstr>
      <vt:lpstr>PowerPoint Presentation</vt:lpstr>
      <vt:lpstr>Appendices</vt:lpstr>
      <vt:lpstr>Technologies List</vt:lpstr>
      <vt:lpstr>Code Organization</vt:lpstr>
      <vt:lpstr>Release Management</vt:lpstr>
      <vt:lpstr>Node.js - Pros and Cons</vt:lpstr>
      <vt:lpstr>Quality Assurance Process</vt:lpstr>
      <vt:lpstr>PowerPoint Presentation</vt:lpstr>
    </vt:vector>
  </TitlesOfParts>
  <Company>Autodesk,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Guillaume Brossard</dc:creator>
  <cp:keywords>Autodesk Technical Summit 2013</cp:keywords>
  <cp:lastModifiedBy>David Richer</cp:lastModifiedBy>
  <cp:revision>50</cp:revision>
  <dcterms:created xsi:type="dcterms:W3CDTF">2013-05-13T13:53:11Z</dcterms:created>
  <dcterms:modified xsi:type="dcterms:W3CDTF">2013-05-17T13:01:11Z</dcterms:modified>
</cp:coreProperties>
</file>