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19"/>
  </p:notesMasterIdLst>
  <p:handoutMasterIdLst>
    <p:handoutMasterId r:id="rId20"/>
  </p:handoutMasterIdLst>
  <p:sldIdLst>
    <p:sldId id="293" r:id="rId6"/>
    <p:sldId id="298" r:id="rId7"/>
    <p:sldId id="299" r:id="rId8"/>
    <p:sldId id="300" r:id="rId9"/>
    <p:sldId id="301" r:id="rId10"/>
    <p:sldId id="302" r:id="rId11"/>
    <p:sldId id="311" r:id="rId12"/>
    <p:sldId id="312" r:id="rId13"/>
    <p:sldId id="313" r:id="rId14"/>
    <p:sldId id="310" r:id="rId15"/>
    <p:sldId id="305" r:id="rId16"/>
    <p:sldId id="306" r:id="rId17"/>
    <p:sldId id="297" r:id="rId18"/>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74178" autoAdjust="0"/>
  </p:normalViewPr>
  <p:slideViewPr>
    <p:cSldViewPr snapToGrid="0" snapToObjects="1">
      <p:cViewPr varScale="1">
        <p:scale>
          <a:sx n="65" d="100"/>
          <a:sy n="65" d="100"/>
        </p:scale>
        <p:origin x="-1638" y="-108"/>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5/13/2014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5/13/2014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Deployment</a:t>
            </a:r>
          </a:p>
          <a:p>
            <a:pPr marL="342900" indent="-342900">
              <a:buFontTx/>
              <a:buChar char="-"/>
            </a:pPr>
            <a:r>
              <a:rPr lang="en-US" dirty="0" smtClean="0"/>
              <a:t>Sync and</a:t>
            </a:r>
            <a:r>
              <a:rPr lang="en-US" baseline="0" dirty="0" smtClean="0"/>
              <a:t> run script</a:t>
            </a:r>
          </a:p>
          <a:p>
            <a:endParaRPr lang="en-US" baseline="0" dirty="0" smtClean="0"/>
          </a:p>
          <a:p>
            <a:r>
              <a:rPr lang="en-US" baseline="0" dirty="0" smtClean="0"/>
              <a:t>Deployment as code</a:t>
            </a:r>
          </a:p>
          <a:p>
            <a:pPr marL="342900" indent="-342900">
              <a:buFontTx/>
              <a:buChar char="-"/>
            </a:pPr>
            <a:r>
              <a:rPr lang="en-US" baseline="0" dirty="0" smtClean="0"/>
              <a:t>Sync branch and deploy (source control)</a:t>
            </a:r>
          </a:p>
          <a:p>
            <a:endParaRPr lang="en-US" baseline="0" dirty="0" smtClean="0"/>
          </a:p>
          <a:p>
            <a:r>
              <a:rPr lang="en-US" baseline="0" dirty="0" smtClean="0"/>
              <a:t>Small pieces to build something big</a:t>
            </a:r>
          </a:p>
          <a:p>
            <a:endParaRPr lang="en-US" baseline="0" dirty="0" smtClean="0"/>
          </a:p>
          <a:p>
            <a:r>
              <a:rPr lang="en-US" baseline="0" dirty="0" smtClean="0"/>
              <a:t>“Developer-centric” environment</a:t>
            </a:r>
          </a:p>
          <a:p>
            <a:endParaRPr lang="en-US" baseline="0" dirty="0" smtClean="0"/>
          </a:p>
          <a:p>
            <a:r>
              <a:rPr lang="en-US" baseline="0" dirty="0" smtClean="0"/>
              <a:t>Development to be deployment agnostic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254606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Scalable Nodes</a:t>
            </a:r>
          </a:p>
          <a:p>
            <a:r>
              <a:rPr lang="en-US" dirty="0" smtClean="0"/>
              <a:t>Dynamic </a:t>
            </a:r>
            <a:r>
              <a:rPr lang="en-US" dirty="0" err="1" smtClean="0"/>
              <a:t>Layouting</a:t>
            </a:r>
            <a:r>
              <a:rPr lang="en-US" dirty="0" smtClean="0"/>
              <a:t> of Roles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5804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 development of small services</a:t>
            </a:r>
          </a:p>
          <a:p>
            <a:endParaRPr lang="en-US" dirty="0" smtClean="0"/>
          </a:p>
          <a:p>
            <a:r>
              <a:rPr lang="en-US" dirty="0" smtClean="0"/>
              <a:t>Reusable modules</a:t>
            </a:r>
          </a:p>
          <a:p>
            <a:endParaRPr lang="en-US" dirty="0" smtClean="0"/>
          </a:p>
          <a:p>
            <a:r>
              <a:rPr lang="en-US" dirty="0" smtClean="0"/>
              <a:t>Web Storage (</a:t>
            </a:r>
            <a:r>
              <a:rPr lang="en-US" dirty="0" err="1" smtClean="0"/>
              <a:t>npm</a:t>
            </a:r>
            <a:r>
              <a:rPr lang="en-US" dirty="0" smtClean="0"/>
              <a:t> registry, </a:t>
            </a:r>
            <a:r>
              <a:rPr lang="en-US" dirty="0" err="1" smtClean="0"/>
              <a:t>GitHub</a:t>
            </a:r>
            <a:r>
              <a:rPr lang="en-US" dirty="0" smtClean="0"/>
              <a:t>)</a:t>
            </a:r>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52489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a:t>
            </a:r>
          </a:p>
          <a:p>
            <a:pPr marL="342900" indent="-342900">
              <a:buFontTx/>
              <a:buChar char="-"/>
            </a:pPr>
            <a:r>
              <a:rPr lang="en-US" dirty="0" smtClean="0"/>
              <a:t>Elastic Load Balancers</a:t>
            </a:r>
          </a:p>
          <a:p>
            <a:pPr marL="342900" indent="-342900">
              <a:buFontTx/>
              <a:buChar char="-"/>
            </a:pPr>
            <a:r>
              <a:rPr lang="en-US" dirty="0" smtClean="0"/>
              <a:t>Auto-Scaling Groups</a:t>
            </a:r>
          </a:p>
          <a:p>
            <a:endParaRPr lang="en-US" dirty="0" smtClean="0"/>
          </a:p>
          <a:p>
            <a:r>
              <a:rPr lang="en-US" dirty="0" smtClean="0"/>
              <a:t>Security</a:t>
            </a:r>
          </a:p>
          <a:p>
            <a:pPr marL="342900" indent="-342900">
              <a:buFontTx/>
              <a:buChar char="-"/>
            </a:pPr>
            <a:r>
              <a:rPr lang="en-US" dirty="0" smtClean="0"/>
              <a:t>Private stack</a:t>
            </a:r>
          </a:p>
          <a:p>
            <a:pPr marL="342900" indent="-342900">
              <a:buFontTx/>
              <a:buChar char="-"/>
            </a:pPr>
            <a:r>
              <a:rPr lang="en-US" dirty="0" smtClean="0"/>
              <a:t>Services vs. DB Stack</a:t>
            </a:r>
          </a:p>
          <a:p>
            <a:pPr marL="342900" indent="-342900">
              <a:buFontTx/>
              <a:buChar char="-"/>
            </a:pPr>
            <a:endParaRPr lang="en-US" dirty="0" smtClean="0"/>
          </a:p>
          <a:p>
            <a:pPr marL="0" indent="0">
              <a:buFontTx/>
              <a:buNone/>
            </a:pPr>
            <a:r>
              <a:rPr lang="en-US" dirty="0" err="1" smtClean="0"/>
              <a:t>DNSing</a:t>
            </a:r>
            <a:endParaRPr lang="en-US" dirty="0" smtClean="0"/>
          </a:p>
          <a:p>
            <a:pPr marL="342900" indent="-342900">
              <a:buFontTx/>
              <a:buChar char="-"/>
            </a:pPr>
            <a:r>
              <a:rPr lang="en-US" baseline="0" dirty="0" smtClean="0"/>
              <a:t>Route 53</a:t>
            </a:r>
          </a:p>
          <a:p>
            <a:pPr marL="342900" indent="-342900">
              <a:buFontTx/>
              <a:buChar char="-"/>
            </a:pPr>
            <a:r>
              <a:rPr lang="en-US" baseline="0" dirty="0" smtClean="0"/>
              <a:t>NAT Instance</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62720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212199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212199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Configuration (</a:t>
            </a:r>
            <a:r>
              <a:rPr lang="en-US" dirty="0" err="1" smtClean="0"/>
              <a:t>nconf</a:t>
            </a:r>
            <a:r>
              <a:rPr lang="en-US" dirty="0" smtClean="0"/>
              <a:t>)</a:t>
            </a:r>
          </a:p>
          <a:p>
            <a:endParaRPr lang="en-US" dirty="0" smtClean="0"/>
          </a:p>
          <a:p>
            <a:r>
              <a:rPr lang="en-US" dirty="0" smtClean="0"/>
              <a:t>Deployment from day 1</a:t>
            </a:r>
          </a:p>
          <a:p>
            <a:endParaRPr lang="en-US" dirty="0" smtClean="0"/>
          </a:p>
          <a:p>
            <a:r>
              <a:rPr lang="en-US" dirty="0" smtClean="0"/>
              <a:t>Investment in development</a:t>
            </a:r>
          </a:p>
          <a:p>
            <a:endParaRPr lang="en-US" dirty="0" smtClean="0"/>
          </a:p>
          <a:p>
            <a:r>
              <a:rPr lang="en-US" dirty="0" smtClean="0"/>
              <a:t>“Local” Deployment</a:t>
            </a:r>
          </a:p>
          <a:p>
            <a:pPr marL="342900" indent="-342900">
              <a:buFontTx/>
              <a:buChar char="-"/>
            </a:pPr>
            <a:r>
              <a:rPr lang="en-US" dirty="0" smtClean="0"/>
              <a:t>Vagrant</a:t>
            </a:r>
          </a:p>
          <a:p>
            <a:pPr marL="342900" indent="-342900">
              <a:buFontTx/>
              <a:buChar char="-"/>
            </a:pPr>
            <a:r>
              <a:rPr lang="en-US" dirty="0" smtClean="0"/>
              <a:t>Cross-platform technology</a:t>
            </a:r>
          </a:p>
          <a:p>
            <a:pPr marL="342900" indent="-342900">
              <a:buFontTx/>
              <a:buChar char="-"/>
            </a:pPr>
            <a:r>
              <a:rPr lang="en-US" dirty="0" smtClean="0"/>
              <a:t>“Full” JavaScript stack</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139909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Server</a:t>
            </a:r>
          </a:p>
          <a:p>
            <a:pPr marL="342900" indent="-342900">
              <a:buFontTx/>
              <a:buChar char="-"/>
            </a:pPr>
            <a:r>
              <a:rPr lang="en-US" dirty="0" smtClean="0"/>
              <a:t>Complex</a:t>
            </a:r>
          </a:p>
          <a:p>
            <a:pPr marL="342900" indent="-342900">
              <a:buFontTx/>
              <a:buChar char="-"/>
            </a:pPr>
            <a:r>
              <a:rPr lang="en-US" dirty="0" smtClean="0"/>
              <a:t>Not used at its full potential</a:t>
            </a:r>
            <a:r>
              <a:rPr lang="en-US" baseline="0" dirty="0" smtClean="0"/>
              <a:t> as other tools gave us the same feature set</a:t>
            </a:r>
          </a:p>
          <a:p>
            <a:pPr marL="342900" indent="-342900">
              <a:buFontTx/>
              <a:buChar char="-"/>
            </a:pPr>
            <a:r>
              <a:rPr lang="en-US" baseline="0" dirty="0" smtClean="0"/>
              <a:t>Consider packer (with chef solo only)</a:t>
            </a:r>
            <a:endParaRPr lang="en-US" dirty="0" smtClean="0"/>
          </a:p>
          <a:p>
            <a:endParaRPr lang="en-US" dirty="0" smtClean="0"/>
          </a:p>
          <a:p>
            <a:r>
              <a:rPr lang="en-US" dirty="0" smtClean="0"/>
              <a:t>Cloud Formation template generation </a:t>
            </a:r>
            <a:r>
              <a:rPr lang="en-US" baseline="0" dirty="0" smtClean="0"/>
              <a:t>a</a:t>
            </a:r>
            <a:r>
              <a:rPr lang="en-US" dirty="0" smtClean="0"/>
              <a:t>bstraction</a:t>
            </a:r>
          </a:p>
          <a:p>
            <a:pPr marL="342900" indent="-342900">
              <a:buFontTx/>
              <a:buChar char="-"/>
            </a:pPr>
            <a:r>
              <a:rPr lang="en-US" dirty="0" smtClean="0"/>
              <a:t>We identify</a:t>
            </a:r>
            <a:r>
              <a:rPr lang="en-US" baseline="0" dirty="0" smtClean="0"/>
              <a:t> correctly the issue</a:t>
            </a:r>
          </a:p>
          <a:p>
            <a:pPr marL="342900" indent="-342900">
              <a:buFontTx/>
              <a:buChar char="-"/>
            </a:pPr>
            <a:r>
              <a:rPr lang="en-US" dirty="0" smtClean="0"/>
              <a:t>Mustache not the right</a:t>
            </a:r>
            <a:r>
              <a:rPr lang="en-US" baseline="0" dirty="0" smtClean="0"/>
              <a:t> tool to do that</a:t>
            </a:r>
            <a:endParaRPr lang="en-US" dirty="0" smtClean="0"/>
          </a:p>
          <a:p>
            <a:endParaRPr lang="en-US" dirty="0" smtClean="0"/>
          </a:p>
          <a:p>
            <a:r>
              <a:rPr lang="en-US" dirty="0" err="1" smtClean="0"/>
              <a:t>Npm</a:t>
            </a:r>
            <a:r>
              <a:rPr lang="en-US" dirty="0" smtClean="0"/>
              <a:t> registry</a:t>
            </a:r>
          </a:p>
          <a:p>
            <a:pPr marL="342900" indent="-342900">
              <a:buFontTx/>
              <a:buChar char="-"/>
            </a:pPr>
            <a:r>
              <a:rPr lang="en-US" dirty="0" smtClean="0"/>
              <a:t>Correctly</a:t>
            </a:r>
            <a:r>
              <a:rPr lang="en-US" baseline="0" dirty="0" smtClean="0"/>
              <a:t> decoupled deployment from </a:t>
            </a:r>
            <a:r>
              <a:rPr lang="en-US" baseline="0" dirty="0" err="1" smtClean="0"/>
              <a:t>npm</a:t>
            </a:r>
            <a:r>
              <a:rPr lang="en-US" baseline="0" dirty="0" smtClean="0"/>
              <a:t> registry</a:t>
            </a:r>
          </a:p>
          <a:p>
            <a:pPr marL="342900" indent="-342900">
              <a:buFontTx/>
              <a:buChar char="-"/>
            </a:pPr>
            <a:r>
              <a:rPr lang="en-US" dirty="0" err="1" smtClean="0"/>
              <a:t>Git</a:t>
            </a:r>
            <a:r>
              <a:rPr lang="en-US" dirty="0" smtClean="0"/>
              <a:t> protocol for node modules works, but it is slow + not reliable</a:t>
            </a:r>
          </a:p>
          <a:p>
            <a:pPr marL="342900" indent="-342900">
              <a:buFontTx/>
              <a:buChar char="-"/>
            </a:pPr>
            <a:r>
              <a:rPr lang="en-US" baseline="0" dirty="0" smtClean="0"/>
              <a:t>Fetching from </a:t>
            </a:r>
            <a:r>
              <a:rPr lang="en-US" baseline="0" dirty="0" err="1" smtClean="0"/>
              <a:t>npm</a:t>
            </a:r>
            <a:r>
              <a:rPr lang="en-US" baseline="0" dirty="0" smtClean="0"/>
              <a:t> is not fast</a:t>
            </a:r>
          </a:p>
          <a:p>
            <a:pPr marL="342900" lvl="0" indent="-342900">
              <a:buFontTx/>
              <a:buChar char="-"/>
            </a:pPr>
            <a:r>
              <a:rPr lang="en-US" baseline="0" dirty="0" smtClean="0"/>
              <a:t>Private </a:t>
            </a:r>
            <a:r>
              <a:rPr lang="en-US" baseline="0" dirty="0" err="1" smtClean="0"/>
              <a:t>npm</a:t>
            </a:r>
            <a:r>
              <a:rPr lang="en-US" baseline="0" dirty="0" smtClean="0"/>
              <a:t> registry would be preferable</a:t>
            </a:r>
          </a:p>
          <a:p>
            <a:pPr marL="342900" lvl="0" indent="-342900">
              <a:buFontTx/>
              <a:buChar char="-"/>
            </a:pPr>
            <a:r>
              <a:rPr lang="en-US" dirty="0" smtClean="0"/>
              <a:t>Middle-ground solution with </a:t>
            </a:r>
            <a:r>
              <a:rPr lang="en-US" dirty="0" err="1" smtClean="0"/>
              <a:t>npm</a:t>
            </a:r>
            <a:r>
              <a:rPr lang="en-US" dirty="0" smtClean="0"/>
              <a:t> lazy, workspace</a:t>
            </a:r>
            <a:endParaRPr lang="en-US" baseline="0" dirty="0" smtClean="0"/>
          </a:p>
          <a:p>
            <a:pPr marL="1155710" lvl="1" indent="-34290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212029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49" r:id="rId4"/>
    <p:sldLayoutId id="2147483653"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100" name="Picture 4" descr="C:\github\guillaume-brossard-adsk\tech-summit\2014\supersize-nodejs\git-fl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27" y="1890186"/>
            <a:ext cx="8105467" cy="50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76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Shared Configuration (</a:t>
            </a:r>
            <a:r>
              <a:rPr lang="en-US" dirty="0" err="1" smtClean="0"/>
              <a:t>nconf</a:t>
            </a:r>
            <a:r>
              <a:rPr lang="en-US" dirty="0" smtClean="0"/>
              <a:t>)</a:t>
            </a:r>
          </a:p>
          <a:p>
            <a:endParaRPr lang="en-US" dirty="0"/>
          </a:p>
          <a:p>
            <a:r>
              <a:rPr lang="en-US" dirty="0" smtClean="0"/>
              <a:t>Deployment from day 1</a:t>
            </a:r>
          </a:p>
          <a:p>
            <a:endParaRPr lang="en-US" dirty="0"/>
          </a:p>
          <a:p>
            <a:r>
              <a:rPr lang="en-US" dirty="0" smtClean="0"/>
              <a:t>Investment in development/deployment tools</a:t>
            </a:r>
          </a:p>
          <a:p>
            <a:endParaRPr lang="en-US" dirty="0"/>
          </a:p>
          <a:p>
            <a:r>
              <a:rPr lang="en-US" dirty="0" smtClean="0"/>
              <a:t>“Local” Deployment</a:t>
            </a:r>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Good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1259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Chef Server</a:t>
            </a:r>
          </a:p>
          <a:p>
            <a:endParaRPr lang="en-US" dirty="0"/>
          </a:p>
          <a:p>
            <a:r>
              <a:rPr lang="en-US" dirty="0" smtClean="0"/>
              <a:t>Cloud Formation Abstraction</a:t>
            </a:r>
          </a:p>
          <a:p>
            <a:endParaRPr lang="en-US" dirty="0"/>
          </a:p>
          <a:p>
            <a:r>
              <a:rPr lang="en-US" dirty="0" err="1" smtClean="0"/>
              <a:t>Npm</a:t>
            </a:r>
            <a:r>
              <a:rPr lang="en-US" dirty="0" smtClean="0"/>
              <a:t> registry</a:t>
            </a:r>
            <a:endParaRPr lang="en-US" dirty="0"/>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Bad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948319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Open the Cloud to Artists and Managers</a:t>
            </a:r>
          </a:p>
          <a:p>
            <a:r>
              <a:rPr lang="en-US" dirty="0" smtClean="0"/>
              <a:t>Multi-segment team, using a Core Services stack</a:t>
            </a:r>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689" y="3530930"/>
            <a:ext cx="73437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48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Easy deployment</a:t>
            </a:r>
          </a:p>
          <a:p>
            <a:endParaRPr lang="en-US" dirty="0" smtClean="0"/>
          </a:p>
          <a:p>
            <a:r>
              <a:rPr lang="en-US" dirty="0" smtClean="0"/>
              <a:t>Deployment as code</a:t>
            </a:r>
          </a:p>
          <a:p>
            <a:endParaRPr lang="en-US" dirty="0" smtClean="0"/>
          </a:p>
          <a:p>
            <a:r>
              <a:rPr lang="en-US" dirty="0" smtClean="0"/>
              <a:t>Small pieces to build something big</a:t>
            </a:r>
          </a:p>
          <a:p>
            <a:endParaRPr lang="en-US" dirty="0" smtClean="0"/>
          </a:p>
          <a:p>
            <a:r>
              <a:rPr lang="en-US" dirty="0" smtClean="0"/>
              <a:t>“Developer-centric” environment</a:t>
            </a:r>
          </a:p>
          <a:p>
            <a:endParaRPr lang="en-US" dirty="0" smtClean="0"/>
          </a:p>
          <a:p>
            <a:r>
              <a:rPr lang="en-US" dirty="0" smtClean="0"/>
              <a:t>Development to be deployment agnostic</a:t>
            </a:r>
            <a:endParaRPr lang="en-US" dirty="0"/>
          </a:p>
        </p:txBody>
      </p:sp>
      <p:sp>
        <p:nvSpPr>
          <p:cNvPr id="3" name="Title 2"/>
          <p:cNvSpPr>
            <a:spLocks noGrp="1"/>
          </p:cNvSpPr>
          <p:nvPr>
            <p:ph type="title"/>
          </p:nvPr>
        </p:nvSpPr>
        <p:spPr/>
        <p:txBody>
          <a:bodyPr/>
          <a:lstStyle/>
          <a:p>
            <a:r>
              <a:rPr lang="en-US" dirty="0" smtClean="0"/>
              <a:t>Deployment Goals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Oversight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938" y="3452813"/>
            <a:ext cx="6853237"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439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How Node.js Tinted the Architecture</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613" y="1966913"/>
            <a:ext cx="7989887"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Amazon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562" y="1038225"/>
            <a:ext cx="8507412" cy="706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Publish</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1" name="Picture 3" descr="C:\github\guillaume-brossard-adsk\tech-summit\2014\supersize-nodejs\publi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988" y="1004999"/>
            <a:ext cx="8593675" cy="713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44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a:t>
            </a:r>
            <a:endParaRPr lang="en-US" dirty="0"/>
          </a:p>
        </p:txBody>
      </p:sp>
      <p:pic>
        <p:nvPicPr>
          <p:cNvPr id="11" name="Picture 4" descr="C:\github\guillaume-brossard-adsk\tech-summit\2014\supersize-nodejs\deplo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990" y="967422"/>
            <a:ext cx="8599197" cy="7146584"/>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321568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8" name="Picture 2" descr="C:\github\guillaume-brossard-adsk\tech-summit\2014\supersize-nodejs\git-flow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27" y="1890185"/>
            <a:ext cx="8105467" cy="50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61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B3AD410-478E-4068-B103-32D60D437510}">
  <ds:schemaRefs>
    <ds:schemaRef ds:uri="http://schemas.openxmlformats.org/package/2006/metadata/core-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5437</TotalTime>
  <Words>313</Words>
  <Application>Microsoft Office PowerPoint</Application>
  <PresentationFormat>Custom</PresentationFormat>
  <Paragraphs>106</Paragraphs>
  <Slides>13</Slides>
  <Notes>9</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Autodesk Theme</vt:lpstr>
      <vt:lpstr>Custom Design</vt:lpstr>
      <vt:lpstr>PowerPoint Presentation</vt:lpstr>
      <vt:lpstr>M&amp;E Cloud Services - Context</vt:lpstr>
      <vt:lpstr>Deployment Goals</vt:lpstr>
      <vt:lpstr>Architecture Oversight</vt:lpstr>
      <vt:lpstr>Architecture How Node.js Tinted the Architecture</vt:lpstr>
      <vt:lpstr>Architecture Amazon</vt:lpstr>
      <vt:lpstr>Publish</vt:lpstr>
      <vt:lpstr>Provisioning</vt:lpstr>
      <vt:lpstr>From Development to Production</vt:lpstr>
      <vt:lpstr>From Development to Production</vt:lpstr>
      <vt:lpstr>Lessons Learned The Good Parts</vt:lpstr>
      <vt:lpstr>Lessons Learned The Bad Parts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303</cp:revision>
  <dcterms:created xsi:type="dcterms:W3CDTF">2012-10-19T15:38:24Z</dcterms:created>
  <dcterms:modified xsi:type="dcterms:W3CDTF">2014-05-14T17:41:56Z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