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67" r:id="rId5"/>
  </p:sldMasterIdLst>
  <p:notesMasterIdLst>
    <p:notesMasterId r:id="rId22"/>
  </p:notesMasterIdLst>
  <p:handoutMasterIdLst>
    <p:handoutMasterId r:id="rId23"/>
  </p:handoutMasterIdLst>
  <p:sldIdLst>
    <p:sldId id="293" r:id="rId6"/>
    <p:sldId id="299" r:id="rId7"/>
    <p:sldId id="300" r:id="rId8"/>
    <p:sldId id="301" r:id="rId9"/>
    <p:sldId id="302" r:id="rId10"/>
    <p:sldId id="303" r:id="rId11"/>
    <p:sldId id="308" r:id="rId12"/>
    <p:sldId id="310" r:id="rId13"/>
    <p:sldId id="305" r:id="rId14"/>
    <p:sldId id="309" r:id="rId15"/>
    <p:sldId id="306" r:id="rId16"/>
    <p:sldId id="312" r:id="rId17"/>
    <p:sldId id="311" r:id="rId18"/>
    <p:sldId id="313" r:id="rId19"/>
    <p:sldId id="307" r:id="rId20"/>
    <p:sldId id="297" r:id="rId21"/>
  </p:sldIdLst>
  <p:sldSz cx="16257588" cy="9144000"/>
  <p:notesSz cx="6858000" cy="9144000"/>
  <p:defaultText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51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96D7"/>
    <a:srgbClr val="FF3300"/>
    <a:srgbClr val="FFCC00"/>
    <a:srgbClr val="87BC40"/>
    <a:srgbClr val="32BCAD"/>
    <a:srgbClr val="00AB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4" autoAdjust="0"/>
    <p:restoredTop sz="64478" autoAdjust="0"/>
  </p:normalViewPr>
  <p:slideViewPr>
    <p:cSldViewPr snapToGrid="0" snapToObjects="1">
      <p:cViewPr varScale="1">
        <p:scale>
          <a:sx n="64" d="100"/>
          <a:sy n="64" d="100"/>
        </p:scale>
        <p:origin x="-1704" y="-114"/>
      </p:cViewPr>
      <p:guideLst>
        <p:guide orient="horz" pos="2880"/>
        <p:guide pos="51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7C2776-B9DD-1946-9831-785CA23AC1F1}" type="datetime1">
              <a:rPr lang="en-US" smtClean="0"/>
              <a:t>5/15/2014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ECB827-1CCB-B349-98A7-AAC485CBB65F}" type="slidenum">
              <a:rPr lang="en-US" smtClean="0"/>
              <a:t>‹#›</a:t>
            </a:fld>
            <a:endParaRPr lang="en-US" dirty="0"/>
          </a:p>
        </p:txBody>
      </p:sp>
    </p:spTree>
    <p:extLst>
      <p:ext uri="{BB962C8B-B14F-4D97-AF65-F5344CB8AC3E}">
        <p14:creationId xmlns:p14="http://schemas.microsoft.com/office/powerpoint/2010/main" val="34355217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1C7DD-7A43-8947-A922-8561F0BA9BCC}" type="datetime1">
              <a:rPr lang="en-US" smtClean="0"/>
              <a:t>5/15/2014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E9330B-B1DA-214B-A229-0CB8492B91A5}" type="slidenum">
              <a:rPr lang="en-US" smtClean="0"/>
              <a:t>‹#›</a:t>
            </a:fld>
            <a:endParaRPr lang="en-US" dirty="0"/>
          </a:p>
        </p:txBody>
      </p:sp>
    </p:spTree>
    <p:extLst>
      <p:ext uri="{BB962C8B-B14F-4D97-AF65-F5344CB8AC3E}">
        <p14:creationId xmlns:p14="http://schemas.microsoft.com/office/powerpoint/2010/main" val="726771065"/>
      </p:ext>
    </p:extLst>
  </p:cSld>
  <p:clrMap bg1="lt1" tx1="dk1" bg2="lt2" tx2="dk2" accent1="accent1" accent2="accent2" accent3="accent3" accent4="accent4" accent5="accent5" accent6="accent6" hlink="hlink" folHlink="folHlink"/>
  <p:hf hdr="0" ftr="0" dt="0"/>
  <p:notesStyle>
    <a:lvl1pPr marL="0" algn="l" defTabSz="812810" rtl="0" eaLnBrk="1" latinLnBrk="0" hangingPunct="1">
      <a:defRPr sz="2100" kern="1200">
        <a:solidFill>
          <a:schemeClr val="tx1"/>
        </a:solidFill>
        <a:latin typeface="+mn-lt"/>
        <a:ea typeface="+mn-ea"/>
        <a:cs typeface="+mn-cs"/>
      </a:defRPr>
    </a:lvl1pPr>
    <a:lvl2pPr marL="812810" algn="l" defTabSz="812810" rtl="0" eaLnBrk="1" latinLnBrk="0" hangingPunct="1">
      <a:defRPr sz="2100" kern="1200">
        <a:solidFill>
          <a:schemeClr val="tx1"/>
        </a:solidFill>
        <a:latin typeface="+mn-lt"/>
        <a:ea typeface="+mn-ea"/>
        <a:cs typeface="+mn-cs"/>
      </a:defRPr>
    </a:lvl2pPr>
    <a:lvl3pPr marL="1625620" algn="l" defTabSz="812810" rtl="0" eaLnBrk="1" latinLnBrk="0" hangingPunct="1">
      <a:defRPr sz="2100" kern="1200">
        <a:solidFill>
          <a:schemeClr val="tx1"/>
        </a:solidFill>
        <a:latin typeface="+mn-lt"/>
        <a:ea typeface="+mn-ea"/>
        <a:cs typeface="+mn-cs"/>
      </a:defRPr>
    </a:lvl3pPr>
    <a:lvl4pPr marL="2438430" algn="l" defTabSz="812810" rtl="0" eaLnBrk="1" latinLnBrk="0" hangingPunct="1">
      <a:defRPr sz="2100" kern="1200">
        <a:solidFill>
          <a:schemeClr val="tx1"/>
        </a:solidFill>
        <a:latin typeface="+mn-lt"/>
        <a:ea typeface="+mn-ea"/>
        <a:cs typeface="+mn-cs"/>
      </a:defRPr>
    </a:lvl4pPr>
    <a:lvl5pPr marL="3251241" algn="l" defTabSz="812810" rtl="0" eaLnBrk="1" latinLnBrk="0" hangingPunct="1">
      <a:defRPr sz="2100" kern="1200">
        <a:solidFill>
          <a:schemeClr val="tx1"/>
        </a:solidFill>
        <a:latin typeface="+mn-lt"/>
        <a:ea typeface="+mn-ea"/>
        <a:cs typeface="+mn-cs"/>
      </a:defRPr>
    </a:lvl5pPr>
    <a:lvl6pPr marL="4064051" algn="l" defTabSz="812810" rtl="0" eaLnBrk="1" latinLnBrk="0" hangingPunct="1">
      <a:defRPr sz="2100" kern="1200">
        <a:solidFill>
          <a:schemeClr val="tx1"/>
        </a:solidFill>
        <a:latin typeface="+mn-lt"/>
        <a:ea typeface="+mn-ea"/>
        <a:cs typeface="+mn-cs"/>
      </a:defRPr>
    </a:lvl6pPr>
    <a:lvl7pPr marL="4876861" algn="l" defTabSz="812810" rtl="0" eaLnBrk="1" latinLnBrk="0" hangingPunct="1">
      <a:defRPr sz="2100" kern="1200">
        <a:solidFill>
          <a:schemeClr val="tx1"/>
        </a:solidFill>
        <a:latin typeface="+mn-lt"/>
        <a:ea typeface="+mn-ea"/>
        <a:cs typeface="+mn-cs"/>
      </a:defRPr>
    </a:lvl7pPr>
    <a:lvl8pPr marL="5689671" algn="l" defTabSz="812810" rtl="0" eaLnBrk="1" latinLnBrk="0" hangingPunct="1">
      <a:defRPr sz="2100" kern="1200">
        <a:solidFill>
          <a:schemeClr val="tx1"/>
        </a:solidFill>
        <a:latin typeface="+mn-lt"/>
        <a:ea typeface="+mn-ea"/>
        <a:cs typeface="+mn-cs"/>
      </a:defRPr>
    </a:lvl8pPr>
    <a:lvl9pPr marL="6502481" algn="l" defTabSz="812810"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a:t>
            </a:fld>
            <a:endParaRPr lang="en-US" dirty="0"/>
          </a:p>
        </p:txBody>
      </p:sp>
    </p:spTree>
    <p:extLst>
      <p:ext uri="{BB962C8B-B14F-4D97-AF65-F5344CB8AC3E}">
        <p14:creationId xmlns:p14="http://schemas.microsoft.com/office/powerpoint/2010/main" val="3818981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Stack family</a:t>
            </a:r>
            <a:r>
              <a:rPr lang="en-US" baseline="0" dirty="0" smtClean="0"/>
              <a:t> is a represented by a URL, the data evolve over time.</a:t>
            </a:r>
          </a:p>
          <a:p>
            <a:endParaRPr lang="en-US" baseline="0" dirty="0" smtClean="0"/>
          </a:p>
          <a:p>
            <a:r>
              <a:rPr lang="en-US" baseline="0" dirty="0" smtClean="0"/>
              <a:t>Each stack family has his own data, this allow to properly test data migration.</a:t>
            </a:r>
          </a:p>
          <a:p>
            <a:endParaRPr lang="en-US" baseline="0" dirty="0" smtClean="0"/>
          </a:p>
          <a:p>
            <a:r>
              <a:rPr lang="en-US" b="1" baseline="0" dirty="0" smtClean="0"/>
              <a:t>Seems obvious; but we delayed it a bit and it causes us issues.</a:t>
            </a:r>
            <a:endParaRPr lang="en-US" b="1" dirty="0"/>
          </a:p>
        </p:txBody>
      </p:sp>
      <p:sp>
        <p:nvSpPr>
          <p:cNvPr id="4" name="Slide Number Placeholder 3"/>
          <p:cNvSpPr>
            <a:spLocks noGrp="1"/>
          </p:cNvSpPr>
          <p:nvPr>
            <p:ph type="sldNum" sz="quarter" idx="10"/>
          </p:nvPr>
        </p:nvSpPr>
        <p:spPr/>
        <p:txBody>
          <a:bodyPr/>
          <a:lstStyle/>
          <a:p>
            <a:fld id="{73E9330B-B1DA-214B-A229-0CB8492B91A5}" type="slidenum">
              <a:rPr lang="en-US" smtClean="0"/>
              <a:t>10</a:t>
            </a:fld>
            <a:endParaRPr lang="en-US" dirty="0"/>
          </a:p>
        </p:txBody>
      </p:sp>
    </p:spTree>
    <p:extLst>
      <p:ext uri="{BB962C8B-B14F-4D97-AF65-F5344CB8AC3E}">
        <p14:creationId xmlns:p14="http://schemas.microsoft.com/office/powerpoint/2010/main" val="4257390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Monitor page should the individual</a:t>
            </a:r>
            <a:r>
              <a:rPr lang="en-US" baseline="0" dirty="0" smtClean="0"/>
              <a:t> status of each services and his dependencies.</a:t>
            </a:r>
          </a:p>
          <a:p>
            <a:endParaRPr lang="en-US" baseline="0" dirty="0" smtClean="0"/>
          </a:p>
          <a:p>
            <a:endParaRPr lang="en-US" baseline="0" dirty="0" smtClean="0"/>
          </a:p>
          <a:p>
            <a:r>
              <a:rPr lang="en-US" baseline="0" dirty="0" smtClean="0"/>
              <a:t>TODO: Explain logs and tracing on a different page.</a:t>
            </a:r>
          </a:p>
          <a:p>
            <a:endParaRPr lang="en-US" dirty="0" smtClean="0"/>
          </a:p>
          <a:p>
            <a:r>
              <a:rPr lang="en-US" b="1" dirty="0" smtClean="0"/>
              <a:t>Live</a:t>
            </a:r>
            <a:r>
              <a:rPr lang="en-US" b="1" baseline="0" dirty="0" smtClean="0"/>
              <a:t> demo? Video? 3 slides?</a:t>
            </a:r>
          </a:p>
          <a:p>
            <a:endParaRPr lang="en-US" b="1" baseline="0" dirty="0" smtClean="0"/>
          </a:p>
          <a:p>
            <a:r>
              <a:rPr lang="en-US" b="1" baseline="0" dirty="0" smtClean="0"/>
              <a:t>Tracing</a:t>
            </a:r>
          </a:p>
          <a:p>
            <a:pPr marL="342900" indent="-342900">
              <a:buFontTx/>
              <a:buChar char="-"/>
            </a:pPr>
            <a:r>
              <a:rPr lang="en-US" b="1" baseline="0" dirty="0" smtClean="0"/>
              <a:t>Log/Trace architecture</a:t>
            </a:r>
          </a:p>
          <a:p>
            <a:pPr marL="342900" indent="-342900">
              <a:buFontTx/>
              <a:buChar char="-"/>
            </a:pPr>
            <a:r>
              <a:rPr lang="en-US" b="1" baseline="0" dirty="0" err="1" smtClean="0"/>
              <a:t>RabbitMQ</a:t>
            </a:r>
            <a:endParaRPr lang="en-US" b="1" baseline="0" dirty="0" smtClean="0"/>
          </a:p>
          <a:p>
            <a:pPr marL="342900" indent="-342900">
              <a:buFontTx/>
              <a:buChar char="-"/>
            </a:pPr>
            <a:r>
              <a:rPr lang="en-US" b="1" baseline="0" dirty="0" err="1" smtClean="0"/>
              <a:t>MongoDB</a:t>
            </a:r>
            <a:endParaRPr lang="en-US" b="1" dirty="0"/>
          </a:p>
        </p:txBody>
      </p:sp>
      <p:sp>
        <p:nvSpPr>
          <p:cNvPr id="4" name="Slide Number Placeholder 3"/>
          <p:cNvSpPr>
            <a:spLocks noGrp="1"/>
          </p:cNvSpPr>
          <p:nvPr>
            <p:ph type="sldNum" sz="quarter" idx="10"/>
          </p:nvPr>
        </p:nvSpPr>
        <p:spPr/>
        <p:txBody>
          <a:bodyPr/>
          <a:lstStyle/>
          <a:p>
            <a:fld id="{73E9330B-B1DA-214B-A229-0CB8492B91A5}" type="slidenum">
              <a:rPr lang="en-US" smtClean="0"/>
              <a:t>11</a:t>
            </a:fld>
            <a:endParaRPr lang="en-US" dirty="0"/>
          </a:p>
        </p:txBody>
      </p:sp>
    </p:spTree>
    <p:extLst>
      <p:ext uri="{BB962C8B-B14F-4D97-AF65-F5344CB8AC3E}">
        <p14:creationId xmlns:p14="http://schemas.microsoft.com/office/powerpoint/2010/main" val="4076396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73E9330B-B1DA-214B-A229-0CB8492B91A5}" type="slidenum">
              <a:rPr lang="en-US" smtClean="0"/>
              <a:t>12</a:t>
            </a:fld>
            <a:endParaRPr lang="en-US" dirty="0"/>
          </a:p>
        </p:txBody>
      </p:sp>
    </p:spTree>
    <p:extLst>
      <p:ext uri="{BB962C8B-B14F-4D97-AF65-F5344CB8AC3E}">
        <p14:creationId xmlns:p14="http://schemas.microsoft.com/office/powerpoint/2010/main" val="4076396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 Architecture</a:t>
            </a:r>
            <a:endParaRPr lang="en-US" b="1" dirty="0"/>
          </a:p>
        </p:txBody>
      </p:sp>
      <p:sp>
        <p:nvSpPr>
          <p:cNvPr id="4" name="Slide Number Placeholder 3"/>
          <p:cNvSpPr>
            <a:spLocks noGrp="1"/>
          </p:cNvSpPr>
          <p:nvPr>
            <p:ph type="sldNum" sz="quarter" idx="10"/>
          </p:nvPr>
        </p:nvSpPr>
        <p:spPr/>
        <p:txBody>
          <a:bodyPr/>
          <a:lstStyle/>
          <a:p>
            <a:fld id="{73E9330B-B1DA-214B-A229-0CB8492B91A5}" type="slidenum">
              <a:rPr lang="en-US" smtClean="0"/>
              <a:t>13</a:t>
            </a:fld>
            <a:endParaRPr lang="en-US" dirty="0"/>
          </a:p>
        </p:txBody>
      </p:sp>
    </p:spTree>
    <p:extLst>
      <p:ext uri="{BB962C8B-B14F-4D97-AF65-F5344CB8AC3E}">
        <p14:creationId xmlns:p14="http://schemas.microsoft.com/office/powerpoint/2010/main" val="4076396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 Architecture</a:t>
            </a:r>
            <a:endParaRPr lang="en-US" b="1" dirty="0"/>
          </a:p>
        </p:txBody>
      </p:sp>
      <p:sp>
        <p:nvSpPr>
          <p:cNvPr id="4" name="Slide Number Placeholder 3"/>
          <p:cNvSpPr>
            <a:spLocks noGrp="1"/>
          </p:cNvSpPr>
          <p:nvPr>
            <p:ph type="sldNum" sz="quarter" idx="10"/>
          </p:nvPr>
        </p:nvSpPr>
        <p:spPr/>
        <p:txBody>
          <a:bodyPr/>
          <a:lstStyle/>
          <a:p>
            <a:fld id="{73E9330B-B1DA-214B-A229-0CB8492B91A5}" type="slidenum">
              <a:rPr lang="en-US" smtClean="0"/>
              <a:t>14</a:t>
            </a:fld>
            <a:endParaRPr lang="en-US" dirty="0"/>
          </a:p>
        </p:txBody>
      </p:sp>
    </p:spTree>
    <p:extLst>
      <p:ext uri="{BB962C8B-B14F-4D97-AF65-F5344CB8AC3E}">
        <p14:creationId xmlns:p14="http://schemas.microsoft.com/office/powerpoint/2010/main" val="4076396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15</a:t>
            </a:fld>
            <a:endParaRPr lang="en-US" dirty="0"/>
          </a:p>
        </p:txBody>
      </p:sp>
    </p:spTree>
    <p:extLst>
      <p:ext uri="{BB962C8B-B14F-4D97-AF65-F5344CB8AC3E}">
        <p14:creationId xmlns:p14="http://schemas.microsoft.com/office/powerpoint/2010/main" val="4232499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2810" rtl="0" eaLnBrk="1" fontAlgn="auto" latinLnBrk="0" hangingPunct="1">
              <a:lnSpc>
                <a:spcPct val="100000"/>
              </a:lnSpc>
              <a:spcBef>
                <a:spcPts val="0"/>
              </a:spcBef>
              <a:spcAft>
                <a:spcPts val="0"/>
              </a:spcAft>
              <a:buClrTx/>
              <a:buSzTx/>
              <a:buFontTx/>
              <a:buNone/>
              <a:tabLst/>
              <a:defRPr/>
            </a:pPr>
            <a:r>
              <a:rPr lang="en-US" dirty="0" smtClean="0"/>
              <a:t>TODO: Define or delete</a:t>
            </a:r>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2</a:t>
            </a:fld>
            <a:endParaRPr lang="en-US" dirty="0"/>
          </a:p>
        </p:txBody>
      </p:sp>
    </p:spTree>
    <p:extLst>
      <p:ext uri="{BB962C8B-B14F-4D97-AF65-F5344CB8AC3E}">
        <p14:creationId xmlns:p14="http://schemas.microsoft.com/office/powerpoint/2010/main" val="3779366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branch </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3</a:t>
            </a:fld>
            <a:endParaRPr lang="en-US" dirty="0"/>
          </a:p>
        </p:txBody>
      </p:sp>
    </p:spTree>
    <p:extLst>
      <p:ext uri="{BB962C8B-B14F-4D97-AF65-F5344CB8AC3E}">
        <p14:creationId xmlns:p14="http://schemas.microsoft.com/office/powerpoint/2010/main" val="1142619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2810" rtl="0" eaLnBrk="1" fontAlgn="auto" latinLnBrk="0" hangingPunct="1">
              <a:lnSpc>
                <a:spcPct val="100000"/>
              </a:lnSpc>
              <a:spcBef>
                <a:spcPts val="0"/>
              </a:spcBef>
              <a:spcAft>
                <a:spcPts val="0"/>
              </a:spcAft>
              <a:buClrTx/>
              <a:buSzTx/>
              <a:buFontTx/>
              <a:buNone/>
              <a:tabLst/>
              <a:defRPr/>
            </a:pPr>
            <a:r>
              <a:rPr lang="en-US" dirty="0" smtClean="0"/>
              <a:t>Create and delete stack</a:t>
            </a:r>
          </a:p>
          <a:p>
            <a:pPr marL="342900" indent="-342900">
              <a:buFont typeface="Arial" pitchFamily="34" charset="0"/>
              <a:buChar char="•"/>
            </a:pPr>
            <a:r>
              <a:rPr lang="en-US" dirty="0" smtClean="0"/>
              <a:t>Easy</a:t>
            </a:r>
            <a:r>
              <a:rPr lang="en-US" baseline="0" dirty="0" smtClean="0"/>
              <a:t> stack management</a:t>
            </a:r>
          </a:p>
          <a:p>
            <a:pPr marL="342900" indent="-342900">
              <a:buFont typeface="Arial" pitchFamily="34" charset="0"/>
              <a:buChar char="•"/>
            </a:pPr>
            <a:endParaRPr lang="en-US" baseline="0" dirty="0" smtClean="0"/>
          </a:p>
          <a:p>
            <a:pPr marL="342900" indent="-342900">
              <a:buFont typeface="Arial" pitchFamily="34" charset="0"/>
              <a:buChar char="•"/>
            </a:pPr>
            <a:endParaRPr lang="en-US" baseline="0" dirty="0" smtClean="0"/>
          </a:p>
          <a:p>
            <a:pPr marL="342900" marR="0" indent="-342900" algn="l" defTabSz="812810" rtl="0" eaLnBrk="1" fontAlgn="auto" latinLnBrk="0" hangingPunct="1">
              <a:lnSpc>
                <a:spcPct val="100000"/>
              </a:lnSpc>
              <a:spcBef>
                <a:spcPts val="0"/>
              </a:spcBef>
              <a:spcAft>
                <a:spcPts val="0"/>
              </a:spcAft>
              <a:buClrTx/>
              <a:buSzTx/>
              <a:buFont typeface="Arial" pitchFamily="34" charset="0"/>
              <a:buChar char="•"/>
              <a:tabLst/>
              <a:defRPr/>
            </a:pPr>
            <a:r>
              <a:rPr lang="en-US" dirty="0" smtClean="0"/>
              <a:t>Update existing stack</a:t>
            </a:r>
          </a:p>
          <a:p>
            <a:pPr marL="1155710" lvl="1" indent="-342900">
              <a:buFont typeface="Arial" pitchFamily="34" charset="0"/>
              <a:buChar char="•"/>
            </a:pPr>
            <a:r>
              <a:rPr lang="en-US" baseline="0" dirty="0" smtClean="0"/>
              <a:t>Amazing capability to analyze the difference and only update needed resource</a:t>
            </a:r>
          </a:p>
          <a:p>
            <a:pPr marL="1155710" lvl="1" indent="-342900">
              <a:buFont typeface="Arial" pitchFamily="34" charset="0"/>
              <a:buChar char="•"/>
            </a:pPr>
            <a:r>
              <a:rPr lang="en-US" baseline="0" dirty="0" smtClean="0"/>
              <a:t>Talk about rolling update for </a:t>
            </a:r>
            <a:r>
              <a:rPr lang="en-US" baseline="0" dirty="0" err="1" smtClean="0"/>
              <a:t>AutoScaling</a:t>
            </a:r>
            <a:r>
              <a:rPr lang="en-US" baseline="0" smtClean="0"/>
              <a:t> group</a:t>
            </a:r>
            <a:endParaRPr lang="en-US" baseline="0" dirty="0" smtClean="0"/>
          </a:p>
          <a:p>
            <a:pPr marL="342900" indent="-342900">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t>4</a:t>
            </a:fld>
            <a:endParaRPr lang="en-US" dirty="0"/>
          </a:p>
        </p:txBody>
      </p:sp>
    </p:spTree>
    <p:extLst>
      <p:ext uri="{BB962C8B-B14F-4D97-AF65-F5344CB8AC3E}">
        <p14:creationId xmlns:p14="http://schemas.microsoft.com/office/powerpoint/2010/main" val="2079027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itchFamily="34" charset="0"/>
              <a:buChar char="•"/>
            </a:pPr>
            <a:r>
              <a:rPr lang="en-US" dirty="0" err="1" smtClean="0"/>
              <a:t>Gitolite</a:t>
            </a:r>
            <a:endParaRPr lang="en-US" dirty="0" smtClean="0"/>
          </a:p>
          <a:p>
            <a:pPr marL="342900" indent="-342900">
              <a:buFont typeface="Arial" pitchFamily="34" charset="0"/>
              <a:buChar char="•"/>
            </a:pPr>
            <a:r>
              <a:rPr lang="en-US" dirty="0" smtClean="0"/>
              <a:t>Node.js Modules</a:t>
            </a:r>
          </a:p>
          <a:p>
            <a:pPr marL="342900" indent="-342900">
              <a:buFont typeface="Arial" pitchFamily="34" charset="0"/>
              <a:buChar char="•"/>
            </a:pPr>
            <a:r>
              <a:rPr lang="en-US" dirty="0" smtClean="0"/>
              <a:t>Decoupling from </a:t>
            </a:r>
            <a:r>
              <a:rPr lang="en-US" dirty="0" err="1" smtClean="0"/>
              <a:t>npm</a:t>
            </a:r>
            <a:r>
              <a:rPr lang="en-US" dirty="0" smtClean="0"/>
              <a:t> registry and</a:t>
            </a:r>
            <a:r>
              <a:rPr lang="en-US" baseline="0" dirty="0" smtClean="0"/>
              <a:t> </a:t>
            </a:r>
            <a:r>
              <a:rPr lang="en-US" baseline="0" dirty="0" err="1" smtClean="0"/>
              <a:t>git</a:t>
            </a:r>
            <a:endParaRPr lang="en-US" baseline="0" dirty="0" smtClean="0"/>
          </a:p>
          <a:p>
            <a:pPr marL="342900" indent="-342900">
              <a:buFont typeface="Arial" pitchFamily="34" charset="0"/>
              <a:buChar char="•"/>
            </a:pPr>
            <a:endParaRPr lang="en-US" baseline="0" dirty="0" smtClean="0"/>
          </a:p>
          <a:p>
            <a:pPr marL="0" indent="0">
              <a:buFont typeface="Arial" pitchFamily="34" charset="0"/>
              <a:buNone/>
            </a:pPr>
            <a:r>
              <a:rPr lang="en-US" baseline="0" dirty="0" smtClean="0"/>
              <a:t>TODO</a:t>
            </a:r>
          </a:p>
          <a:p>
            <a:pPr marL="342900" indent="-342900">
              <a:buFont typeface="Arial" pitchFamily="34" charset="0"/>
              <a:buChar char="•"/>
            </a:pPr>
            <a:r>
              <a:rPr lang="en-US" baseline="0" dirty="0" smtClean="0"/>
              <a:t>Update drawing to remove </a:t>
            </a:r>
            <a:r>
              <a:rPr lang="en-US" baseline="0" dirty="0" err="1" smtClean="0"/>
              <a:t>abc</a:t>
            </a:r>
            <a:r>
              <a:rPr lang="en-US" baseline="0" dirty="0" smtClean="0"/>
              <a:t> repo box</a:t>
            </a:r>
          </a:p>
          <a:p>
            <a:pPr marL="342900" indent="-34290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5</a:t>
            </a:fld>
            <a:endParaRPr lang="en-US" dirty="0"/>
          </a:p>
        </p:txBody>
      </p:sp>
    </p:spTree>
    <p:extLst>
      <p:ext uri="{BB962C8B-B14F-4D97-AF65-F5344CB8AC3E}">
        <p14:creationId xmlns:p14="http://schemas.microsoft.com/office/powerpoint/2010/main" val="2968869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Definition of the provisioning</a:t>
            </a:r>
          </a:p>
          <a:p>
            <a:endParaRPr lang="en-US" baseline="0" dirty="0" smtClean="0"/>
          </a:p>
          <a:p>
            <a:pPr marL="342900" indent="-342900">
              <a:buFontTx/>
              <a:buChar char="-"/>
            </a:pPr>
            <a:r>
              <a:rPr lang="en-US" baseline="0" dirty="0" smtClean="0"/>
              <a:t>Configure a vanilla Linux machine to be ready to operate</a:t>
            </a:r>
          </a:p>
          <a:p>
            <a:pPr marL="342900" indent="-342900">
              <a:buFontTx/>
              <a:buChar char="-"/>
            </a:pPr>
            <a:endParaRPr lang="en-US" dirty="0" smtClean="0"/>
          </a:p>
          <a:p>
            <a:pPr marL="0" indent="0">
              <a:buFontTx/>
              <a:buNone/>
            </a:pPr>
            <a:r>
              <a:rPr lang="en-US" dirty="0" smtClean="0"/>
              <a:t>Vagrant</a:t>
            </a:r>
          </a:p>
          <a:p>
            <a:pPr marL="342900" marR="0" indent="-342900" algn="l" defTabSz="812810" rtl="0" eaLnBrk="1" fontAlgn="auto" latinLnBrk="0" hangingPunct="1">
              <a:lnSpc>
                <a:spcPct val="100000"/>
              </a:lnSpc>
              <a:spcBef>
                <a:spcPts val="0"/>
              </a:spcBef>
              <a:spcAft>
                <a:spcPts val="0"/>
              </a:spcAft>
              <a:buClrTx/>
              <a:buSzTx/>
              <a:buFontTx/>
              <a:buChar char="-"/>
              <a:tabLst/>
              <a:defRPr/>
            </a:pPr>
            <a:r>
              <a:rPr lang="en-US" dirty="0" smtClean="0"/>
              <a:t>Great way to quickly test Chef cookbooks</a:t>
            </a:r>
          </a:p>
          <a:p>
            <a:pPr marL="342900" marR="0" indent="-342900" algn="l" defTabSz="812810" rtl="0" eaLnBrk="1" fontAlgn="auto" latinLnBrk="0" hangingPunct="1">
              <a:lnSpc>
                <a:spcPct val="100000"/>
              </a:lnSpc>
              <a:spcBef>
                <a:spcPts val="0"/>
              </a:spcBef>
              <a:spcAft>
                <a:spcPts val="0"/>
              </a:spcAft>
              <a:buClrTx/>
              <a:buSzTx/>
              <a:buFontTx/>
              <a:buChar char="-"/>
              <a:tabLst/>
              <a:defRPr/>
            </a:pPr>
            <a:r>
              <a:rPr lang="en-US" dirty="0" smtClean="0"/>
              <a:t>We</a:t>
            </a:r>
            <a:r>
              <a:rPr lang="en-US" baseline="0" dirty="0" smtClean="0"/>
              <a:t> had greater plan for Vagrant usage at the beginning but we only use it to test cookbooks.</a:t>
            </a:r>
            <a:endParaRPr lang="en-US" dirty="0" smtClean="0"/>
          </a:p>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t>6</a:t>
            </a:fld>
            <a:endParaRPr lang="en-US" dirty="0"/>
          </a:p>
        </p:txBody>
      </p:sp>
    </p:spTree>
    <p:extLst>
      <p:ext uri="{BB962C8B-B14F-4D97-AF65-F5344CB8AC3E}">
        <p14:creationId xmlns:p14="http://schemas.microsoft.com/office/powerpoint/2010/main" val="1035240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Steps from</a:t>
            </a:r>
            <a:r>
              <a:rPr lang="en-US" baseline="0" dirty="0" smtClean="0"/>
              <a:t> a vanilla Ubuntu image</a:t>
            </a:r>
            <a:endParaRPr lang="en-US" dirty="0" smtClean="0"/>
          </a:p>
          <a:p>
            <a:endParaRPr lang="en-US" dirty="0" smtClean="0"/>
          </a:p>
          <a:p>
            <a:r>
              <a:rPr lang="en-US" baseline="0" dirty="0" smtClean="0"/>
              <a:t>Download and Install Chef</a:t>
            </a:r>
          </a:p>
          <a:p>
            <a:r>
              <a:rPr lang="en-US" dirty="0" smtClean="0"/>
              <a:t>Run Chef</a:t>
            </a:r>
          </a:p>
          <a:p>
            <a:r>
              <a:rPr lang="en-US" baseline="0" dirty="0" smtClean="0"/>
              <a:t> * Install OS packages</a:t>
            </a:r>
          </a:p>
          <a:p>
            <a:r>
              <a:rPr lang="en-US" baseline="0" dirty="0" smtClean="0"/>
              <a:t> * Install node.js</a:t>
            </a:r>
          </a:p>
          <a:p>
            <a:r>
              <a:rPr lang="en-US" baseline="0" dirty="0" smtClean="0"/>
              <a:t> * Get code from </a:t>
            </a:r>
            <a:r>
              <a:rPr lang="en-US" baseline="0" dirty="0" err="1" smtClean="0"/>
              <a:t>gitolite</a:t>
            </a:r>
            <a:r>
              <a:rPr lang="en-US" baseline="0" dirty="0" smtClean="0"/>
              <a:t> server</a:t>
            </a:r>
          </a:p>
          <a:p>
            <a:r>
              <a:rPr lang="en-US" baseline="0" dirty="0" smtClean="0"/>
              <a:t> * </a:t>
            </a:r>
            <a:r>
              <a:rPr lang="en-US" baseline="0" dirty="0" err="1" smtClean="0"/>
              <a:t>npm</a:t>
            </a:r>
            <a:r>
              <a:rPr lang="en-US" baseline="0" dirty="0" smtClean="0"/>
              <a:t> rebuild</a:t>
            </a:r>
          </a:p>
          <a:p>
            <a:r>
              <a:rPr lang="en-US" baseline="0" dirty="0" smtClean="0"/>
              <a:t> * Write upstart configuration</a:t>
            </a:r>
          </a:p>
          <a:p>
            <a:r>
              <a:rPr lang="en-US" baseline="0" dirty="0" smtClean="0"/>
              <a:t> * Generate </a:t>
            </a:r>
            <a:r>
              <a:rPr lang="en-US" baseline="0" dirty="0" err="1" smtClean="0"/>
              <a:t>config</a:t>
            </a:r>
            <a:r>
              <a:rPr lang="en-US" baseline="0" dirty="0" smtClean="0"/>
              <a:t> file</a:t>
            </a:r>
          </a:p>
          <a:p>
            <a:r>
              <a:rPr lang="en-US" baseline="0" dirty="0" smtClean="0"/>
              <a:t> * Start the service</a:t>
            </a:r>
          </a:p>
          <a:p>
            <a:endParaRPr lang="en-US" baseline="0" dirty="0" smtClean="0">
              <a:solidFill>
                <a:srgbClr val="FF0000"/>
              </a:solidFill>
            </a:endParaRPr>
          </a:p>
          <a:p>
            <a:r>
              <a:rPr lang="en-US" b="1" baseline="0" dirty="0" smtClean="0">
                <a:solidFill>
                  <a:srgbClr val="FF0000"/>
                </a:solidFill>
              </a:rPr>
              <a:t>Image? Why we choose not? What would change?</a:t>
            </a:r>
          </a:p>
        </p:txBody>
      </p:sp>
      <p:sp>
        <p:nvSpPr>
          <p:cNvPr id="4" name="Slide Number Placeholder 3"/>
          <p:cNvSpPr>
            <a:spLocks noGrp="1"/>
          </p:cNvSpPr>
          <p:nvPr>
            <p:ph type="sldNum" sz="quarter" idx="10"/>
          </p:nvPr>
        </p:nvSpPr>
        <p:spPr/>
        <p:txBody>
          <a:bodyPr/>
          <a:lstStyle/>
          <a:p>
            <a:fld id="{73E9330B-B1DA-214B-A229-0CB8492B91A5}" type="slidenum">
              <a:rPr lang="en-US" smtClean="0"/>
              <a:t>7</a:t>
            </a:fld>
            <a:endParaRPr lang="en-US" dirty="0"/>
          </a:p>
        </p:txBody>
      </p:sp>
    </p:spTree>
    <p:extLst>
      <p:ext uri="{BB962C8B-B14F-4D97-AF65-F5344CB8AC3E}">
        <p14:creationId xmlns:p14="http://schemas.microsoft.com/office/powerpoint/2010/main" val="4180817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8</a:t>
            </a:fld>
            <a:endParaRPr lang="en-US" dirty="0"/>
          </a:p>
        </p:txBody>
      </p:sp>
    </p:spTree>
    <p:extLst>
      <p:ext uri="{BB962C8B-B14F-4D97-AF65-F5344CB8AC3E}">
        <p14:creationId xmlns:p14="http://schemas.microsoft.com/office/powerpoint/2010/main" val="2252495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Define or delete</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9</a:t>
            </a:fld>
            <a:endParaRPr lang="en-US" dirty="0"/>
          </a:p>
        </p:txBody>
      </p:sp>
    </p:spTree>
    <p:extLst>
      <p:ext uri="{BB962C8B-B14F-4D97-AF65-F5344CB8AC3E}">
        <p14:creationId xmlns:p14="http://schemas.microsoft.com/office/powerpoint/2010/main" val="21219914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2426764"/>
            <a:ext cx="16257588" cy="4088336"/>
          </a:xfrm>
          <a:prstGeom prst="rect">
            <a:avLst/>
          </a:prstGeom>
          <a:gradFill>
            <a:gsLst>
              <a:gs pos="25000">
                <a:schemeClr val="bg1">
                  <a:alpha val="92000"/>
                </a:schemeClr>
              </a:gs>
              <a:gs pos="100000">
                <a:schemeClr val="bg1">
                  <a:alpha val="5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2"/>
          <p:cNvSpPr>
            <a:spLocks noGrp="1"/>
          </p:cNvSpPr>
          <p:nvPr>
            <p:ph type="body" sz="quarter" idx="10" hasCustomPrompt="1"/>
          </p:nvPr>
        </p:nvSpPr>
        <p:spPr>
          <a:xfrm>
            <a:off x="812880" y="3243122"/>
            <a:ext cx="9596241" cy="1606783"/>
          </a:xfrm>
          <a:prstGeom prst="rect">
            <a:avLst/>
          </a:prstGeom>
        </p:spPr>
        <p:txBody>
          <a:bodyPr lIns="0" tIns="0" rIns="0" bIns="0">
            <a:noAutofit/>
          </a:bodyPr>
          <a:lstStyle>
            <a:lvl1pPr marL="0" indent="0">
              <a:spcBef>
                <a:spcPts val="0"/>
              </a:spcBef>
              <a:buNone/>
              <a:defRPr sz="4800" b="1" baseline="0">
                <a:solidFill>
                  <a:srgbClr val="0696D7"/>
                </a:solidFill>
                <a:latin typeface="Arial"/>
                <a:cs typeface="Arial"/>
              </a:defRPr>
            </a:lvl1pPr>
          </a:lstStyle>
          <a:p>
            <a:r>
              <a:rPr lang="en-US" sz="4500" dirty="0" smtClean="0"/>
              <a:t>Main title can extend over one or two lines</a:t>
            </a:r>
            <a:endParaRPr lang="en-US" sz="4500" dirty="0"/>
          </a:p>
        </p:txBody>
      </p:sp>
      <p:sp>
        <p:nvSpPr>
          <p:cNvPr id="5" name="Text Placeholder 4"/>
          <p:cNvSpPr>
            <a:spLocks noGrp="1"/>
          </p:cNvSpPr>
          <p:nvPr>
            <p:ph type="body" sz="quarter" idx="12" hasCustomPrompt="1"/>
          </p:nvPr>
        </p:nvSpPr>
        <p:spPr>
          <a:xfrm>
            <a:off x="812884" y="5159375"/>
            <a:ext cx="9596237" cy="516340"/>
          </a:xfrm>
          <a:prstGeom prst="rect">
            <a:avLst/>
          </a:prstGeom>
        </p:spPr>
        <p:txBody>
          <a:bodyPr lIns="0" tIns="0" rIns="0" bIns="0">
            <a:noAutofit/>
          </a:bodyPr>
          <a:lstStyle>
            <a:lvl1pPr marL="0" indent="0">
              <a:spcBef>
                <a:spcPts val="0"/>
              </a:spcBef>
              <a:buNone/>
              <a:defRPr sz="3200" b="0" baseline="0">
                <a:solidFill>
                  <a:srgbClr val="000000"/>
                </a:solidFill>
                <a:latin typeface="Arial"/>
                <a:cs typeface="Arial"/>
              </a:defRPr>
            </a:lvl1pPr>
          </a:lstStyle>
          <a:p>
            <a:pPr lvl="0"/>
            <a:r>
              <a:rPr lang="en-US" dirty="0" smtClean="0"/>
              <a:t>Presenter Name</a:t>
            </a:r>
          </a:p>
        </p:txBody>
      </p:sp>
      <p:sp>
        <p:nvSpPr>
          <p:cNvPr id="6" name="Text Placeholder 15"/>
          <p:cNvSpPr>
            <a:spLocks noGrp="1"/>
          </p:cNvSpPr>
          <p:nvPr>
            <p:ph type="body" sz="quarter" idx="13" hasCustomPrompt="1"/>
          </p:nvPr>
        </p:nvSpPr>
        <p:spPr>
          <a:xfrm>
            <a:off x="812880" y="5675715"/>
            <a:ext cx="9596241" cy="420285"/>
          </a:xfrm>
          <a:prstGeom prst="rect">
            <a:avLst/>
          </a:prstGeom>
        </p:spPr>
        <p:txBody>
          <a:bodyPr lIns="0" tIns="0" rIns="0" bIns="0">
            <a:noAutofit/>
          </a:bodyPr>
          <a:lstStyle>
            <a:lvl1pPr marL="0" indent="0">
              <a:spcBef>
                <a:spcPts val="0"/>
              </a:spcBef>
              <a:buNone/>
              <a:defRPr sz="2400" b="0" baseline="0">
                <a:solidFill>
                  <a:srgbClr val="000000"/>
                </a:solidFill>
                <a:latin typeface="Arial"/>
                <a:cs typeface="Arial"/>
              </a:defRPr>
            </a:lvl1pPr>
          </a:lstStyle>
          <a:p>
            <a:pPr lvl="0"/>
            <a:r>
              <a:rPr lang="en-US" dirty="0" smtClean="0"/>
              <a:t>Presenter Title</a:t>
            </a:r>
            <a:endParaRPr lang="en-US" dirty="0"/>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9235" y="2780856"/>
            <a:ext cx="4792723" cy="228600"/>
          </a:xfrm>
          <a:prstGeom prst="rect">
            <a:avLst/>
          </a:prstGeom>
        </p:spPr>
      </p:pic>
    </p:spTree>
    <p:extLst>
      <p:ext uri="{BB962C8B-B14F-4D97-AF65-F5344CB8AC3E}">
        <p14:creationId xmlns:p14="http://schemas.microsoft.com/office/powerpoint/2010/main" val="30340494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Chapter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9" y="2871264"/>
            <a:ext cx="16255999" cy="3162300"/>
          </a:xfrm>
          <a:prstGeom prst="rect">
            <a:avLst/>
          </a:prstGeom>
          <a:gradFill flip="none" rotWithShape="1">
            <a:gsLst>
              <a:gs pos="70000">
                <a:schemeClr val="bg2">
                  <a:alpha val="88000"/>
                </a:schemeClr>
              </a:gs>
              <a:gs pos="100000">
                <a:schemeClr val="bg2">
                  <a:alpha val="50000"/>
                </a:schemeClr>
              </a:gs>
            </a:gsLst>
            <a:lin ang="0" scaled="1"/>
            <a:tileRect/>
          </a:gradFill>
        </p:spPr>
        <p:txBody>
          <a:bodyPr vert="horz" lIns="0" tIns="0" rIns="0" bIns="0" anchor="ctr" anchorCtr="0"/>
          <a:lstStyle>
            <a:lvl1pPr marL="822960" algn="l">
              <a:defRPr sz="6000" baseline="0">
                <a:solidFill>
                  <a:srgbClr val="0696D7"/>
                </a:solidFill>
                <a:latin typeface="Arial"/>
                <a:cs typeface="Arial"/>
              </a:defRPr>
            </a:lvl1pPr>
          </a:lstStyle>
          <a:p>
            <a:r>
              <a:rPr lang="en-US" dirty="0" smtClean="0"/>
              <a:t>Section/chapter title slide</a:t>
            </a:r>
            <a:endParaRPr lang="en-US" dirty="0"/>
          </a:p>
        </p:txBody>
      </p:sp>
      <p:sp>
        <p:nvSpPr>
          <p:cNvPr id="6" name="Text Placeholder 9"/>
          <p:cNvSpPr>
            <a:spLocks noGrp="1"/>
          </p:cNvSpPr>
          <p:nvPr>
            <p:ph type="body" sz="quarter" idx="11"/>
          </p:nvPr>
        </p:nvSpPr>
        <p:spPr>
          <a:xfrm>
            <a:off x="131709" y="8011208"/>
            <a:ext cx="15955485" cy="464783"/>
          </a:xfrm>
          <a:prstGeom prst="rect">
            <a:avLst/>
          </a:prstGeom>
        </p:spPr>
        <p:txBody>
          <a:bodyPr vert="horz" lIns="0" tIns="0" rIns="0" bIns="0" anchor="b" anchorCtr="0"/>
          <a:lstStyle>
            <a:lvl1pPr marL="0" indent="0">
              <a:buNone/>
              <a:defRPr lang="en-US" sz="1100" smtClean="0">
                <a:solidFill>
                  <a:schemeClr val="bg1"/>
                </a:solidFill>
                <a:latin typeface="Arial"/>
                <a:cs typeface="Arial"/>
              </a:defRPr>
            </a:lvl1pPr>
          </a:lstStyle>
          <a:p>
            <a:pPr lvl="0"/>
            <a:r>
              <a:rPr lang="en-US" dirty="0" smtClean="0"/>
              <a:t>Click to edit Master text styles</a:t>
            </a:r>
          </a:p>
        </p:txBody>
      </p:sp>
    </p:spTree>
    <p:extLst>
      <p:ext uri="{BB962C8B-B14F-4D97-AF65-F5344CB8AC3E}">
        <p14:creationId xmlns:p14="http://schemas.microsoft.com/office/powerpoint/2010/main" val="12383247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4" name="Content Placeholder 2"/>
          <p:cNvSpPr>
            <a:spLocks noGrp="1"/>
          </p:cNvSpPr>
          <p:nvPr>
            <p:ph idx="1"/>
          </p:nvPr>
        </p:nvSpPr>
        <p:spPr>
          <a:xfrm>
            <a:off x="812880" y="1890186"/>
            <a:ext cx="14631908"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89397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
        <p:nvSpPr>
          <p:cNvPr id="13"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8261452" y="1890186"/>
            <a:ext cx="7183257" cy="6356375"/>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98238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eywor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0" y="0"/>
            <a:ext cx="16257588" cy="8246561"/>
          </a:xfrm>
          <a:prstGeom prst="rect">
            <a:avLst/>
          </a:prstGeom>
        </p:spPr>
        <p:txBody>
          <a:bodyPr lIns="0" tIns="0" rIns="0" bIns="0" anchor="ctr" anchorCtr="1">
            <a:normAutofit/>
          </a:bodyPr>
          <a:lstStyle>
            <a:lvl1pPr marL="0" indent="0" algn="ctr">
              <a:spcBef>
                <a:spcPts val="0"/>
              </a:spcBef>
              <a:buNone/>
              <a:defRPr sz="14000" b="1" i="0">
                <a:solidFill>
                  <a:srgbClr val="0696D7"/>
                </a:solidFill>
                <a:latin typeface="Arial"/>
                <a:cs typeface="Arial"/>
              </a:defRPr>
            </a:lvl1pPr>
          </a:lstStyle>
          <a:p>
            <a:pPr lvl="0"/>
            <a:r>
              <a:rPr lang="en-US" dirty="0" smtClean="0"/>
              <a:t>Keyword</a:t>
            </a:r>
          </a:p>
        </p:txBody>
      </p:sp>
    </p:spTree>
    <p:extLst>
      <p:ext uri="{BB962C8B-B14F-4D97-AF65-F5344CB8AC3E}">
        <p14:creationId xmlns:p14="http://schemas.microsoft.com/office/powerpoint/2010/main" val="465741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and Images">
    <p:spTree>
      <p:nvGrpSpPr>
        <p:cNvPr id="1" name=""/>
        <p:cNvGrpSpPr/>
        <p:nvPr/>
      </p:nvGrpSpPr>
      <p:grpSpPr>
        <a:xfrm>
          <a:off x="0" y="0"/>
          <a:ext cx="0" cy="0"/>
          <a:chOff x="0" y="0"/>
          <a:chExt cx="0" cy="0"/>
        </a:xfrm>
      </p:grpSpPr>
      <p:sp>
        <p:nvSpPr>
          <p:cNvPr id="9" name="Picture Placeholder 6"/>
          <p:cNvSpPr>
            <a:spLocks noGrp="1"/>
          </p:cNvSpPr>
          <p:nvPr>
            <p:ph type="pic" sz="quarter" idx="13"/>
          </p:nvPr>
        </p:nvSpPr>
        <p:spPr>
          <a:xfrm>
            <a:off x="8261373" y="1890186"/>
            <a:ext cx="7183336" cy="2880986"/>
          </a:xfrm>
          <a:prstGeom prst="rect">
            <a:avLst/>
          </a:prstGeom>
        </p:spPr>
        <p:txBody>
          <a:bodyPr vert="horz"/>
          <a:lstStyle>
            <a:lvl1pPr marL="0" indent="0">
              <a:buClr>
                <a:schemeClr val="accent4"/>
              </a:buClr>
              <a:buNone/>
              <a:defRPr>
                <a:latin typeface="Arial"/>
                <a:cs typeface="Arial"/>
              </a:defRPr>
            </a:lvl1pPr>
          </a:lstStyle>
          <a:p>
            <a:endParaRPr lang="en-US" dirty="0"/>
          </a:p>
        </p:txBody>
      </p:sp>
      <p:sp>
        <p:nvSpPr>
          <p:cNvPr id="1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
        <p:nvSpPr>
          <p:cNvPr id="17" name="Text Placeholder 16"/>
          <p:cNvSpPr>
            <a:spLocks noGrp="1"/>
          </p:cNvSpPr>
          <p:nvPr>
            <p:ph type="body" sz="quarter" idx="14" hasCustomPrompt="1"/>
          </p:nvPr>
        </p:nvSpPr>
        <p:spPr>
          <a:xfrm>
            <a:off x="8261373" y="4771172"/>
            <a:ext cx="7183336" cy="230952"/>
          </a:xfrm>
          <a:prstGeom prst="rect">
            <a:avLst/>
          </a:prstGeom>
        </p:spPr>
        <p:txBody>
          <a:bodyPr vert="horz" lIns="0" tIns="0" rIns="0" bIns="0"/>
          <a:lstStyle>
            <a:lvl1pPr marL="0" indent="0">
              <a:buNone/>
              <a:defRPr sz="1100" baseline="0">
                <a:solidFill>
                  <a:srgbClr val="595959"/>
                </a:solidFill>
                <a:latin typeface="Arial"/>
                <a:cs typeface="Arial"/>
              </a:defRPr>
            </a:lvl1pPr>
          </a:lstStyle>
          <a:p>
            <a:pPr lvl="0"/>
            <a:r>
              <a:rPr lang="en-US" dirty="0" smtClean="0"/>
              <a:t>Image credit line goes here</a:t>
            </a:r>
            <a:endParaRPr lang="en-US" dirty="0"/>
          </a:p>
        </p:txBody>
      </p:sp>
      <p:sp>
        <p:nvSpPr>
          <p:cNvPr id="12"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6"/>
          <p:cNvSpPr>
            <a:spLocks noGrp="1"/>
          </p:cNvSpPr>
          <p:nvPr>
            <p:ph type="pic" sz="quarter" idx="18"/>
          </p:nvPr>
        </p:nvSpPr>
        <p:spPr>
          <a:xfrm>
            <a:off x="8261373" y="5136888"/>
            <a:ext cx="7183336" cy="2880986"/>
          </a:xfrm>
          <a:prstGeom prst="rect">
            <a:avLst/>
          </a:prstGeom>
        </p:spPr>
        <p:txBody>
          <a:bodyPr vert="horz"/>
          <a:lstStyle>
            <a:lvl1pPr marL="0" indent="0">
              <a:buClr>
                <a:schemeClr val="accent4"/>
              </a:buClr>
              <a:buNone/>
              <a:defRPr>
                <a:latin typeface="Arial"/>
                <a:cs typeface="Arial"/>
              </a:defRPr>
            </a:lvl1pPr>
          </a:lstStyle>
          <a:p>
            <a:endParaRPr lang="en-US" dirty="0"/>
          </a:p>
        </p:txBody>
      </p:sp>
      <p:sp>
        <p:nvSpPr>
          <p:cNvPr id="14" name="Text Placeholder 16"/>
          <p:cNvSpPr>
            <a:spLocks noGrp="1"/>
          </p:cNvSpPr>
          <p:nvPr>
            <p:ph type="body" sz="quarter" idx="19" hasCustomPrompt="1"/>
          </p:nvPr>
        </p:nvSpPr>
        <p:spPr>
          <a:xfrm>
            <a:off x="8261373" y="8017874"/>
            <a:ext cx="7183336" cy="230952"/>
          </a:xfrm>
          <a:prstGeom prst="rect">
            <a:avLst/>
          </a:prstGeom>
        </p:spPr>
        <p:txBody>
          <a:bodyPr vert="horz" lIns="0" tIns="0" rIns="0" bIns="0"/>
          <a:lstStyle>
            <a:lvl1pPr marL="0" indent="0">
              <a:buNone/>
              <a:defRPr sz="1100" baseline="0">
                <a:solidFill>
                  <a:srgbClr val="595959"/>
                </a:solidFill>
                <a:latin typeface="Arial"/>
                <a:cs typeface="Arial"/>
              </a:defRPr>
            </a:lvl1pPr>
          </a:lstStyle>
          <a:p>
            <a:pPr lvl="0"/>
            <a:r>
              <a:rPr lang="en-US" dirty="0" smtClean="0"/>
              <a:t>Image credit line goes here</a:t>
            </a:r>
            <a:endParaRPr lang="en-US" dirty="0"/>
          </a:p>
        </p:txBody>
      </p:sp>
    </p:spTree>
    <p:extLst>
      <p:ext uri="{BB962C8B-B14F-4D97-AF65-F5344CB8AC3E}">
        <p14:creationId xmlns:p14="http://schemas.microsoft.com/office/powerpoint/2010/main" val="424923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695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2.xml"/><Relationship Id="rId1" Type="http://schemas.openxmlformats.org/officeDocument/2006/relationships/slideLayout" Target="../slideLayouts/slideLayout7.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8613648"/>
            <a:ext cx="16256000" cy="530352"/>
          </a:xfrm>
          <a:prstGeom prst="rect">
            <a:avLst/>
          </a:prstGeom>
          <a:solidFill>
            <a:schemeClr val="bg1">
              <a:alpha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6"/>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77800" y="8786813"/>
            <a:ext cx="3414459" cy="15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4576256" y="8746599"/>
            <a:ext cx="1536195" cy="256032"/>
          </a:xfrm>
          <a:prstGeom prst="rect">
            <a:avLst/>
          </a:prstGeom>
        </p:spPr>
      </p:pic>
    </p:spTree>
    <p:extLst>
      <p:ext uri="{BB962C8B-B14F-4D97-AF65-F5344CB8AC3E}">
        <p14:creationId xmlns:p14="http://schemas.microsoft.com/office/powerpoint/2010/main" val="4205124512"/>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4" r:id="rId3"/>
    <p:sldLayoutId id="2147483653" r:id="rId4"/>
    <p:sldLayoutId id="2147483649" r:id="rId5"/>
    <p:sldLayoutId id="2147483662" r:id="rId6"/>
  </p:sldLayoutIdLst>
  <p:timing>
    <p:tnLst>
      <p:par>
        <p:cTn id="1" dur="indefinite" restart="never" nodeType="tmRoot"/>
      </p:par>
    </p:tnLst>
  </p:timing>
  <p:hf sldNum="0" hdr="0" dt="0"/>
  <p:txStyles>
    <p:titleStyle>
      <a:lvl1pPr algn="l" defTabSz="812810" rtl="0" eaLnBrk="1" latinLnBrk="0" hangingPunct="1">
        <a:spcBef>
          <a:spcPct val="0"/>
        </a:spcBef>
        <a:buNone/>
        <a:defRPr sz="4500" b="1" i="0" kern="1200" baseline="0">
          <a:solidFill>
            <a:srgbClr val="1B58A8"/>
          </a:solidFill>
          <a:latin typeface="Frutiger Next LT W1G"/>
          <a:ea typeface="+mj-ea"/>
          <a:cs typeface="Frutiger Next LT W1G"/>
        </a:defRPr>
      </a:lvl1pPr>
    </p:titleStyle>
    <p:bodyStyle>
      <a:lvl1pPr marL="685800" indent="-685800" algn="l" defTabSz="812810" rtl="0" eaLnBrk="1" latinLnBrk="0" hangingPunct="1">
        <a:spcBef>
          <a:spcPts val="0"/>
        </a:spcBef>
        <a:buFont typeface="Wingdings" charset="2"/>
        <a:buChar char="§"/>
        <a:defRPr sz="4500" b="0" i="0" kern="1200" baseline="0">
          <a:solidFill>
            <a:schemeClr val="tx1"/>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ext Placeholder 2"/>
          <p:cNvSpPr txBox="1">
            <a:spLocks/>
          </p:cNvSpPr>
          <p:nvPr userDrawn="1"/>
        </p:nvSpPr>
        <p:spPr>
          <a:xfrm>
            <a:off x="194394" y="8063860"/>
            <a:ext cx="15866819" cy="937312"/>
          </a:xfrm>
          <a:prstGeom prst="rect">
            <a:avLst/>
          </a:prstGeom>
        </p:spPr>
        <p:txBody>
          <a:bodyPr lIns="0" tIns="0" rIns="0" bIns="0" anchor="b"/>
          <a:lstStyle>
            <a:lvl1pPr marL="0" indent="0" algn="l" defTabSz="457200" rtl="0" eaLnBrk="1" latinLnBrk="0" hangingPunct="1">
              <a:spcBef>
                <a:spcPct val="20000"/>
              </a:spcBef>
              <a:buFont typeface="Arial"/>
              <a:buNone/>
              <a:defRPr sz="1100" kern="0" spc="-10">
                <a:solidFill>
                  <a:srgbClr val="595959"/>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defRPr/>
            </a:pPr>
            <a:r>
              <a:rPr lang="en-US" dirty="0" smtClean="0">
                <a:latin typeface="Arial"/>
                <a:cs typeface="Arial"/>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 </a:t>
            </a:r>
            <a:r>
              <a:rPr lang="en-US" dirty="0" smtClean="0">
                <a:solidFill>
                  <a:schemeClr val="tx1">
                    <a:lumMod val="65000"/>
                    <a:lumOff val="35000"/>
                  </a:schemeClr>
                </a:solidFill>
                <a:latin typeface="Arial"/>
                <a:cs typeface="Arial"/>
              </a:rPr>
              <a:t>© 2014 Autodesk, Inc. All rights reserved.</a:t>
            </a: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02000" y="3525026"/>
            <a:ext cx="9610344" cy="1643874"/>
          </a:xfrm>
          <a:prstGeom prst="rect">
            <a:avLst/>
          </a:prstGeom>
        </p:spPr>
      </p:pic>
    </p:spTree>
    <p:extLst>
      <p:ext uri="{BB962C8B-B14F-4D97-AF65-F5344CB8AC3E}">
        <p14:creationId xmlns:p14="http://schemas.microsoft.com/office/powerpoint/2010/main" val="2150500585"/>
      </p:ext>
    </p:extLst>
  </p:cSld>
  <p:clrMap bg1="lt1" tx1="dk1" bg2="lt2" tx2="dk2" accent1="accent1" accent2="accent2" accent3="accent3" accent4="accent4" accent5="accent5" accent6="accent6" hlink="hlink" folHlink="folHlink"/>
  <p:sldLayoutIdLst>
    <p:sldLayoutId id="2147483668" r:id="rId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4.emf"/><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5.jpe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6.jpe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7.emf"/><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8.jpe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emf"/><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3.emf"/><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Supersize Node.js –</a:t>
            </a:r>
          </a:p>
          <a:p>
            <a:r>
              <a:rPr lang="en-US" dirty="0" smtClean="0"/>
              <a:t>M&amp;E Cloud Service Journey</a:t>
            </a:r>
            <a:endParaRPr lang="en-US" dirty="0"/>
          </a:p>
        </p:txBody>
      </p:sp>
      <p:sp>
        <p:nvSpPr>
          <p:cNvPr id="3" name="Text Placeholder 2"/>
          <p:cNvSpPr>
            <a:spLocks noGrp="1"/>
          </p:cNvSpPr>
          <p:nvPr>
            <p:ph type="body" sz="quarter" idx="12"/>
          </p:nvPr>
        </p:nvSpPr>
        <p:spPr/>
        <p:txBody>
          <a:bodyPr/>
          <a:lstStyle/>
          <a:p>
            <a:r>
              <a:rPr lang="en-US" dirty="0" smtClean="0"/>
              <a:t>Guillaume Brossard</a:t>
            </a:r>
            <a:endParaRPr lang="en-US" dirty="0"/>
          </a:p>
        </p:txBody>
      </p:sp>
      <p:sp>
        <p:nvSpPr>
          <p:cNvPr id="4" name="Text Placeholder 3"/>
          <p:cNvSpPr>
            <a:spLocks noGrp="1"/>
          </p:cNvSpPr>
          <p:nvPr>
            <p:ph type="body" sz="quarter" idx="13"/>
          </p:nvPr>
        </p:nvSpPr>
        <p:spPr/>
        <p:txBody>
          <a:bodyPr/>
          <a:lstStyle/>
          <a:p>
            <a:r>
              <a:rPr lang="en-US" dirty="0" smtClean="0"/>
              <a:t>Sr. Engineer – M&amp;E Cloud Services</a:t>
            </a:r>
            <a:endParaRPr lang="en-US" dirty="0"/>
          </a:p>
        </p:txBody>
      </p:sp>
      <p:sp>
        <p:nvSpPr>
          <p:cNvPr id="5" name="Text Placeholder 2"/>
          <p:cNvSpPr txBox="1">
            <a:spLocks/>
          </p:cNvSpPr>
          <p:nvPr/>
        </p:nvSpPr>
        <p:spPr>
          <a:xfrm>
            <a:off x="6351200" y="5165620"/>
            <a:ext cx="9596237" cy="516340"/>
          </a:xfrm>
          <a:prstGeom prst="rect">
            <a:avLst/>
          </a:prstGeom>
        </p:spPr>
        <p:txBody>
          <a:bodyPr lIns="0" tIns="0" rIns="0" bIns="0">
            <a:noAutofit/>
          </a:bodyPr>
          <a:lstStyle>
            <a:lvl1pPr marL="0" indent="0" algn="l" defTabSz="812810" rtl="0" eaLnBrk="1" latinLnBrk="0" hangingPunct="1">
              <a:spcBef>
                <a:spcPts val="0"/>
              </a:spcBef>
              <a:buFont typeface="Wingdings" charset="2"/>
              <a:buNone/>
              <a:defRPr sz="3200" b="0" i="0" kern="1200" baseline="0">
                <a:solidFill>
                  <a:srgbClr val="000000"/>
                </a:solidFill>
                <a:latin typeface="Arial"/>
                <a:ea typeface="+mn-ea"/>
                <a:cs typeface="Arial"/>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dirty="0" smtClean="0"/>
              <a:t>David Richer</a:t>
            </a:r>
            <a:endParaRPr lang="en-US" dirty="0"/>
          </a:p>
        </p:txBody>
      </p:sp>
      <p:sp>
        <p:nvSpPr>
          <p:cNvPr id="6" name="Text Placeholder 3"/>
          <p:cNvSpPr txBox="1">
            <a:spLocks/>
          </p:cNvSpPr>
          <p:nvPr/>
        </p:nvSpPr>
        <p:spPr>
          <a:xfrm>
            <a:off x="6351195" y="5670378"/>
            <a:ext cx="9596241" cy="420285"/>
          </a:xfrm>
          <a:prstGeom prst="rect">
            <a:avLst/>
          </a:prstGeom>
        </p:spPr>
        <p:txBody>
          <a:bodyPr lIns="0" tIns="0" rIns="0" bIns="0">
            <a:noAutofit/>
          </a:bodyPr>
          <a:lstStyle>
            <a:lvl1pPr marL="0" indent="0" algn="l" defTabSz="812810" rtl="0" eaLnBrk="1" latinLnBrk="0" hangingPunct="1">
              <a:spcBef>
                <a:spcPts val="0"/>
              </a:spcBef>
              <a:buFont typeface="Wingdings" charset="2"/>
              <a:buNone/>
              <a:defRPr sz="2400" b="0" i="0" kern="1200" baseline="0">
                <a:solidFill>
                  <a:srgbClr val="000000"/>
                </a:solidFill>
                <a:latin typeface="Arial"/>
                <a:ea typeface="+mn-ea"/>
                <a:cs typeface="Arial"/>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smtClean="0"/>
              <a:t>Sr. Engineer – M&amp;E Cloud Services</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06209" y="2644275"/>
            <a:ext cx="2973002" cy="3039704"/>
          </a:xfrm>
          <a:prstGeom prst="rect">
            <a:avLst/>
          </a:prstGeom>
        </p:spPr>
      </p:pic>
    </p:spTree>
    <p:extLst>
      <p:ext uri="{BB962C8B-B14F-4D97-AF65-F5344CB8AC3E}">
        <p14:creationId xmlns:p14="http://schemas.microsoft.com/office/powerpoint/2010/main" val="2380889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a:t>Stack Family</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3839" y="1890186"/>
            <a:ext cx="7453341" cy="643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1555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Sys Admin Portal</a:t>
            </a:r>
          </a:p>
          <a:p>
            <a:pPr lvl="1"/>
            <a:r>
              <a:rPr lang="en-US" dirty="0" smtClean="0"/>
              <a:t>Monitor Page</a:t>
            </a:r>
          </a:p>
          <a:p>
            <a:pPr lvl="1"/>
            <a:r>
              <a:rPr lang="en-US" dirty="0" smtClean="0"/>
              <a:t>Logs</a:t>
            </a:r>
          </a:p>
          <a:p>
            <a:pPr lvl="1"/>
            <a:r>
              <a:rPr lang="en-US" dirty="0" smtClean="0"/>
              <a:t>Tracing</a:t>
            </a:r>
            <a:endParaRPr lang="en-US" dirty="0"/>
          </a:p>
        </p:txBody>
      </p:sp>
      <p:sp>
        <p:nvSpPr>
          <p:cNvPr id="3" name="Title 2"/>
          <p:cNvSpPr>
            <a:spLocks noGrp="1"/>
          </p:cNvSpPr>
          <p:nvPr>
            <p:ph type="title"/>
          </p:nvPr>
        </p:nvSpPr>
        <p:spPr/>
        <p:txBody>
          <a:bodyPr/>
          <a:lstStyle/>
          <a:p>
            <a:r>
              <a:rPr lang="en-US" dirty="0"/>
              <a:t> Stack Monitoring</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1026" name="Picture 2" descr="C:\projects\p42git\tech-summit\2014\supersize-nodejs\Monitor Pag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2891" y="1268815"/>
            <a:ext cx="5450758" cy="6743127"/>
          </a:xfrm>
          <a:prstGeom prst="rect">
            <a:avLst/>
          </a:prstGeom>
          <a:noFill/>
          <a:effectLst>
            <a:outerShdw blurRad="50800" dist="50800" dir="5400000" algn="ctr" rotWithShape="0">
              <a:schemeClr val="tx1"/>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189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a:t> </a:t>
            </a:r>
            <a:r>
              <a:rPr lang="en-US" dirty="0" smtClean="0"/>
              <a:t>Logs</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3075" name="Picture 3" descr="C:\projects\p42git\tech-summit\2014\supersize-nodejs\logs_screenshot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5952" y="1495476"/>
            <a:ext cx="10115550" cy="5927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709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a:t> </a:t>
            </a:r>
            <a:r>
              <a:rPr lang="en-US" dirty="0" smtClean="0"/>
              <a:t>Log Architecture</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8288" y="3138488"/>
            <a:ext cx="10645775" cy="28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2910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Tracing</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4098" name="Picture 2" descr="C:\projects\p42git\tech-summit\2014\supersize-nodejs\tracing_screensho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3989" y="2463449"/>
            <a:ext cx="14820900"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509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Access the stack via a NAT</a:t>
            </a:r>
          </a:p>
          <a:p>
            <a:endParaRPr lang="en-US" dirty="0"/>
          </a:p>
          <a:p>
            <a:r>
              <a:rPr lang="en-US" dirty="0" smtClean="0"/>
              <a:t>Scripts</a:t>
            </a:r>
          </a:p>
          <a:p>
            <a:pPr lvl="1"/>
            <a:r>
              <a:rPr lang="en-US" dirty="0" smtClean="0"/>
              <a:t>Tunnel to any instance</a:t>
            </a:r>
          </a:p>
          <a:p>
            <a:pPr lvl="1"/>
            <a:r>
              <a:rPr lang="en-US" dirty="0" smtClean="0"/>
              <a:t>Tunnel to </a:t>
            </a:r>
            <a:r>
              <a:rPr lang="en-US" dirty="0" err="1" smtClean="0"/>
              <a:t>MongoDB</a:t>
            </a:r>
            <a:r>
              <a:rPr lang="en-US" dirty="0" smtClean="0"/>
              <a:t> using </a:t>
            </a:r>
            <a:r>
              <a:rPr lang="en-US" dirty="0" err="1" smtClean="0"/>
              <a:t>RoboMongo</a:t>
            </a:r>
            <a:endParaRPr lang="en-US" dirty="0" smtClean="0"/>
          </a:p>
          <a:p>
            <a:pPr lvl="1"/>
            <a:r>
              <a:rPr lang="en-US" dirty="0" smtClean="0"/>
              <a:t>Node.js remote debugging</a:t>
            </a:r>
            <a:endParaRPr lang="en-US" dirty="0"/>
          </a:p>
        </p:txBody>
      </p:sp>
      <p:sp>
        <p:nvSpPr>
          <p:cNvPr id="3" name="Title 2"/>
          <p:cNvSpPr>
            <a:spLocks noGrp="1"/>
          </p:cNvSpPr>
          <p:nvPr>
            <p:ph type="title"/>
          </p:nvPr>
        </p:nvSpPr>
        <p:spPr/>
        <p:txBody>
          <a:bodyPr/>
          <a:lstStyle/>
          <a:p>
            <a:r>
              <a:rPr lang="en-US" dirty="0"/>
              <a:t>Stack Diagnostic and Debugging</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22111897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953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a:t>Deployment</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
        <p:nvSpPr>
          <p:cNvPr id="6" name="Rectangle 5"/>
          <p:cNvSpPr/>
          <p:nvPr/>
        </p:nvSpPr>
        <p:spPr>
          <a:xfrm>
            <a:off x="3703093" y="2849526"/>
            <a:ext cx="8272130" cy="4189228"/>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3306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Everything in source control</a:t>
            </a:r>
          </a:p>
          <a:p>
            <a:endParaRPr lang="en-US" dirty="0" smtClean="0"/>
          </a:p>
          <a:p>
            <a:r>
              <a:rPr lang="en-US" dirty="0" smtClean="0"/>
              <a:t>Sync and deploy</a:t>
            </a:r>
          </a:p>
          <a:p>
            <a:endParaRPr lang="en-US" dirty="0" smtClean="0"/>
          </a:p>
          <a:p>
            <a:r>
              <a:rPr lang="en-US" dirty="0" smtClean="0"/>
              <a:t>Use a different repository from the code</a:t>
            </a:r>
          </a:p>
          <a:p>
            <a:endParaRPr lang="en-US" dirty="0" smtClean="0"/>
          </a:p>
          <a:p>
            <a:r>
              <a:rPr lang="en-US" dirty="0" smtClean="0"/>
              <a:t>Branch and tag in deployment repository</a:t>
            </a:r>
            <a:endParaRPr lang="en-US" dirty="0"/>
          </a:p>
        </p:txBody>
      </p:sp>
      <p:sp>
        <p:nvSpPr>
          <p:cNvPr id="3" name="Title 2"/>
          <p:cNvSpPr>
            <a:spLocks noGrp="1"/>
          </p:cNvSpPr>
          <p:nvPr>
            <p:ph type="title"/>
          </p:nvPr>
        </p:nvSpPr>
        <p:spPr/>
        <p:txBody>
          <a:bodyPr/>
          <a:lstStyle/>
          <a:p>
            <a:r>
              <a:rPr lang="en-US" dirty="0"/>
              <a:t>Deployment as code</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412927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JSON file</a:t>
            </a:r>
          </a:p>
          <a:p>
            <a:endParaRPr lang="en-US" dirty="0"/>
          </a:p>
          <a:p>
            <a:r>
              <a:rPr lang="en-US" dirty="0" smtClean="0"/>
              <a:t>Template generation</a:t>
            </a:r>
          </a:p>
          <a:p>
            <a:endParaRPr lang="en-US" dirty="0"/>
          </a:p>
          <a:p>
            <a:r>
              <a:rPr lang="en-US" dirty="0" smtClean="0"/>
              <a:t>Create and </a:t>
            </a:r>
            <a:r>
              <a:rPr lang="en-US" dirty="0"/>
              <a:t>d</a:t>
            </a:r>
            <a:r>
              <a:rPr lang="en-US" dirty="0" smtClean="0"/>
              <a:t>elete stack</a:t>
            </a:r>
          </a:p>
          <a:p>
            <a:endParaRPr lang="en-US" dirty="0"/>
          </a:p>
          <a:p>
            <a:r>
              <a:rPr lang="en-US" dirty="0" smtClean="0"/>
              <a:t>Update existing stack</a:t>
            </a:r>
            <a:endParaRPr lang="en-US" dirty="0"/>
          </a:p>
        </p:txBody>
      </p:sp>
      <p:sp>
        <p:nvSpPr>
          <p:cNvPr id="3" name="Title 2"/>
          <p:cNvSpPr>
            <a:spLocks noGrp="1"/>
          </p:cNvSpPr>
          <p:nvPr>
            <p:ph type="title"/>
          </p:nvPr>
        </p:nvSpPr>
        <p:spPr/>
        <p:txBody>
          <a:bodyPr/>
          <a:lstStyle/>
          <a:p>
            <a:r>
              <a:rPr lang="en-US" dirty="0"/>
              <a:t>Cloud Formation</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4129277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a:t>Publish</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6125" y="1771650"/>
            <a:ext cx="12230100" cy="559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8187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Roles and Chef</a:t>
            </a:r>
          </a:p>
          <a:p>
            <a:endParaRPr lang="en-US" dirty="0"/>
          </a:p>
          <a:p>
            <a:r>
              <a:rPr lang="en-US" dirty="0" smtClean="0"/>
              <a:t>Upstart</a:t>
            </a:r>
          </a:p>
          <a:p>
            <a:endParaRPr lang="en-US" dirty="0"/>
          </a:p>
          <a:p>
            <a:r>
              <a:rPr lang="en-US" dirty="0" smtClean="0"/>
              <a:t>Vagrant</a:t>
            </a:r>
            <a:endParaRPr lang="en-US" dirty="0"/>
          </a:p>
        </p:txBody>
      </p:sp>
      <p:sp>
        <p:nvSpPr>
          <p:cNvPr id="3" name="Title 2"/>
          <p:cNvSpPr>
            <a:spLocks noGrp="1"/>
          </p:cNvSpPr>
          <p:nvPr>
            <p:ph type="title"/>
          </p:nvPr>
        </p:nvSpPr>
        <p:spPr/>
        <p:txBody>
          <a:bodyPr/>
          <a:lstStyle/>
          <a:p>
            <a:r>
              <a:rPr lang="en-US" dirty="0"/>
              <a:t>Provisioning</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2050" name="Picture 2" descr="C:\projects\p42git\tech-summit\2014\supersize-nodejs\logo-chef.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2352" y="1390729"/>
            <a:ext cx="190500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680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Provisioning - Chronology</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7962" y="1657901"/>
            <a:ext cx="10579230" cy="659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1852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MongoDB</a:t>
            </a:r>
            <a:r>
              <a:rPr lang="en-US" dirty="0"/>
              <a:t>?</a:t>
            </a:r>
          </a:p>
        </p:txBody>
      </p:sp>
      <p:sp>
        <p:nvSpPr>
          <p:cNvPr id="5" name="Content Placeholder 4"/>
          <p:cNvSpPr>
            <a:spLocks noGrp="1"/>
          </p:cNvSpPr>
          <p:nvPr>
            <p:ph idx="1"/>
          </p:nvPr>
        </p:nvSpPr>
        <p:spPr>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Tree>
    <p:extLst>
      <p:ext uri="{BB962C8B-B14F-4D97-AF65-F5344CB8AC3E}">
        <p14:creationId xmlns:p14="http://schemas.microsoft.com/office/powerpoint/2010/main" val="681622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From Development to Production</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
        <p:nvSpPr>
          <p:cNvPr id="6" name="Rectangle 5"/>
          <p:cNvSpPr/>
          <p:nvPr/>
        </p:nvSpPr>
        <p:spPr>
          <a:xfrm>
            <a:off x="3703093" y="2849526"/>
            <a:ext cx="8272130" cy="4189228"/>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1189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Autodesk Theme">
  <a:themeElements>
    <a:clrScheme name="Autodesk Corporate Colors">
      <a:dk1>
        <a:srgbClr val="000000"/>
      </a:dk1>
      <a:lt1>
        <a:srgbClr val="FFFFFF"/>
      </a:lt1>
      <a:dk2>
        <a:srgbClr val="000000"/>
      </a:dk2>
      <a:lt2>
        <a:srgbClr val="FFFFFF"/>
      </a:lt2>
      <a:accent1>
        <a:srgbClr val="00ABE6"/>
      </a:accent1>
      <a:accent2>
        <a:srgbClr val="87BC40"/>
      </a:accent2>
      <a:accent3>
        <a:srgbClr val="32BCAD"/>
      </a:accent3>
      <a:accent4>
        <a:srgbClr val="1B58A8"/>
      </a:accent4>
      <a:accent5>
        <a:srgbClr val="005E30"/>
      </a:accent5>
      <a:accent6>
        <a:srgbClr val="007272"/>
      </a:accent6>
      <a:hlink>
        <a:srgbClr val="007272"/>
      </a:hlink>
      <a:folHlink>
        <a:srgbClr val="0072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4BDEA35F16FD64EAFB50D24D0B278CC" ma:contentTypeVersion="0" ma:contentTypeDescription="Create a new document." ma:contentTypeScope="" ma:versionID="0b7f5383295ef2e64e89ac2495ff3d4e">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3AD410-478E-4068-B103-32D60D437510}">
  <ds:schemaRefs>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metadata/properties"/>
    <ds:schemaRef ds:uri="http://schemas.microsoft.com/office/2006/documentManagement/types"/>
    <ds:schemaRef ds:uri="http://purl.org/dc/terms/"/>
    <ds:schemaRef ds:uri="http://purl.org/dc/dcmitype/"/>
  </ds:schemaRefs>
</ds:datastoreItem>
</file>

<file path=customXml/itemProps2.xml><?xml version="1.0" encoding="utf-8"?>
<ds:datastoreItem xmlns:ds="http://schemas.openxmlformats.org/officeDocument/2006/customXml" ds:itemID="{830A4799-DAE7-4462-A47C-BF3440F57B22}">
  <ds:schemaRefs>
    <ds:schemaRef ds:uri="http://schemas.microsoft.com/sharepoint/v3/contenttype/forms"/>
  </ds:schemaRefs>
</ds:datastoreItem>
</file>

<file path=customXml/itemProps3.xml><?xml version="1.0" encoding="utf-8"?>
<ds:datastoreItem xmlns:ds="http://schemas.openxmlformats.org/officeDocument/2006/customXml" ds:itemID="{D7CF5377-8F54-4882-874E-AEB1934708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10840</TotalTime>
  <Words>377</Words>
  <Application>Microsoft Office PowerPoint</Application>
  <PresentationFormat>Custom</PresentationFormat>
  <Paragraphs>118</Paragraphs>
  <Slides>16</Slides>
  <Notes>15</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Autodesk Theme</vt:lpstr>
      <vt:lpstr>Custom Design</vt:lpstr>
      <vt:lpstr>PowerPoint Presentation</vt:lpstr>
      <vt:lpstr>Deployment</vt:lpstr>
      <vt:lpstr>Deployment as code</vt:lpstr>
      <vt:lpstr>Cloud Formation</vt:lpstr>
      <vt:lpstr>Publish</vt:lpstr>
      <vt:lpstr>Provisioning</vt:lpstr>
      <vt:lpstr>Provisioning - Chronology</vt:lpstr>
      <vt:lpstr>MongoDB?</vt:lpstr>
      <vt:lpstr>From Development to Production</vt:lpstr>
      <vt:lpstr>Stack Family</vt:lpstr>
      <vt:lpstr> Stack Monitoring</vt:lpstr>
      <vt:lpstr> Logs</vt:lpstr>
      <vt:lpstr> Log Architecture</vt:lpstr>
      <vt:lpstr>Tracing</vt:lpstr>
      <vt:lpstr>Stack Diagnostic and Debugging</vt:lpstr>
      <vt:lpstr>PowerPoint Presentation</vt:lpstr>
    </vt:vector>
  </TitlesOfParts>
  <Company>Autodesk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Murtaza Bhori</dc:creator>
  <cp:keywords>Autodesk Technical Summit 2014;Template</cp:keywords>
  <cp:lastModifiedBy>David Richer</cp:lastModifiedBy>
  <cp:revision>324</cp:revision>
  <dcterms:created xsi:type="dcterms:W3CDTF">2012-10-19T15:38:24Z</dcterms:created>
  <dcterms:modified xsi:type="dcterms:W3CDTF">2014-05-15T17:57:37Z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0x01010084BDEA35F16FD64EAFB50D24D0B278CC</vt:lpwstr>
  </property>
</Properties>
</file>