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7" r:id="rId5"/>
  </p:sldMasterIdLst>
  <p:notesMasterIdLst>
    <p:notesMasterId r:id="rId17"/>
  </p:notesMasterIdLst>
  <p:handoutMasterIdLst>
    <p:handoutMasterId r:id="rId18"/>
  </p:handoutMasterIdLst>
  <p:sldIdLst>
    <p:sldId id="293" r:id="rId6"/>
    <p:sldId id="298" r:id="rId7"/>
    <p:sldId id="299" r:id="rId8"/>
    <p:sldId id="300" r:id="rId9"/>
    <p:sldId id="301" r:id="rId10"/>
    <p:sldId id="302" r:id="rId11"/>
    <p:sldId id="303" r:id="rId12"/>
    <p:sldId id="304" r:id="rId13"/>
    <p:sldId id="305" r:id="rId14"/>
    <p:sldId id="306" r:id="rId15"/>
    <p:sldId id="297" r:id="rId16"/>
  </p:sldIdLst>
  <p:sldSz cx="16257588" cy="9144000"/>
  <p:notesSz cx="6858000" cy="91440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6D7"/>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4" autoAdjust="0"/>
    <p:restoredTop sz="74178" autoAdjust="0"/>
  </p:normalViewPr>
  <p:slideViewPr>
    <p:cSldViewPr snapToGrid="0" snapToObjects="1">
      <p:cViewPr varScale="1">
        <p:scale>
          <a:sx n="76" d="100"/>
          <a:sy n="76" d="100"/>
        </p:scale>
        <p:origin x="-1062" y="-108"/>
      </p:cViewPr>
      <p:guideLst>
        <p:guide orient="horz" pos="2880"/>
        <p:guide pos="51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7C2776-B9DD-1946-9831-785CA23AC1F1}" type="datetime1">
              <a:rPr lang="en-US" smtClean="0"/>
              <a:t>5/7/2014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ECB827-1CCB-B349-98A7-AAC485CBB65F}" type="slidenum">
              <a:rPr lang="en-US" smtClean="0"/>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1C7DD-7A43-8947-A922-8561F0BA9BCC}" type="datetime1">
              <a:rPr lang="en-US" smtClean="0"/>
              <a:t>5/7/2014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9330B-B1DA-214B-A229-0CB8492B91A5}" type="slidenum">
              <a:rPr lang="en-US" smtClean="0"/>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mn-lt"/>
        <a:ea typeface="+mn-ea"/>
        <a:cs typeface="+mn-cs"/>
      </a:defRPr>
    </a:lvl1pPr>
    <a:lvl2pPr marL="812810" algn="l" defTabSz="812810" rtl="0" eaLnBrk="1" latinLnBrk="0" hangingPunct="1">
      <a:defRPr sz="2100" kern="1200">
        <a:solidFill>
          <a:schemeClr val="tx1"/>
        </a:solidFill>
        <a:latin typeface="+mn-lt"/>
        <a:ea typeface="+mn-ea"/>
        <a:cs typeface="+mn-cs"/>
      </a:defRPr>
    </a:lvl2pPr>
    <a:lvl3pPr marL="1625620" algn="l" defTabSz="812810" rtl="0" eaLnBrk="1" latinLnBrk="0" hangingPunct="1">
      <a:defRPr sz="2100" kern="1200">
        <a:solidFill>
          <a:schemeClr val="tx1"/>
        </a:solidFill>
        <a:latin typeface="+mn-lt"/>
        <a:ea typeface="+mn-ea"/>
        <a:cs typeface="+mn-cs"/>
      </a:defRPr>
    </a:lvl3pPr>
    <a:lvl4pPr marL="2438430" algn="l" defTabSz="812810" rtl="0" eaLnBrk="1" latinLnBrk="0" hangingPunct="1">
      <a:defRPr sz="2100" kern="1200">
        <a:solidFill>
          <a:schemeClr val="tx1"/>
        </a:solidFill>
        <a:latin typeface="+mn-lt"/>
        <a:ea typeface="+mn-ea"/>
        <a:cs typeface="+mn-cs"/>
      </a:defRPr>
    </a:lvl4pPr>
    <a:lvl5pPr marL="3251241" algn="l" defTabSz="812810" rtl="0" eaLnBrk="1" latinLnBrk="0" hangingPunct="1">
      <a:defRPr sz="2100" kern="1200">
        <a:solidFill>
          <a:schemeClr val="tx1"/>
        </a:solidFill>
        <a:latin typeface="+mn-lt"/>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Easy Deployment</a:t>
            </a:r>
          </a:p>
          <a:p>
            <a:pPr marL="342900" indent="-342900">
              <a:buFontTx/>
              <a:buChar char="-"/>
            </a:pPr>
            <a:r>
              <a:rPr lang="en-US" dirty="0" smtClean="0"/>
              <a:t>Sync and</a:t>
            </a:r>
            <a:r>
              <a:rPr lang="en-US" baseline="0" dirty="0" smtClean="0"/>
              <a:t> run script</a:t>
            </a:r>
          </a:p>
          <a:p>
            <a:endParaRPr lang="en-US" baseline="0" dirty="0" smtClean="0"/>
          </a:p>
          <a:p>
            <a:r>
              <a:rPr lang="en-US" baseline="0" dirty="0" smtClean="0"/>
              <a:t>Deployment as code</a:t>
            </a:r>
          </a:p>
          <a:p>
            <a:pPr marL="342900" indent="-342900">
              <a:buFontTx/>
              <a:buChar char="-"/>
            </a:pPr>
            <a:r>
              <a:rPr lang="en-US" baseline="0" dirty="0" smtClean="0"/>
              <a:t>Sync branch and deploy (source control)</a:t>
            </a:r>
          </a:p>
          <a:p>
            <a:endParaRPr lang="en-US" baseline="0" dirty="0" smtClean="0"/>
          </a:p>
          <a:p>
            <a:r>
              <a:rPr lang="en-US" baseline="0" dirty="0" smtClean="0"/>
              <a:t>Small pieces to build something big</a:t>
            </a:r>
          </a:p>
          <a:p>
            <a:endParaRPr lang="en-US" baseline="0" dirty="0" smtClean="0"/>
          </a:p>
          <a:p>
            <a:r>
              <a:rPr lang="en-US" baseline="0" dirty="0" smtClean="0"/>
              <a:t>“Developer-centric” environment</a:t>
            </a:r>
          </a:p>
          <a:p>
            <a:endParaRPr lang="en-US" baseline="0" dirty="0" smtClean="0"/>
          </a:p>
          <a:p>
            <a:r>
              <a:rPr lang="en-US" baseline="0" dirty="0" smtClean="0"/>
              <a:t>Development to be deployment agnostic</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3</a:t>
            </a:fld>
            <a:endParaRPr lang="en-US" dirty="0"/>
          </a:p>
        </p:txBody>
      </p:sp>
    </p:spTree>
    <p:extLst>
      <p:ext uri="{BB962C8B-B14F-4D97-AF65-F5344CB8AC3E}">
        <p14:creationId xmlns:p14="http://schemas.microsoft.com/office/powerpoint/2010/main" val="2546067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Scalable Nodes</a:t>
            </a:r>
          </a:p>
          <a:p>
            <a:r>
              <a:rPr lang="en-US" dirty="0" smtClean="0"/>
              <a:t>Dynamic </a:t>
            </a:r>
            <a:r>
              <a:rPr lang="en-US" dirty="0" err="1" smtClean="0"/>
              <a:t>Layouting</a:t>
            </a:r>
            <a:r>
              <a:rPr lang="en-US" dirty="0" smtClean="0"/>
              <a:t> of Roles</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4</a:t>
            </a:fld>
            <a:endParaRPr lang="en-US" dirty="0"/>
          </a:p>
        </p:txBody>
      </p:sp>
    </p:spTree>
    <p:extLst>
      <p:ext uri="{BB962C8B-B14F-4D97-AF65-F5344CB8AC3E}">
        <p14:creationId xmlns:p14="http://schemas.microsoft.com/office/powerpoint/2010/main" val="1580428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Encourage development of small services</a:t>
            </a:r>
          </a:p>
          <a:p>
            <a:endParaRPr lang="en-US" dirty="0" smtClean="0"/>
          </a:p>
          <a:p>
            <a:r>
              <a:rPr lang="en-US" dirty="0" smtClean="0"/>
              <a:t>Reusable modules</a:t>
            </a:r>
          </a:p>
          <a:p>
            <a:endParaRPr lang="en-US" dirty="0" smtClean="0"/>
          </a:p>
          <a:p>
            <a:r>
              <a:rPr lang="en-US" dirty="0" smtClean="0"/>
              <a:t>Web Storage (</a:t>
            </a:r>
            <a:r>
              <a:rPr lang="en-US" dirty="0" err="1" smtClean="0"/>
              <a:t>npm</a:t>
            </a:r>
            <a:r>
              <a:rPr lang="en-US" dirty="0" smtClean="0"/>
              <a:t> registry, </a:t>
            </a:r>
            <a:r>
              <a:rPr lang="en-US" dirty="0" err="1" smtClean="0"/>
              <a:t>GitHub</a:t>
            </a:r>
            <a:r>
              <a:rPr lang="en-US" dirty="0" smtClean="0"/>
              <a:t>)</a:t>
            </a:r>
          </a:p>
        </p:txBody>
      </p:sp>
      <p:sp>
        <p:nvSpPr>
          <p:cNvPr id="4" name="Slide Number Placeholder 3"/>
          <p:cNvSpPr>
            <a:spLocks noGrp="1"/>
          </p:cNvSpPr>
          <p:nvPr>
            <p:ph type="sldNum" sz="quarter" idx="10"/>
          </p:nvPr>
        </p:nvSpPr>
        <p:spPr/>
        <p:txBody>
          <a:bodyPr/>
          <a:lstStyle/>
          <a:p>
            <a:fld id="{73E9330B-B1DA-214B-A229-0CB8492B91A5}" type="slidenum">
              <a:rPr lang="en-US" smtClean="0"/>
              <a:t>5</a:t>
            </a:fld>
            <a:endParaRPr lang="en-US" dirty="0"/>
          </a:p>
        </p:txBody>
      </p:sp>
    </p:spTree>
    <p:extLst>
      <p:ext uri="{BB962C8B-B14F-4D97-AF65-F5344CB8AC3E}">
        <p14:creationId xmlns:p14="http://schemas.microsoft.com/office/powerpoint/2010/main" val="2524897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Scaling</a:t>
            </a:r>
          </a:p>
          <a:p>
            <a:pPr marL="342900" indent="-342900">
              <a:buFontTx/>
              <a:buChar char="-"/>
            </a:pPr>
            <a:r>
              <a:rPr lang="en-US" dirty="0" smtClean="0"/>
              <a:t>Elastic Load Balancers</a:t>
            </a:r>
          </a:p>
          <a:p>
            <a:pPr marL="342900" indent="-342900">
              <a:buFontTx/>
              <a:buChar char="-"/>
            </a:pPr>
            <a:r>
              <a:rPr lang="en-US" dirty="0" smtClean="0"/>
              <a:t>Auto-Scaling Groups</a:t>
            </a:r>
          </a:p>
          <a:p>
            <a:endParaRPr lang="en-US" dirty="0" smtClean="0"/>
          </a:p>
          <a:p>
            <a:r>
              <a:rPr lang="en-US" dirty="0" smtClean="0"/>
              <a:t>Security</a:t>
            </a:r>
          </a:p>
          <a:p>
            <a:pPr marL="342900" indent="-342900">
              <a:buFontTx/>
              <a:buChar char="-"/>
            </a:pPr>
            <a:r>
              <a:rPr lang="en-US" dirty="0" smtClean="0"/>
              <a:t>Private stack</a:t>
            </a:r>
          </a:p>
          <a:p>
            <a:pPr marL="342900" indent="-342900">
              <a:buFontTx/>
              <a:buChar char="-"/>
            </a:pPr>
            <a:r>
              <a:rPr lang="en-US" dirty="0" smtClean="0"/>
              <a:t>Services vs. DB Stack</a:t>
            </a:r>
          </a:p>
          <a:p>
            <a:pPr marL="342900" indent="-342900">
              <a:buFontTx/>
              <a:buChar char="-"/>
            </a:pPr>
            <a:endParaRPr lang="en-US" dirty="0" smtClean="0"/>
          </a:p>
          <a:p>
            <a:pPr marL="0" indent="0">
              <a:buFontTx/>
              <a:buNone/>
            </a:pPr>
            <a:r>
              <a:rPr lang="en-US" dirty="0" err="1" smtClean="0"/>
              <a:t>DNSing</a:t>
            </a:r>
            <a:endParaRPr lang="en-US" dirty="0" smtClean="0"/>
          </a:p>
          <a:p>
            <a:pPr marL="342900" indent="-342900">
              <a:buFontTx/>
              <a:buChar char="-"/>
            </a:pPr>
            <a:r>
              <a:rPr lang="en-US" baseline="0" dirty="0" smtClean="0"/>
              <a:t>Route 53</a:t>
            </a:r>
          </a:p>
          <a:p>
            <a:pPr marL="342900" indent="-342900">
              <a:buFontTx/>
              <a:buChar char="-"/>
            </a:pPr>
            <a:r>
              <a:rPr lang="en-US" baseline="0" smtClean="0"/>
              <a:t>NAT Instance</a:t>
            </a: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t>6</a:t>
            </a:fld>
            <a:endParaRPr lang="en-US" dirty="0"/>
          </a:p>
        </p:txBody>
      </p:sp>
    </p:spTree>
    <p:extLst>
      <p:ext uri="{BB962C8B-B14F-4D97-AF65-F5344CB8AC3E}">
        <p14:creationId xmlns:p14="http://schemas.microsoft.com/office/powerpoint/2010/main" val="627207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7</a:t>
            </a:fld>
            <a:endParaRPr lang="en-US" dirty="0"/>
          </a:p>
        </p:txBody>
      </p:sp>
    </p:spTree>
    <p:extLst>
      <p:ext uri="{BB962C8B-B14F-4D97-AF65-F5344CB8AC3E}">
        <p14:creationId xmlns:p14="http://schemas.microsoft.com/office/powerpoint/2010/main" val="1002577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Shared Configuration (</a:t>
            </a:r>
            <a:r>
              <a:rPr lang="en-US" dirty="0" err="1" smtClean="0"/>
              <a:t>nconf</a:t>
            </a:r>
            <a:r>
              <a:rPr lang="en-US" dirty="0" smtClean="0"/>
              <a:t>)</a:t>
            </a:r>
          </a:p>
          <a:p>
            <a:endParaRPr lang="en-US" dirty="0" smtClean="0"/>
          </a:p>
          <a:p>
            <a:r>
              <a:rPr lang="en-US" dirty="0" smtClean="0"/>
              <a:t>Deployment from day 1</a:t>
            </a:r>
          </a:p>
          <a:p>
            <a:endParaRPr lang="en-US" dirty="0" smtClean="0"/>
          </a:p>
          <a:p>
            <a:r>
              <a:rPr lang="en-US" dirty="0" smtClean="0"/>
              <a:t>Investment in development</a:t>
            </a:r>
          </a:p>
          <a:p>
            <a:endParaRPr lang="en-US" dirty="0" smtClean="0"/>
          </a:p>
          <a:p>
            <a:r>
              <a:rPr lang="en-US" dirty="0" smtClean="0"/>
              <a:t>“Local” Deployment</a:t>
            </a:r>
          </a:p>
          <a:p>
            <a:pPr marL="342900" indent="-342900">
              <a:buFontTx/>
              <a:buChar char="-"/>
            </a:pPr>
            <a:r>
              <a:rPr lang="en-US" dirty="0" smtClean="0"/>
              <a:t>Vagrant</a:t>
            </a:r>
          </a:p>
          <a:p>
            <a:pPr marL="342900" indent="-342900">
              <a:buFontTx/>
              <a:buChar char="-"/>
            </a:pPr>
            <a:r>
              <a:rPr lang="en-US" dirty="0" smtClean="0"/>
              <a:t>Cross-platform technology</a:t>
            </a:r>
          </a:p>
          <a:p>
            <a:pPr marL="342900" indent="-342900">
              <a:buFontTx/>
              <a:buChar char="-"/>
            </a:pPr>
            <a:r>
              <a:rPr lang="en-US" dirty="0" smtClean="0"/>
              <a:t>“Full” JavaScript stack</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9</a:t>
            </a:fld>
            <a:endParaRPr lang="en-US" dirty="0"/>
          </a:p>
        </p:txBody>
      </p:sp>
    </p:spTree>
    <p:extLst>
      <p:ext uri="{BB962C8B-B14F-4D97-AF65-F5344CB8AC3E}">
        <p14:creationId xmlns:p14="http://schemas.microsoft.com/office/powerpoint/2010/main" val="1399092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 Server</a:t>
            </a:r>
          </a:p>
          <a:p>
            <a:pPr marL="342900" indent="-342900">
              <a:buFontTx/>
              <a:buChar char="-"/>
            </a:pPr>
            <a:r>
              <a:rPr lang="en-US" dirty="0" smtClean="0"/>
              <a:t>Complex</a:t>
            </a:r>
          </a:p>
          <a:p>
            <a:pPr marL="342900" indent="-342900">
              <a:buFontTx/>
              <a:buChar char="-"/>
            </a:pPr>
            <a:r>
              <a:rPr lang="en-US" dirty="0" smtClean="0"/>
              <a:t>Not used at its full potential</a:t>
            </a:r>
            <a:r>
              <a:rPr lang="en-US" baseline="0" dirty="0" smtClean="0"/>
              <a:t> as other tools gave us the same feature set</a:t>
            </a:r>
          </a:p>
          <a:p>
            <a:pPr marL="342900" indent="-342900">
              <a:buFontTx/>
              <a:buChar char="-"/>
            </a:pPr>
            <a:r>
              <a:rPr lang="en-US" baseline="0" dirty="0" smtClean="0"/>
              <a:t>Consider packer (chef solo only)</a:t>
            </a:r>
            <a:endParaRPr lang="en-US" dirty="0" smtClean="0"/>
          </a:p>
          <a:p>
            <a:endParaRPr lang="en-US" dirty="0" smtClean="0"/>
          </a:p>
          <a:p>
            <a:r>
              <a:rPr lang="en-US" dirty="0" smtClean="0"/>
              <a:t>Cloud Formation Abstraction</a:t>
            </a:r>
          </a:p>
          <a:p>
            <a:endParaRPr lang="en-US" dirty="0" smtClean="0"/>
          </a:p>
          <a:p>
            <a:r>
              <a:rPr lang="en-US" dirty="0" err="1" smtClean="0"/>
              <a:t>Npm</a:t>
            </a:r>
            <a:r>
              <a:rPr lang="en-US" dirty="0" smtClean="0"/>
              <a:t> registry</a:t>
            </a:r>
          </a:p>
          <a:p>
            <a:pPr marL="342900" indent="-342900">
              <a:buFontTx/>
              <a:buChar char="-"/>
            </a:pPr>
            <a:r>
              <a:rPr lang="en-US" dirty="0" smtClean="0"/>
              <a:t>Correctly</a:t>
            </a:r>
            <a:r>
              <a:rPr lang="en-US" baseline="0" dirty="0" smtClean="0"/>
              <a:t> decoupled deployment from </a:t>
            </a:r>
            <a:r>
              <a:rPr lang="en-US" baseline="0" dirty="0" err="1" smtClean="0"/>
              <a:t>npm</a:t>
            </a:r>
            <a:r>
              <a:rPr lang="en-US" baseline="0" dirty="0" smtClean="0"/>
              <a:t> registry</a:t>
            </a:r>
          </a:p>
          <a:p>
            <a:pPr marL="342900" indent="-342900">
              <a:buFontTx/>
              <a:buChar char="-"/>
            </a:pPr>
            <a:r>
              <a:rPr lang="en-US" dirty="0" err="1" smtClean="0"/>
              <a:t>Git</a:t>
            </a:r>
            <a:r>
              <a:rPr lang="en-US" dirty="0" smtClean="0"/>
              <a:t> protocol for node modules works, but it is slow</a:t>
            </a:r>
          </a:p>
          <a:p>
            <a:pPr marL="342900" indent="-342900">
              <a:buFontTx/>
              <a:buChar char="-"/>
            </a:pPr>
            <a:r>
              <a:rPr lang="en-US" baseline="0" dirty="0" smtClean="0"/>
              <a:t>Fetching from </a:t>
            </a:r>
            <a:r>
              <a:rPr lang="en-US" baseline="0" dirty="0" err="1" smtClean="0"/>
              <a:t>npm</a:t>
            </a:r>
            <a:r>
              <a:rPr lang="en-US" baseline="0" dirty="0" smtClean="0"/>
              <a:t> is not fast</a:t>
            </a:r>
          </a:p>
          <a:p>
            <a:pPr marL="342900" lvl="0" indent="-342900">
              <a:buFontTx/>
              <a:buChar char="-"/>
            </a:pPr>
            <a:r>
              <a:rPr lang="en-US" baseline="0" dirty="0" smtClean="0"/>
              <a:t>Private </a:t>
            </a:r>
            <a:r>
              <a:rPr lang="en-US" baseline="0" dirty="0" err="1" smtClean="0"/>
              <a:t>npm</a:t>
            </a:r>
            <a:r>
              <a:rPr lang="en-US" baseline="0" dirty="0" smtClean="0"/>
              <a:t> registry would be preferable</a:t>
            </a:r>
          </a:p>
          <a:p>
            <a:pPr marL="342900" lvl="0" indent="-342900">
              <a:buFontTx/>
              <a:buChar char="-"/>
            </a:pPr>
            <a:r>
              <a:rPr lang="en-US" dirty="0" err="1" smtClean="0"/>
              <a:t>Middleground</a:t>
            </a:r>
            <a:r>
              <a:rPr lang="en-US" dirty="0" smtClean="0"/>
              <a:t> solution with </a:t>
            </a:r>
            <a:r>
              <a:rPr lang="en-US" dirty="0" err="1" smtClean="0"/>
              <a:t>npm</a:t>
            </a:r>
            <a:r>
              <a:rPr lang="en-US" dirty="0" smtClean="0"/>
              <a:t> lazy, workspace</a:t>
            </a:r>
            <a:endParaRPr lang="en-US" baseline="0" dirty="0" smtClean="0"/>
          </a:p>
          <a:p>
            <a:pPr marL="1155710" lvl="1" indent="-34290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10</a:t>
            </a:fld>
            <a:endParaRPr lang="en-US" dirty="0"/>
          </a:p>
        </p:txBody>
      </p:sp>
    </p:spTree>
    <p:extLst>
      <p:ext uri="{BB962C8B-B14F-4D97-AF65-F5344CB8AC3E}">
        <p14:creationId xmlns:p14="http://schemas.microsoft.com/office/powerpoint/2010/main" val="2120291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5000">
                <a:schemeClr val="bg1">
                  <a:alpha val="92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rgbClr val="0696D7"/>
                </a:solidFill>
                <a:latin typeface="Arial"/>
                <a:cs typeface="Arial"/>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rgbClr val="000000"/>
                </a:solidFill>
                <a:latin typeface="Arial"/>
                <a:cs typeface="Arial"/>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rgbClr val="000000"/>
                </a:solidFill>
                <a:latin typeface="Arial"/>
                <a:cs typeface="Arial"/>
              </a:defRPr>
            </a:lvl1pPr>
          </a:lstStyle>
          <a:p>
            <a:pPr lvl="0"/>
            <a:r>
              <a:rPr lang="en-US" dirty="0" smtClean="0"/>
              <a:t>Presenter Title</a:t>
            </a:r>
            <a:endParaRPr lang="en-US" dirty="0"/>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9235" y="2780856"/>
            <a:ext cx="4792723" cy="228600"/>
          </a:xfrm>
          <a:prstGeom prst="rect">
            <a:avLst/>
          </a:prstGeom>
        </p:spPr>
      </p:pic>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Chapter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89" y="2871264"/>
            <a:ext cx="16255999" cy="3162300"/>
          </a:xfrm>
          <a:prstGeom prst="rect">
            <a:avLst/>
          </a:prstGeom>
          <a:gradFill flip="none" rotWithShape="1">
            <a:gsLst>
              <a:gs pos="70000">
                <a:schemeClr val="bg2">
                  <a:alpha val="88000"/>
                </a:schemeClr>
              </a:gs>
              <a:gs pos="100000">
                <a:schemeClr val="bg2">
                  <a:alpha val="50000"/>
                </a:schemeClr>
              </a:gs>
            </a:gsLst>
            <a:lin ang="0" scaled="1"/>
            <a:tileRect/>
          </a:gradFill>
        </p:spPr>
        <p:txBody>
          <a:bodyPr vert="horz" lIns="0" tIns="0" rIns="0" bIns="0" anchor="ctr" anchorCtr="0"/>
          <a:lstStyle>
            <a:lvl1pPr marL="822960" algn="l">
              <a:defRPr sz="6000" baseline="0">
                <a:solidFill>
                  <a:srgbClr val="0696D7"/>
                </a:solidFill>
                <a:latin typeface="Arial"/>
                <a:cs typeface="Arial"/>
              </a:defRPr>
            </a:lvl1pPr>
          </a:lstStyle>
          <a:p>
            <a:r>
              <a:rPr lang="en-US" dirty="0" smtClean="0"/>
              <a:t>Section/chapter title slide</a:t>
            </a:r>
            <a:endParaRPr lang="en-US" dirty="0"/>
          </a:p>
        </p:txBody>
      </p:sp>
      <p:sp>
        <p:nvSpPr>
          <p:cNvPr id="6" name="Text Placeholder 9"/>
          <p:cNvSpPr>
            <a:spLocks noGrp="1"/>
          </p:cNvSpPr>
          <p:nvPr>
            <p:ph type="body" sz="quarter" idx="11"/>
          </p:nvPr>
        </p:nvSpPr>
        <p:spPr>
          <a:xfrm>
            <a:off x="131709" y="8011208"/>
            <a:ext cx="15955485" cy="464783"/>
          </a:xfrm>
          <a:prstGeom prst="rect">
            <a:avLst/>
          </a:prstGeom>
        </p:spPr>
        <p:txBody>
          <a:bodyPr vert="horz" lIns="0" tIns="0" rIns="0" bIns="0" anchor="b" anchorCtr="0"/>
          <a:lstStyle>
            <a:lvl1pPr marL="0" indent="0">
              <a:buNone/>
              <a:defRPr lang="en-US" sz="1100" smtClean="0">
                <a:solidFill>
                  <a:schemeClr val="bg1"/>
                </a:solidFill>
                <a:latin typeface="Arial"/>
                <a:cs typeface="Arial"/>
              </a:defRPr>
            </a:lvl1pPr>
          </a:lstStyle>
          <a:p>
            <a:pPr lvl="0"/>
            <a:r>
              <a:rPr lang="en-US" dirty="0" smtClean="0"/>
              <a:t>Click to edit Master text styles</a:t>
            </a:r>
          </a:p>
        </p:txBody>
      </p:sp>
    </p:spTree>
    <p:extLst>
      <p:ext uri="{BB962C8B-B14F-4D97-AF65-F5344CB8AC3E}">
        <p14:creationId xmlns:p14="http://schemas.microsoft.com/office/powerpoint/2010/main" val="12383247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8939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9823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wor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0" y="0"/>
            <a:ext cx="16257588" cy="8246561"/>
          </a:xfrm>
          <a:prstGeom prst="rect">
            <a:avLst/>
          </a:prstGeom>
        </p:spPr>
        <p:txBody>
          <a:bodyPr lIns="0" tIns="0" rIns="0" bIns="0" anchor="ctr" anchorCtr="1">
            <a:normAutofit/>
          </a:bodyPr>
          <a:lstStyle>
            <a:lvl1pPr marL="0" indent="0" algn="ctr">
              <a:spcBef>
                <a:spcPts val="0"/>
              </a:spcBef>
              <a:buNone/>
              <a:defRPr sz="14000" b="1" i="0">
                <a:solidFill>
                  <a:srgbClr val="0696D7"/>
                </a:solidFill>
                <a:latin typeface="Arial"/>
                <a:cs typeface="Arial"/>
              </a:defRPr>
            </a:lvl1pPr>
          </a:lstStyle>
          <a:p>
            <a:pPr lvl="0"/>
            <a:r>
              <a:rPr lang="en-US" dirty="0" smtClean="0"/>
              <a:t>Keyword</a:t>
            </a:r>
          </a:p>
        </p:txBody>
      </p:sp>
    </p:spTree>
    <p:extLst>
      <p:ext uri="{BB962C8B-B14F-4D97-AF65-F5344CB8AC3E}">
        <p14:creationId xmlns:p14="http://schemas.microsoft.com/office/powerpoint/2010/main" val="46574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rgbClr val="0696D7"/>
                </a:solidFill>
                <a:latin typeface="Arial"/>
                <a:cs typeface="Arial"/>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rgbClr val="0696D7"/>
              </a:buClr>
              <a:buSzPct val="100000"/>
              <a:buFont typeface="Wingdings" charset="2"/>
              <a:buChar char="§"/>
              <a:defRPr sz="4500" b="0">
                <a:latin typeface="Arial"/>
                <a:cs typeface="Arial"/>
              </a:defRPr>
            </a:lvl1pPr>
            <a:lvl2pPr marL="1320817" indent="-457200">
              <a:buClr>
                <a:srgbClr val="0696D7"/>
              </a:buClr>
              <a:buSzPct val="100000"/>
              <a:buFont typeface="Wingdings" charset="2"/>
              <a:buChar char="§"/>
              <a:defRPr sz="3600" b="0">
                <a:solidFill>
                  <a:schemeClr val="tx1"/>
                </a:solidFill>
                <a:latin typeface="Arial"/>
                <a:cs typeface="Arial"/>
              </a:defRPr>
            </a:lvl2pPr>
            <a:lvl3pPr marL="2032025" indent="-411480">
              <a:buClr>
                <a:srgbClr val="0696D7"/>
              </a:buClr>
              <a:buSzPct val="100000"/>
              <a:buFont typeface="Wingdings" charset="2"/>
              <a:buChar char="§"/>
              <a:defRPr sz="3200" b="0">
                <a:latin typeface="Arial"/>
                <a:cs typeface="Arial"/>
              </a:defRPr>
            </a:lvl3pPr>
            <a:lvl4pPr marL="2844836" indent="-365760">
              <a:buClr>
                <a:srgbClr val="0696D7"/>
              </a:buClr>
              <a:buSzPct val="100000"/>
              <a:buFont typeface="Wingdings" charset="2"/>
              <a:buChar char="§"/>
              <a:defRPr sz="2700" b="0">
                <a:latin typeface="Arial"/>
                <a:cs typeface="Arial"/>
              </a:defRPr>
            </a:lvl4pPr>
            <a:lvl5pPr marL="3657646" indent="-320040">
              <a:buClr>
                <a:srgbClr val="0696D7"/>
              </a:buClr>
              <a:buSzPct val="100000"/>
              <a:buFont typeface="Wingdings" charset="2"/>
              <a:buChar char="§"/>
              <a:defRPr sz="2400" b="0">
                <a:latin typeface="Arial"/>
                <a:cs typeface="Arial"/>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atin typeface="Arial"/>
                <a:cs typeface="Arial"/>
              </a:defRPr>
            </a:lvl1pPr>
          </a:lstStyle>
          <a:p>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rgbClr val="595959"/>
                </a:solidFill>
                <a:latin typeface="Arial"/>
                <a:cs typeface="Arial"/>
              </a:defRPr>
            </a:lvl1pPr>
          </a:lstStyle>
          <a:p>
            <a:pPr lvl="0"/>
            <a:r>
              <a:rPr lang="en-US" dirty="0" smtClean="0"/>
              <a:t>Image credit line goes here</a:t>
            </a:r>
            <a:endParaRPr lang="en-US" dirty="0"/>
          </a:p>
        </p:txBody>
      </p:sp>
    </p:spTree>
    <p:extLst>
      <p:ext uri="{BB962C8B-B14F-4D97-AF65-F5344CB8AC3E}">
        <p14:creationId xmlns:p14="http://schemas.microsoft.com/office/powerpoint/2010/main" val="424923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695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8613648"/>
            <a:ext cx="16256000" cy="530352"/>
          </a:xfrm>
          <a:prstGeom prst="rect">
            <a:avLst/>
          </a:prstGeom>
          <a:solidFill>
            <a:schemeClr val="bg1">
              <a:alpha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6"/>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77800" y="8786813"/>
            <a:ext cx="3414459" cy="15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4576256" y="8746599"/>
            <a:ext cx="1536195" cy="256032"/>
          </a:xfrm>
          <a:prstGeom prst="rect">
            <a:avLst/>
          </a:prstGeom>
        </p:spPr>
      </p:pic>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4" r:id="rId3"/>
    <p:sldLayoutId id="2147483653" r:id="rId4"/>
    <p:sldLayoutId id="2147483649" r:id="rId5"/>
    <p:sldLayoutId id="2147483662" r:id="rId6"/>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 Placeholder 2"/>
          <p:cNvSpPr txBox="1">
            <a:spLocks/>
          </p:cNvSpPr>
          <p:nvPr userDrawn="1"/>
        </p:nvSpPr>
        <p:spPr>
          <a:xfrm>
            <a:off x="194394" y="8063860"/>
            <a:ext cx="15866819" cy="937312"/>
          </a:xfrm>
          <a:prstGeom prst="rect">
            <a:avLst/>
          </a:prstGeom>
        </p:spPr>
        <p:txBody>
          <a:bodyPr lIns="0" tIns="0" rIns="0" bIns="0" anchor="b"/>
          <a:lstStyle>
            <a:lvl1pPr marL="0" indent="0" algn="l" defTabSz="457200" rtl="0" eaLnBrk="1" latinLnBrk="0" hangingPunct="1">
              <a:spcBef>
                <a:spcPct val="20000"/>
              </a:spcBef>
              <a:buFont typeface="Arial"/>
              <a:buNone/>
              <a:defRPr sz="1100" kern="0" spc="-10">
                <a:solidFill>
                  <a:srgbClr val="595959"/>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defRPr/>
            </a:pPr>
            <a:r>
              <a:rPr lang="en-US" dirty="0" smtClean="0">
                <a:latin typeface="Arial"/>
                <a:cs typeface="Arial"/>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 </a:t>
            </a:r>
            <a:r>
              <a:rPr lang="en-US" dirty="0" smtClean="0">
                <a:solidFill>
                  <a:schemeClr val="tx1">
                    <a:lumMod val="65000"/>
                    <a:lumOff val="35000"/>
                  </a:schemeClr>
                </a:solidFill>
                <a:latin typeface="Arial"/>
                <a:cs typeface="Arial"/>
              </a:rPr>
              <a:t>© 2014 Autodesk, Inc. All rights reserved.</a:t>
            </a: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02000" y="3525026"/>
            <a:ext cx="9610344" cy="1643874"/>
          </a:xfrm>
          <a:prstGeom prst="rect">
            <a:avLst/>
          </a:prstGeom>
        </p:spPr>
      </p:pic>
    </p:spTree>
    <p:extLst>
      <p:ext uri="{BB962C8B-B14F-4D97-AF65-F5344CB8AC3E}">
        <p14:creationId xmlns:p14="http://schemas.microsoft.com/office/powerpoint/2010/main" val="2150500585"/>
      </p:ext>
    </p:extLst>
  </p:cSld>
  <p:clrMap bg1="lt1" tx1="dk1" bg2="lt2" tx2="dk2" accent1="accent1" accent2="accent2" accent3="accent3" accent4="accent4" accent5="accent5" accent6="accent6" hlink="hlink" folHlink="folHlink"/>
  <p:sldLayoutIdLst>
    <p:sldLayoutId id="2147483668" r:id="rId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1.e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9.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2.e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9.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3.e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9.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Supersize Node.js –</a:t>
            </a:r>
          </a:p>
          <a:p>
            <a:r>
              <a:rPr lang="en-US" dirty="0" smtClean="0"/>
              <a:t>M&amp;E Cloud Service Journey</a:t>
            </a:r>
            <a:endParaRPr lang="en-US" dirty="0"/>
          </a:p>
        </p:txBody>
      </p:sp>
      <p:sp>
        <p:nvSpPr>
          <p:cNvPr id="3" name="Text Placeholder 2"/>
          <p:cNvSpPr>
            <a:spLocks noGrp="1"/>
          </p:cNvSpPr>
          <p:nvPr>
            <p:ph type="body" sz="quarter" idx="12"/>
          </p:nvPr>
        </p:nvSpPr>
        <p:spPr/>
        <p:txBody>
          <a:bodyPr/>
          <a:lstStyle/>
          <a:p>
            <a:r>
              <a:rPr lang="en-US" dirty="0" smtClean="0"/>
              <a:t>Guillaume Brossard</a:t>
            </a:r>
            <a:endParaRPr lang="en-US" dirty="0"/>
          </a:p>
        </p:txBody>
      </p:sp>
      <p:sp>
        <p:nvSpPr>
          <p:cNvPr id="4" name="Text Placeholder 3"/>
          <p:cNvSpPr>
            <a:spLocks noGrp="1"/>
          </p:cNvSpPr>
          <p:nvPr>
            <p:ph type="body" sz="quarter" idx="13"/>
          </p:nvPr>
        </p:nvSpPr>
        <p:spPr/>
        <p:txBody>
          <a:bodyPr/>
          <a:lstStyle/>
          <a:p>
            <a:r>
              <a:rPr lang="en-US" dirty="0" smtClean="0"/>
              <a:t>Sr. Engineer – M&amp;E Cloud Services</a:t>
            </a:r>
            <a:endParaRPr lang="en-US" dirty="0"/>
          </a:p>
        </p:txBody>
      </p:sp>
      <p:sp>
        <p:nvSpPr>
          <p:cNvPr id="5" name="Text Placeholder 2"/>
          <p:cNvSpPr txBox="1">
            <a:spLocks/>
          </p:cNvSpPr>
          <p:nvPr/>
        </p:nvSpPr>
        <p:spPr>
          <a:xfrm>
            <a:off x="6351200" y="5165620"/>
            <a:ext cx="9596237" cy="516340"/>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32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dirty="0" smtClean="0"/>
              <a:t>David Richer</a:t>
            </a:r>
            <a:endParaRPr lang="en-US" dirty="0"/>
          </a:p>
        </p:txBody>
      </p:sp>
      <p:sp>
        <p:nvSpPr>
          <p:cNvPr id="6" name="Text Placeholder 3"/>
          <p:cNvSpPr txBox="1">
            <a:spLocks/>
          </p:cNvSpPr>
          <p:nvPr/>
        </p:nvSpPr>
        <p:spPr>
          <a:xfrm>
            <a:off x="6351195" y="5670378"/>
            <a:ext cx="9596241" cy="420285"/>
          </a:xfrm>
          <a:prstGeom prst="rect">
            <a:avLst/>
          </a:prstGeom>
        </p:spPr>
        <p:txBody>
          <a:bodyPr lIns="0" tIns="0" rIns="0" bIns="0">
            <a:noAutofit/>
          </a:bodyPr>
          <a:lstStyle>
            <a:lvl1pPr marL="0" indent="0" algn="l" defTabSz="812810" rtl="0" eaLnBrk="1" latinLnBrk="0" hangingPunct="1">
              <a:spcBef>
                <a:spcPts val="0"/>
              </a:spcBef>
              <a:buFont typeface="Wingdings" charset="2"/>
              <a:buNone/>
              <a:defRPr sz="2400" b="0" i="0" kern="1200" baseline="0">
                <a:solidFill>
                  <a:srgbClr val="000000"/>
                </a:solidFill>
                <a:latin typeface="Arial"/>
                <a:ea typeface="+mn-ea"/>
                <a:cs typeface="Arial"/>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mtClean="0"/>
              <a:t>Sr. Engineer – M&amp;E Cloud Services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6209" y="2644275"/>
            <a:ext cx="2973002" cy="3039704"/>
          </a:xfrm>
          <a:prstGeom prst="rect">
            <a:avLst/>
          </a:prstGeom>
        </p:spPr>
      </p:pic>
    </p:spTree>
    <p:extLst>
      <p:ext uri="{BB962C8B-B14F-4D97-AF65-F5344CB8AC3E}">
        <p14:creationId xmlns:p14="http://schemas.microsoft.com/office/powerpoint/2010/main" val="2380889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Chef Server</a:t>
            </a:r>
          </a:p>
          <a:p>
            <a:endParaRPr lang="en-US" dirty="0"/>
          </a:p>
          <a:p>
            <a:r>
              <a:rPr lang="en-US" dirty="0" smtClean="0"/>
              <a:t>Cloud Formation Abstraction</a:t>
            </a:r>
          </a:p>
          <a:p>
            <a:endParaRPr lang="en-US" dirty="0"/>
          </a:p>
          <a:p>
            <a:r>
              <a:rPr lang="en-US" dirty="0" err="1" smtClean="0"/>
              <a:t>Npm</a:t>
            </a:r>
            <a:r>
              <a:rPr lang="en-US" dirty="0" smtClean="0"/>
              <a:t> registry</a:t>
            </a:r>
            <a:endParaRPr lang="en-US" dirty="0"/>
          </a:p>
        </p:txBody>
      </p:sp>
      <p:sp>
        <p:nvSpPr>
          <p:cNvPr id="3" name="Title 2"/>
          <p:cNvSpPr>
            <a:spLocks noGrp="1"/>
          </p:cNvSpPr>
          <p:nvPr>
            <p:ph type="title"/>
          </p:nvPr>
        </p:nvSpPr>
        <p:spPr/>
        <p:txBody>
          <a:bodyPr/>
          <a:lstStyle/>
          <a:p>
            <a:r>
              <a:rPr lang="en-US" dirty="0" smtClean="0"/>
              <a:t>Lessons Learned</a:t>
            </a:r>
            <a:br>
              <a:rPr lang="en-US" dirty="0" smtClean="0"/>
            </a:br>
            <a:r>
              <a:rPr lang="en-US" dirty="0" smtClean="0"/>
              <a:t>The Bad Parts</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1948319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953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Open the Cloud to Artists and Managers</a:t>
            </a:r>
          </a:p>
          <a:p>
            <a:r>
              <a:rPr lang="en-US" dirty="0" smtClean="0"/>
              <a:t>Multi-segment team, using a Core Services stack</a:t>
            </a:r>
            <a:endParaRPr lang="en-US" dirty="0"/>
          </a:p>
        </p:txBody>
      </p:sp>
      <p:sp>
        <p:nvSpPr>
          <p:cNvPr id="3" name="Title 2"/>
          <p:cNvSpPr>
            <a:spLocks noGrp="1"/>
          </p:cNvSpPr>
          <p:nvPr>
            <p:ph type="title"/>
          </p:nvPr>
        </p:nvSpPr>
        <p:spPr/>
        <p:txBody>
          <a:bodyPr/>
          <a:lstStyle/>
          <a:p>
            <a:r>
              <a:rPr lang="en-US" dirty="0" smtClean="0"/>
              <a:t>M&amp;E Cloud Services - Context</a:t>
            </a:r>
            <a:endParaRPr lang="en-US" dirty="0"/>
          </a:p>
        </p:txBody>
      </p:sp>
      <p:pic>
        <p:nvPicPr>
          <p:cNvPr id="4"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
        <p:nvSpPr>
          <p:cNvPr id="6" name="Rectangle 5"/>
          <p:cNvSpPr/>
          <p:nvPr/>
        </p:nvSpPr>
        <p:spPr>
          <a:xfrm>
            <a:off x="4146115" y="4325587"/>
            <a:ext cx="6638795" cy="2839301"/>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Schema Here</a:t>
            </a:r>
            <a:endParaRPr lang="en-US" dirty="0"/>
          </a:p>
        </p:txBody>
      </p:sp>
    </p:spTree>
    <p:extLst>
      <p:ext uri="{BB962C8B-B14F-4D97-AF65-F5344CB8AC3E}">
        <p14:creationId xmlns:p14="http://schemas.microsoft.com/office/powerpoint/2010/main" val="927485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Easy deployment</a:t>
            </a:r>
          </a:p>
          <a:p>
            <a:endParaRPr lang="en-US" dirty="0" smtClean="0"/>
          </a:p>
          <a:p>
            <a:r>
              <a:rPr lang="en-US" dirty="0" smtClean="0"/>
              <a:t>Deployment as code</a:t>
            </a:r>
          </a:p>
          <a:p>
            <a:endParaRPr lang="en-US" dirty="0" smtClean="0"/>
          </a:p>
          <a:p>
            <a:r>
              <a:rPr lang="en-US" dirty="0" smtClean="0"/>
              <a:t>Small pieces to build something big</a:t>
            </a:r>
          </a:p>
          <a:p>
            <a:endParaRPr lang="en-US" dirty="0" smtClean="0"/>
          </a:p>
          <a:p>
            <a:r>
              <a:rPr lang="en-US" dirty="0" smtClean="0"/>
              <a:t>“Developer-centric” environment</a:t>
            </a:r>
          </a:p>
          <a:p>
            <a:endParaRPr lang="en-US" dirty="0" smtClean="0"/>
          </a:p>
          <a:p>
            <a:r>
              <a:rPr lang="en-US" dirty="0" smtClean="0"/>
              <a:t>Development to be deployment agnostic</a:t>
            </a:r>
            <a:endParaRPr lang="en-US" dirty="0"/>
          </a:p>
        </p:txBody>
      </p:sp>
      <p:sp>
        <p:nvSpPr>
          <p:cNvPr id="3" name="Title 2"/>
          <p:cNvSpPr>
            <a:spLocks noGrp="1"/>
          </p:cNvSpPr>
          <p:nvPr>
            <p:ph type="title"/>
          </p:nvPr>
        </p:nvSpPr>
        <p:spPr/>
        <p:txBody>
          <a:bodyPr/>
          <a:lstStyle/>
          <a:p>
            <a:r>
              <a:rPr lang="en-US" dirty="0" smtClean="0"/>
              <a:t>Deployment Goals</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2823306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Architecture</a:t>
            </a:r>
            <a:br>
              <a:rPr lang="en-US" dirty="0" smtClean="0"/>
            </a:br>
            <a:r>
              <a:rPr lang="en-US" dirty="0" smtClean="0"/>
              <a:t>Oversight</a:t>
            </a:r>
            <a:endParaRPr lang="en-US" dirty="0"/>
          </a:p>
        </p:txBody>
      </p:sp>
      <p:pic>
        <p:nvPicPr>
          <p:cNvPr id="4" name="Content Placeholder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353858030"/>
              </p:ext>
            </p:extLst>
          </p:nvPr>
        </p:nvGraphicFramePr>
        <p:xfrm>
          <a:off x="3805238" y="3451225"/>
          <a:ext cx="8645525" cy="2238375"/>
        </p:xfrm>
        <a:graphic>
          <a:graphicData uri="http://schemas.openxmlformats.org/presentationml/2006/ole">
            <mc:AlternateContent xmlns:mc="http://schemas.openxmlformats.org/markup-compatibility/2006">
              <mc:Choice xmlns:v="urn:schemas-microsoft-com:vml" Requires="v">
                <p:oleObj spid="_x0000_s1031" name="Visio" r:id="rId6" imgW="8646145" imgH="2237632" progId="Visio.Drawing.11">
                  <p:embed/>
                </p:oleObj>
              </mc:Choice>
              <mc:Fallback>
                <p:oleObj name="Visio" r:id="rId6" imgW="8646145" imgH="2237632" progId="Visio.Drawing.11">
                  <p:embed/>
                  <p:pic>
                    <p:nvPicPr>
                      <p:cNvPr id="0" name=""/>
                      <p:cNvPicPr/>
                      <p:nvPr/>
                    </p:nvPicPr>
                    <p:blipFill>
                      <a:blip r:embed="rId7"/>
                      <a:stretch>
                        <a:fillRect/>
                      </a:stretch>
                    </p:blipFill>
                    <p:spPr>
                      <a:xfrm>
                        <a:off x="3805238" y="3451225"/>
                        <a:ext cx="8645525" cy="2238375"/>
                      </a:xfrm>
                      <a:prstGeom prst="rect">
                        <a:avLst/>
                      </a:prstGeom>
                    </p:spPr>
                  </p:pic>
                </p:oleObj>
              </mc:Fallback>
            </mc:AlternateContent>
          </a:graphicData>
        </a:graphic>
      </p:graphicFrame>
    </p:spTree>
    <p:extLst>
      <p:ext uri="{BB962C8B-B14F-4D97-AF65-F5344CB8AC3E}">
        <p14:creationId xmlns:p14="http://schemas.microsoft.com/office/powerpoint/2010/main" val="3949439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Architecture</a:t>
            </a:r>
            <a:br>
              <a:rPr lang="en-US" dirty="0" smtClean="0"/>
            </a:br>
            <a:r>
              <a:rPr lang="en-US" dirty="0" smtClean="0"/>
              <a:t>How Node.js Tinted the Architecture</a:t>
            </a:r>
            <a:endParaRPr lang="en-US" dirty="0"/>
          </a:p>
        </p:txBody>
      </p:sp>
      <p:pic>
        <p:nvPicPr>
          <p:cNvPr id="4" name="Content Placeholder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1465175629"/>
              </p:ext>
            </p:extLst>
          </p:nvPr>
        </p:nvGraphicFramePr>
        <p:xfrm>
          <a:off x="4240213" y="2438400"/>
          <a:ext cx="7777162" cy="4265613"/>
        </p:xfrm>
        <a:graphic>
          <a:graphicData uri="http://schemas.openxmlformats.org/presentationml/2006/ole">
            <mc:AlternateContent xmlns:mc="http://schemas.openxmlformats.org/markup-compatibility/2006">
              <mc:Choice xmlns:v="urn:schemas-microsoft-com:vml" Requires="v">
                <p:oleObj spid="_x0000_s2052" name="Visio" r:id="rId6" imgW="7777127" imgH="4266389" progId="Visio.Drawing.11">
                  <p:embed/>
                </p:oleObj>
              </mc:Choice>
              <mc:Fallback>
                <p:oleObj name="Visio" r:id="rId6" imgW="7777127" imgH="4266389" progId="Visio.Drawing.11">
                  <p:embed/>
                  <p:pic>
                    <p:nvPicPr>
                      <p:cNvPr id="0" name=""/>
                      <p:cNvPicPr/>
                      <p:nvPr/>
                    </p:nvPicPr>
                    <p:blipFill>
                      <a:blip r:embed="rId7"/>
                      <a:stretch>
                        <a:fillRect/>
                      </a:stretch>
                    </p:blipFill>
                    <p:spPr>
                      <a:xfrm>
                        <a:off x="4240213" y="2438400"/>
                        <a:ext cx="7777162" cy="4265613"/>
                      </a:xfrm>
                      <a:prstGeom prst="rect">
                        <a:avLst/>
                      </a:prstGeom>
                    </p:spPr>
                  </p:pic>
                </p:oleObj>
              </mc:Fallback>
            </mc:AlternateContent>
          </a:graphicData>
        </a:graphic>
      </p:graphicFrame>
    </p:spTree>
    <p:extLst>
      <p:ext uri="{BB962C8B-B14F-4D97-AF65-F5344CB8AC3E}">
        <p14:creationId xmlns:p14="http://schemas.microsoft.com/office/powerpoint/2010/main" val="1276477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3" name="Title 2"/>
          <p:cNvSpPr>
            <a:spLocks noGrp="1"/>
          </p:cNvSpPr>
          <p:nvPr>
            <p:ph type="title"/>
          </p:nvPr>
        </p:nvSpPr>
        <p:spPr/>
        <p:txBody>
          <a:bodyPr/>
          <a:lstStyle/>
          <a:p>
            <a:r>
              <a:rPr lang="en-US" dirty="0" smtClean="0"/>
              <a:t>Architecture</a:t>
            </a:r>
            <a:br>
              <a:rPr lang="en-US" dirty="0" smtClean="0"/>
            </a:br>
            <a:r>
              <a:rPr lang="en-US" dirty="0" smtClean="0"/>
              <a:t>Amazon</a:t>
            </a:r>
            <a:endParaRPr lang="en-US" dirty="0"/>
          </a:p>
        </p:txBody>
      </p:sp>
      <p:pic>
        <p:nvPicPr>
          <p:cNvPr id="4" name="Content Placeholder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341980205"/>
              </p:ext>
            </p:extLst>
          </p:nvPr>
        </p:nvGraphicFramePr>
        <p:xfrm>
          <a:off x="3303588" y="1033463"/>
          <a:ext cx="9650412" cy="7075487"/>
        </p:xfrm>
        <a:graphic>
          <a:graphicData uri="http://schemas.openxmlformats.org/presentationml/2006/ole">
            <mc:AlternateContent xmlns:mc="http://schemas.openxmlformats.org/markup-compatibility/2006">
              <mc:Choice xmlns:v="urn:schemas-microsoft-com:vml" Requires="v">
                <p:oleObj spid="_x0000_s3076" name="Visio" r:id="rId6" imgW="9651040" imgH="7075791" progId="Visio.Drawing.11">
                  <p:embed/>
                </p:oleObj>
              </mc:Choice>
              <mc:Fallback>
                <p:oleObj name="Visio" r:id="rId6" imgW="9651040" imgH="7075791" progId="Visio.Drawing.11">
                  <p:embed/>
                  <p:pic>
                    <p:nvPicPr>
                      <p:cNvPr id="0" name=""/>
                      <p:cNvPicPr/>
                      <p:nvPr/>
                    </p:nvPicPr>
                    <p:blipFill>
                      <a:blip r:embed="rId7"/>
                      <a:stretch>
                        <a:fillRect/>
                      </a:stretch>
                    </p:blipFill>
                    <p:spPr>
                      <a:xfrm>
                        <a:off x="3303588" y="1033463"/>
                        <a:ext cx="9650412" cy="7075487"/>
                      </a:xfrm>
                      <a:prstGeom prst="rect">
                        <a:avLst/>
                      </a:prstGeom>
                    </p:spPr>
                  </p:pic>
                </p:oleObj>
              </mc:Fallback>
            </mc:AlternateContent>
          </a:graphicData>
        </a:graphic>
      </p:graphicFrame>
    </p:spTree>
    <p:extLst>
      <p:ext uri="{BB962C8B-B14F-4D97-AF65-F5344CB8AC3E}">
        <p14:creationId xmlns:p14="http://schemas.microsoft.com/office/powerpoint/2010/main" val="1276477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Deployment</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1731262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From Development to Production</a:t>
            </a:r>
            <a:endParaRPr lang="en-US" dirty="0"/>
          </a:p>
        </p:txBody>
      </p:sp>
      <p:pic>
        <p:nvPicPr>
          <p:cNvPr id="4"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129294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3093" y="241483"/>
            <a:ext cx="7988969" cy="8168208"/>
          </a:xfrm>
          <a:prstGeom prst="rect">
            <a:avLst/>
          </a:prstGeom>
        </p:spPr>
      </p:pic>
      <p:sp>
        <p:nvSpPr>
          <p:cNvPr id="2" name="Content Placeholder 1"/>
          <p:cNvSpPr>
            <a:spLocks noGrp="1"/>
          </p:cNvSpPr>
          <p:nvPr>
            <p:ph idx="1"/>
          </p:nvPr>
        </p:nvSpPr>
        <p:spPr/>
        <p:txBody>
          <a:bodyPr/>
          <a:lstStyle/>
          <a:p>
            <a:r>
              <a:rPr lang="en-US" dirty="0" smtClean="0"/>
              <a:t>Shared Configuration (</a:t>
            </a:r>
            <a:r>
              <a:rPr lang="en-US" dirty="0" err="1" smtClean="0"/>
              <a:t>nconf</a:t>
            </a:r>
            <a:r>
              <a:rPr lang="en-US" dirty="0" smtClean="0"/>
              <a:t>)</a:t>
            </a:r>
          </a:p>
          <a:p>
            <a:endParaRPr lang="en-US" dirty="0"/>
          </a:p>
          <a:p>
            <a:r>
              <a:rPr lang="en-US" dirty="0" smtClean="0"/>
              <a:t>Deployment from day 1</a:t>
            </a:r>
          </a:p>
          <a:p>
            <a:endParaRPr lang="en-US" dirty="0"/>
          </a:p>
          <a:p>
            <a:r>
              <a:rPr lang="en-US" dirty="0" smtClean="0"/>
              <a:t>Investment in development</a:t>
            </a:r>
          </a:p>
          <a:p>
            <a:endParaRPr lang="en-US" dirty="0"/>
          </a:p>
          <a:p>
            <a:r>
              <a:rPr lang="en-US" dirty="0" smtClean="0"/>
              <a:t>“Local” Deployment</a:t>
            </a:r>
          </a:p>
        </p:txBody>
      </p:sp>
      <p:sp>
        <p:nvSpPr>
          <p:cNvPr id="3" name="Title 2"/>
          <p:cNvSpPr>
            <a:spLocks noGrp="1"/>
          </p:cNvSpPr>
          <p:nvPr>
            <p:ph type="title"/>
          </p:nvPr>
        </p:nvSpPr>
        <p:spPr/>
        <p:txBody>
          <a:bodyPr/>
          <a:lstStyle/>
          <a:p>
            <a:r>
              <a:rPr lang="en-US" dirty="0" smtClean="0"/>
              <a:t>Lessons Learned</a:t>
            </a:r>
            <a:br>
              <a:rPr lang="en-US" dirty="0" smtClean="0"/>
            </a:br>
            <a:r>
              <a:rPr lang="en-US" dirty="0" smtClean="0"/>
              <a:t>The Good Parts</a:t>
            </a:r>
            <a:endParaRPr lang="en-US" dirty="0"/>
          </a:p>
        </p:txBody>
      </p:sp>
      <p:pic>
        <p:nvPicPr>
          <p:cNvPr id="4"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8208" y="370333"/>
            <a:ext cx="1486501" cy="1519852"/>
          </a:xfrm>
          <a:prstGeom prst="rect">
            <a:avLst/>
          </a:prstGeom>
        </p:spPr>
      </p:pic>
    </p:spTree>
    <p:extLst>
      <p:ext uri="{BB962C8B-B14F-4D97-AF65-F5344CB8AC3E}">
        <p14:creationId xmlns:p14="http://schemas.microsoft.com/office/powerpoint/2010/main" val="912595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desk Theme">
  <a:themeElements>
    <a:clrScheme name="Autodesk Corporate Colors">
      <a:dk1>
        <a:srgbClr val="000000"/>
      </a:dk1>
      <a:lt1>
        <a:srgbClr val="FFFFFF"/>
      </a:lt1>
      <a:dk2>
        <a:srgbClr val="000000"/>
      </a:dk2>
      <a:lt2>
        <a:srgbClr val="FFFFFF"/>
      </a:lt2>
      <a:accent1>
        <a:srgbClr val="00ABE6"/>
      </a:accent1>
      <a:accent2>
        <a:srgbClr val="87BC40"/>
      </a:accent2>
      <a:accent3>
        <a:srgbClr val="32BCAD"/>
      </a:accent3>
      <a:accent4>
        <a:srgbClr val="1B58A8"/>
      </a:accent4>
      <a:accent5>
        <a:srgbClr val="005E30"/>
      </a:accent5>
      <a:accent6>
        <a:srgbClr val="007272"/>
      </a:accent6>
      <a:hlink>
        <a:srgbClr val="007272"/>
      </a:hlink>
      <a:folHlink>
        <a:srgbClr val="0072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BDEA35F16FD64EAFB50D24D0B278CC" ma:contentTypeVersion="0" ma:contentTypeDescription="Create a new document." ma:contentTypeScope="" ma:versionID="0b7f5383295ef2e64e89ac2495ff3d4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CF5377-8F54-4882-874E-AEB1934708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30A4799-DAE7-4462-A47C-BF3440F57B22}">
  <ds:schemaRefs>
    <ds:schemaRef ds:uri="http://schemas.microsoft.com/sharepoint/v3/contenttype/forms"/>
  </ds:schemaRefs>
</ds:datastoreItem>
</file>

<file path=customXml/itemProps3.xml><?xml version="1.0" encoding="utf-8"?>
<ds:datastoreItem xmlns:ds="http://schemas.openxmlformats.org/officeDocument/2006/customXml" ds:itemID="{DB3AD410-478E-4068-B103-32D60D437510}">
  <ds:schemaRefs>
    <ds:schemaRef ds:uri="http://schemas.microsoft.com/office/2006/documentManagement/types"/>
    <ds:schemaRef ds:uri="http://www.w3.org/XML/1998/namespace"/>
    <ds:schemaRef ds:uri="http://purl.org/dc/elements/1.1/"/>
    <ds:schemaRef ds:uri="http://purl.org/dc/dcmitype/"/>
    <ds:schemaRef ds:uri="http://purl.org/dc/terms/"/>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3601</TotalTime>
  <Words>273</Words>
  <Application>Microsoft Office PowerPoint</Application>
  <PresentationFormat>Custom</PresentationFormat>
  <Paragraphs>98</Paragraphs>
  <Slides>11</Slides>
  <Notes>7</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4" baseType="lpstr">
      <vt:lpstr>Autodesk Theme</vt:lpstr>
      <vt:lpstr>Custom Design</vt:lpstr>
      <vt:lpstr>Microsoft Visio Drawing</vt:lpstr>
      <vt:lpstr>PowerPoint Presentation</vt:lpstr>
      <vt:lpstr>M&amp;E Cloud Services - Context</vt:lpstr>
      <vt:lpstr>Deployment Goals</vt:lpstr>
      <vt:lpstr>Architecture Oversight</vt:lpstr>
      <vt:lpstr>Architecture How Node.js Tinted the Architecture</vt:lpstr>
      <vt:lpstr>Architecture Amazon</vt:lpstr>
      <vt:lpstr>Deployment</vt:lpstr>
      <vt:lpstr>From Development to Production</vt:lpstr>
      <vt:lpstr>Lessons Learned The Good Parts</vt:lpstr>
      <vt:lpstr>Lessons Learned The Bad Parts</vt:lpstr>
      <vt:lpstr>PowerPoint Presentation</vt:lpstr>
    </vt:vector>
  </TitlesOfParts>
  <Company>Autodesk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Murtaza Bhori</dc:creator>
  <cp:keywords>Autodesk Technical Summit 2014;Template</cp:keywords>
  <cp:lastModifiedBy>Guillaume Brossard</cp:lastModifiedBy>
  <cp:revision>287</cp:revision>
  <dcterms:created xsi:type="dcterms:W3CDTF">2012-10-19T15:38:24Z</dcterms:created>
  <dcterms:modified xsi:type="dcterms:W3CDTF">2014-05-07T18:15:39Z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0x01010084BDEA35F16FD64EAFB50D24D0B278CC</vt:lpwstr>
  </property>
</Properties>
</file>