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6" r:id="rId2"/>
    <p:sldId id="256" r:id="rId3"/>
    <p:sldId id="257" r:id="rId4"/>
    <p:sldId id="258" r:id="rId5"/>
    <p:sldId id="260" r:id="rId6"/>
    <p:sldId id="262" r:id="rId7"/>
    <p:sldId id="259" r:id="rId8"/>
    <p:sldId id="264" r:id="rId9"/>
    <p:sldId id="468" r:id="rId10"/>
    <p:sldId id="469" r:id="rId11"/>
    <p:sldId id="515" r:id="rId12"/>
    <p:sldId id="472" r:id="rId13"/>
    <p:sldId id="514" r:id="rId14"/>
    <p:sldId id="473" r:id="rId15"/>
    <p:sldId id="516" r:id="rId16"/>
    <p:sldId id="475" r:id="rId17"/>
    <p:sldId id="476" r:id="rId18"/>
    <p:sldId id="477" r:id="rId19"/>
    <p:sldId id="482" r:id="rId20"/>
    <p:sldId id="479" r:id="rId21"/>
    <p:sldId id="480" r:id="rId22"/>
    <p:sldId id="481" r:id="rId23"/>
    <p:sldId id="483" r:id="rId24"/>
    <p:sldId id="484" r:id="rId25"/>
    <p:sldId id="485" r:id="rId26"/>
    <p:sldId id="489" r:id="rId27"/>
    <p:sldId id="490" r:id="rId28"/>
    <p:sldId id="492" r:id="rId29"/>
    <p:sldId id="491" r:id="rId30"/>
    <p:sldId id="488" r:id="rId31"/>
    <p:sldId id="487" r:id="rId32"/>
    <p:sldId id="494" r:id="rId33"/>
    <p:sldId id="486" r:id="rId34"/>
    <p:sldId id="493" r:id="rId35"/>
    <p:sldId id="496" r:id="rId36"/>
    <p:sldId id="498" r:id="rId37"/>
    <p:sldId id="500" r:id="rId38"/>
    <p:sldId id="505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04" r:id="rId47"/>
    <p:sldId id="502" r:id="rId48"/>
    <p:sldId id="503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aume Chervet" initials="GC" lastIdx="1" clrIdx="0">
    <p:extLst>
      <p:ext uri="{19B8F6BF-5375-455C-9EA6-DF929625EA0E}">
        <p15:presenceInfo xmlns:p15="http://schemas.microsoft.com/office/powerpoint/2012/main" userId="e88f94f109999b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516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6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9BEA-362C-C1EB-C5ED-06FEA04A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14AE2-FB2A-FAB1-5B72-3CDF62C1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42C3-7C38-14FE-0008-2B7AEFC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0834-00A7-7811-7C28-23CA49C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9944F-2BB4-FFBB-AF09-3FE870B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5B7E-74C4-D29B-449A-D9592A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9C47B4-C314-5884-214D-05FBEC6F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46B6-D8A4-590B-5FA4-22B6B70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47CAA-D6D2-4559-38B9-5E267A4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A9384-BEBA-BF6C-F1CA-6B0630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5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2819E2-6B09-4ECE-C092-EBEB8D70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059B4-B21E-4754-09C0-2F2211A8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ABD17-D91C-430E-53C5-8B49EC5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CFCA9-D9B2-860B-BA1B-CB8CE722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B7198-0016-32A7-2C00-36FA516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3D35-085F-6284-84F6-D62C4DD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E3A65-7F9A-AEA1-F9D7-B4DE0FC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244BB-9510-3724-5651-0A9AEC8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A41A6-2996-2972-1BAA-487599F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37BD-8E74-1AFB-4DE2-336E5A8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8F02D-0CF4-770B-CFC1-B40BE6F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56ADB-CCBA-05FE-62CB-88E9652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2574-07F2-6063-8D80-23777F2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FCD01-2FAC-DFD7-6B4E-557AA32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6966D-1A26-9F50-BA6D-BBB247D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4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6F0AC-1399-FC50-EC0D-74CBF20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71F-8147-DD77-E5F4-19B526C4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E3E18-47AB-739D-AFFD-FF599A09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FE43-AFE2-980C-96D3-96F6ECC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6EC763-E605-E31C-45DB-B3F2259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399C8-BFC3-F9F4-99F3-446A205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D2B4-35DE-074D-7305-BEBCC30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D968E-7851-1F52-9F76-B5FCEF3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B94D8-8823-10E3-A9FD-BFB7E1D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C324C-9203-B11C-25BC-32B33F33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DF6E6A-37E1-3B55-627D-3B877131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400DD9-47E9-F6DA-DBF3-E6BB5A87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8172DD-600B-D868-385C-37C094D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ED3AA-4714-D183-9650-DE3D0A8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1B4C7-AAFC-ADB1-7596-9A39821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13BEC-253A-0903-6124-15D8DBB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CFB59-CBBC-7525-0B27-8F9DEF9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6A51-DBD1-8F9F-FCB4-0E5D4E6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E3F91F-7777-FA5D-3E22-2E6B4DD9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46B22-C5C3-B2FE-EC4B-F504BF7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090D4-5BDA-3ACC-2165-C8F1B8A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6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7AB0-DF78-EA99-95B0-D371D0A5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2DDD5-3900-0D4E-0DAA-643649E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B9EA5-114E-DD14-7D3A-B46A9DC3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C2804-E3F3-E7D6-E994-6A982FB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13200-7A0E-1822-F6B8-0E28F36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FF82-683B-6992-97CE-FFAECF8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E142-EC57-03D9-9B89-FDDF04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70BBB2-6A26-83F9-BD22-E6AE5018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06EBB-7230-8F0B-7827-2E337EDA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47B8A-E2A8-6019-A18F-4A7EA6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852D6-0A21-4535-47BA-925BA72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25FEE-0446-E9C3-4EE6-4FADB08F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AE00E-7043-53C9-3B57-8F1953F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FB015-CDDC-421D-513A-E1C600D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5EA39-8955-E15D-7C9C-F59346C9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6E3-DA36-42D0-89EA-233E7923E69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455F4-8F9C-7DA8-D78D-D272CFFC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3E7A-4A7E-754B-F9CD-DEED70FA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0/#public-version-identifi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reference/requirement-specifiers/#requirement-specifiers" TargetMode="External"/><Relationship Id="rId2" Type="http://schemas.openxmlformats.org/officeDocument/2006/relationships/hyperlink" Target="https://peps.python.org/pep-0440/#public-version-identifi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440/#version-specifi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296"/>
            <a:ext cx="9144000" cy="875770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</p:spTree>
    <p:extLst>
      <p:ext uri="{BB962C8B-B14F-4D97-AF65-F5344CB8AC3E}">
        <p14:creationId xmlns:p14="http://schemas.microsoft.com/office/powerpoint/2010/main" val="408811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6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 Debugger, la killer feature des outils de développement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72414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C0F763-6CDD-5520-B75C-7E6498BFD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"/>
          <a:stretch/>
        </p:blipFill>
        <p:spPr>
          <a:xfrm>
            <a:off x="-4700579" y="-796857"/>
            <a:ext cx="12043988" cy="68678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112" y="1688810"/>
            <a:ext cx="4365033" cy="1299445"/>
          </a:xfrm>
          <a:noFill/>
        </p:spPr>
        <p:txBody>
          <a:bodyPr>
            <a:noAutofit/>
          </a:bodyPr>
          <a:lstStyle/>
          <a:p>
            <a:r>
              <a:rPr lang="fr-FR" sz="9600" b="1" dirty="0">
                <a:solidFill>
                  <a:schemeClr val="bg1"/>
                </a:solidFill>
              </a:rPr>
              <a:t>MLOps minutes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273" y="3181532"/>
            <a:ext cx="7894470" cy="2596125"/>
          </a:xfrm>
          <a:solidFill>
            <a:schemeClr val="bg1"/>
          </a:solidFill>
          <a:ln>
            <a:noFill/>
          </a:ln>
          <a:effectLst/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The Debugger, the </a:t>
            </a:r>
            <a:br>
              <a:rPr lang="en-US" sz="6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"Killer Feature" of Development Tools</a:t>
            </a:r>
            <a:endParaRPr lang="fr-F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6244281" y="6155585"/>
            <a:ext cx="329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6097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333" y="3119436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Mon premier « test unitaire »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5173133" y="4075716"/>
            <a:ext cx="1109133" cy="98734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9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C0F763-6CDD-5520-B75C-7E6498BFD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"/>
          <a:stretch/>
        </p:blipFill>
        <p:spPr>
          <a:xfrm>
            <a:off x="3833758" y="-9812"/>
            <a:ext cx="12043988" cy="68678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634" y="1839370"/>
            <a:ext cx="4365033" cy="1299445"/>
          </a:xfrm>
          <a:noFill/>
        </p:spPr>
        <p:txBody>
          <a:bodyPr>
            <a:noAutofit/>
          </a:bodyPr>
          <a:lstStyle/>
          <a:p>
            <a:r>
              <a:rPr lang="fr-FR" sz="9600" b="1" dirty="0">
                <a:solidFill>
                  <a:schemeClr val="bg1"/>
                </a:solidFill>
              </a:rPr>
              <a:t>MLOps minutes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463" y="3603812"/>
            <a:ext cx="4365033" cy="2269863"/>
          </a:xfrm>
          <a:solidFill>
            <a:schemeClr val="bg1"/>
          </a:solidFill>
          <a:ln>
            <a:noFill/>
          </a:ln>
          <a:effectLst/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chemeClr val="accent1">
                    <a:lumMod val="75000"/>
                  </a:schemeClr>
                </a:solidFill>
              </a:rPr>
              <a:t>My first « Unit Test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1047644" y="6213336"/>
            <a:ext cx="329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3583038" y="4681403"/>
            <a:ext cx="308544" cy="30659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Couvrons unitairement la fonction « donne_des_sous »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5894916" y="2557992"/>
            <a:ext cx="402167" cy="418571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0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C0F763-6CDD-5520-B75C-7E6498BFD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"/>
          <a:stretch/>
        </p:blipFill>
        <p:spPr>
          <a:xfrm>
            <a:off x="-4372588" y="-2633742"/>
            <a:ext cx="12043988" cy="68678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112" y="1688810"/>
            <a:ext cx="4365033" cy="1299445"/>
          </a:xfrm>
          <a:noFill/>
        </p:spPr>
        <p:txBody>
          <a:bodyPr>
            <a:noAutofit/>
          </a:bodyPr>
          <a:lstStyle/>
          <a:p>
            <a:r>
              <a:rPr lang="fr-FR" sz="9600" b="1" dirty="0">
                <a:solidFill>
                  <a:schemeClr val="bg1"/>
                </a:solidFill>
              </a:rPr>
              <a:t>MLOps minutes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273" y="3181532"/>
            <a:ext cx="7894470" cy="2596125"/>
          </a:xfrm>
          <a:solidFill>
            <a:schemeClr val="bg1"/>
          </a:solidFill>
          <a:ln>
            <a:noFill/>
          </a:ln>
          <a:effectLst/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Covering the “donne_des_sous” Function with </a:t>
            </a:r>
            <a:r>
              <a:rPr lang="en-US" sz="6000">
                <a:solidFill>
                  <a:schemeClr val="accent1">
                    <a:lumMod val="75000"/>
                  </a:schemeClr>
                </a:solidFill>
              </a:rPr>
              <a:t>Unit Tests</a:t>
            </a:r>
            <a:endParaRPr lang="fr-F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6244281" y="6155585"/>
            <a:ext cx="329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2855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Tout n’est pas aussi beau que la fonction « donne_des_sous » !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60027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 err="1">
                <a:solidFill>
                  <a:srgbClr val="00B0F0"/>
                </a:solidFill>
              </a:rPr>
              <a:t>Patching</a:t>
            </a:r>
            <a:r>
              <a:rPr lang="fr-FR" sz="4800" dirty="0">
                <a:solidFill>
                  <a:srgbClr val="00B0F0"/>
                </a:solidFill>
              </a:rPr>
              <a:t> </a:t>
            </a:r>
            <a:r>
              <a:rPr lang="fr-FR" sz="4800" dirty="0" err="1">
                <a:solidFill>
                  <a:srgbClr val="00B0F0"/>
                </a:solidFill>
              </a:rPr>
              <a:t>is</a:t>
            </a:r>
            <a:r>
              <a:rPr lang="fr-FR" sz="4800" dirty="0">
                <a:solidFill>
                  <a:srgbClr val="00B0F0"/>
                </a:solidFill>
              </a:rPr>
              <a:t> a code </a:t>
            </a:r>
            <a:r>
              <a:rPr lang="fr-FR" sz="4800" dirty="0" err="1">
                <a:solidFill>
                  <a:srgbClr val="00B0F0"/>
                </a:solidFill>
              </a:rPr>
              <a:t>smell</a:t>
            </a:r>
            <a:endParaRPr lang="fr-FR" sz="48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92333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67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Solution en mode programmation objet: Rendre son code testable en utilisant l’injection de dépendances (partie 1/2)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2238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00B0F0"/>
                </a:solidFill>
              </a:rPr>
              <a:t>Bonnes pratiques </a:t>
            </a:r>
            <a:r>
              <a:rPr lang="fr-FR" sz="4800" dirty="0">
                <a:solidFill>
                  <a:srgbClr val="00B0F0"/>
                </a:solidFill>
              </a:rPr>
              <a:t>sur les tests unitaires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90051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212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67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Solution en mode programmation objet: Rendre son code testable en utilisant l’injection de dépendances (</a:t>
            </a:r>
            <a:r>
              <a:rPr lang="fr-FR" sz="4800">
                <a:solidFill>
                  <a:srgbClr val="00B0F0"/>
                </a:solidFill>
              </a:rPr>
              <a:t>partie 2/2</a:t>
            </a:r>
            <a:r>
              <a:rPr lang="fr-FR" sz="48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5639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00B0F0"/>
                </a:solidFill>
              </a:rPr>
              <a:t>Bonnes pratiques </a:t>
            </a:r>
            <a:r>
              <a:rPr lang="fr-FR" sz="4800" dirty="0">
                <a:solidFill>
                  <a:srgbClr val="00B0F0"/>
                </a:solidFill>
              </a:rPr>
              <a:t>sur les tests unitaires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44810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Démystifions le TDD 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(Test Driven Development)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11491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Un projet IA c’est 100% </a:t>
            </a:r>
            <a:r>
              <a:rPr lang="fr-FR" sz="4800">
                <a:solidFill>
                  <a:srgbClr val="00B0F0"/>
                </a:solidFill>
              </a:rPr>
              <a:t>de code !</a:t>
            </a:r>
            <a:endParaRPr lang="fr-FR" sz="48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82122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Les variables </a:t>
            </a:r>
            <a:r>
              <a:rPr lang="fr-FR" sz="4800">
                <a:solidFill>
                  <a:srgbClr val="00B0F0"/>
                </a:solidFill>
              </a:rPr>
              <a:t>d’environnements et la </a:t>
            </a:r>
            <a:r>
              <a:rPr lang="fr-FR" sz="4800" dirty="0">
                <a:solidFill>
                  <a:srgbClr val="00B0F0"/>
                </a:solidFill>
              </a:rPr>
              <a:t>variable Path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(Windows)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9957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Les variables d’environnements (Linux)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3594588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 </a:t>
            </a:r>
            <a:r>
              <a:rPr lang="fr-FR" sz="4800" dirty="0" err="1">
                <a:solidFill>
                  <a:srgbClr val="00B0F0"/>
                </a:solidFill>
              </a:rPr>
              <a:t>versionning</a:t>
            </a:r>
            <a:r>
              <a:rPr lang="fr-FR" sz="4800" dirty="0">
                <a:solidFill>
                  <a:srgbClr val="00B0F0"/>
                </a:solidFill>
              </a:rPr>
              <a:t> des librairies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Étoile : 5 branches 4">
            <a:extLst>
              <a:ext uri="{FF2B5EF4-FFF2-40B4-BE49-F238E27FC236}">
                <a16:creationId xmlns:a16="http://schemas.microsoft.com/office/drawing/2014/main" id="{9DA24571-6FDE-EF83-6A39-E1BD63AD1ED9}"/>
              </a:ext>
            </a:extLst>
          </p:cNvPr>
          <p:cNvSpPr/>
          <p:nvPr/>
        </p:nvSpPr>
        <p:spPr>
          <a:xfrm>
            <a:off x="8017934" y="2032000"/>
            <a:ext cx="948266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4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DFFE-1CE5-1D58-889B-4845130E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271" y="1049501"/>
            <a:ext cx="6349446" cy="3753236"/>
          </a:xfrm>
        </p:spPr>
        <p:txBody>
          <a:bodyPr>
            <a:normAutofit/>
          </a:bodyPr>
          <a:lstStyle/>
          <a:p>
            <a:pPr algn="ctr"/>
            <a:r>
              <a:rPr lang="fr-FR" sz="17900" dirty="0">
                <a:solidFill>
                  <a:srgbClr val="FF0000"/>
                </a:solidFill>
              </a:rPr>
              <a:t>1</a:t>
            </a:r>
            <a:r>
              <a:rPr lang="fr-FR" sz="17900" dirty="0"/>
              <a:t>.</a:t>
            </a:r>
            <a:r>
              <a:rPr lang="fr-FR" sz="17900" dirty="0">
                <a:solidFill>
                  <a:srgbClr val="0070C0"/>
                </a:solidFill>
              </a:rPr>
              <a:t>3</a:t>
            </a:r>
            <a:r>
              <a:rPr lang="fr-FR" sz="17900" dirty="0"/>
              <a:t>.</a:t>
            </a:r>
            <a:r>
              <a:rPr lang="fr-FR" sz="179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587186-5C2A-FC0F-8761-E12ACAC274BA}"/>
              </a:ext>
            </a:extLst>
          </p:cNvPr>
          <p:cNvSpPr txBox="1"/>
          <p:nvPr/>
        </p:nvSpPr>
        <p:spPr>
          <a:xfrm>
            <a:off x="3164891" y="3647478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Majeur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31B7C1-7FD2-4054-2E52-DCDDA09F64B9}"/>
              </a:ext>
            </a:extLst>
          </p:cNvPr>
          <p:cNvSpPr txBox="1"/>
          <p:nvPr/>
        </p:nvSpPr>
        <p:spPr>
          <a:xfrm>
            <a:off x="5073056" y="3647478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Mineur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204496-0DF0-513A-B50B-3877BE94F07F}"/>
              </a:ext>
            </a:extLst>
          </p:cNvPr>
          <p:cNvSpPr txBox="1"/>
          <p:nvPr/>
        </p:nvSpPr>
        <p:spPr>
          <a:xfrm>
            <a:off x="6823519" y="3647478"/>
            <a:ext cx="1216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206052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4FB0B246-9416-2C0B-0B40-8D2A61355689}"/>
              </a:ext>
            </a:extLst>
          </p:cNvPr>
          <p:cNvSpPr txBox="1"/>
          <p:nvPr/>
        </p:nvSpPr>
        <p:spPr>
          <a:xfrm>
            <a:off x="1049867" y="1748266"/>
            <a:ext cx="20066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0.9.10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0.9.11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1.0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1.0.1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8EF5225-BCF7-BE61-8C0B-9D0F204E3242}"/>
              </a:ext>
            </a:extLst>
          </p:cNvPr>
          <p:cNvSpPr txBox="1"/>
          <p:nvPr/>
        </p:nvSpPr>
        <p:spPr>
          <a:xfrm>
            <a:off x="4811183" y="1750962"/>
            <a:ext cx="73659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0.1a1   </a:t>
            </a:r>
            <a:r>
              <a:rPr lang="fr-FR" sz="4400" dirty="0">
                <a:solidFill>
                  <a:srgbClr val="0070C0"/>
                </a:solidFill>
              </a:rPr>
              <a:t># Alpha release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0.1b1   </a:t>
            </a:r>
            <a:r>
              <a:rPr lang="fr-FR" sz="4400" dirty="0">
                <a:solidFill>
                  <a:srgbClr val="0070C0"/>
                </a:solidFill>
              </a:rPr>
              <a:t># Beta release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0.1rc1  </a:t>
            </a:r>
            <a:r>
              <a:rPr lang="fr-FR" sz="4400" dirty="0">
                <a:solidFill>
                  <a:srgbClr val="0070C0"/>
                </a:solidFill>
              </a:rPr>
              <a:t># Release Candidate</a:t>
            </a:r>
          </a:p>
          <a:p>
            <a:r>
              <a:rPr lang="fr-FR" sz="4400" dirty="0">
                <a:solidFill>
                  <a:schemeClr val="accent6">
                    <a:lumMod val="75000"/>
                  </a:schemeClr>
                </a:solidFill>
              </a:rPr>
              <a:t>0.1        </a:t>
            </a:r>
            <a:r>
              <a:rPr lang="fr-FR" sz="4400" dirty="0">
                <a:solidFill>
                  <a:srgbClr val="0070C0"/>
                </a:solidFill>
              </a:rPr>
              <a:t># Final release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8E86F6-246A-3305-7C55-CFDD6F6028D5}"/>
              </a:ext>
            </a:extLst>
          </p:cNvPr>
          <p:cNvSpPr txBox="1"/>
          <p:nvPr/>
        </p:nvSpPr>
        <p:spPr>
          <a:xfrm>
            <a:off x="0" y="6451098"/>
            <a:ext cx="1192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PEP 440 – Version Identification and Dependency Specification | peps.python.org</a:t>
            </a:r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2C88953-ADB8-0F14-6850-173D17F38C23}"/>
              </a:ext>
            </a:extLst>
          </p:cNvPr>
          <p:cNvCxnSpPr/>
          <p:nvPr/>
        </p:nvCxnSpPr>
        <p:spPr>
          <a:xfrm>
            <a:off x="3998383" y="1575858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42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8C6E8-F7BE-2873-DE98-4BC0A18B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32CCE-DE5D-9C0D-7A24-9C90BABB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PEP 440 – Version Identification and Dependency Specification | peps.python.org</a:t>
            </a:r>
            <a:endParaRPr lang="en-US" dirty="0"/>
          </a:p>
          <a:p>
            <a:endParaRPr lang="fr-FR" dirty="0">
              <a:hlinkClick r:id="rId3"/>
            </a:endParaRPr>
          </a:p>
          <a:p>
            <a:r>
              <a:rPr lang="fr-FR" dirty="0" err="1">
                <a:hlinkClick r:id="rId3"/>
              </a:rPr>
              <a:t>Requirement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Specifiers</a:t>
            </a:r>
            <a:r>
              <a:rPr lang="fr-FR" dirty="0">
                <a:hlinkClick r:id="rId3"/>
              </a:rPr>
              <a:t> - </a:t>
            </a:r>
            <a:r>
              <a:rPr lang="fr-FR" dirty="0" err="1">
                <a:hlinkClick r:id="rId3"/>
              </a:rPr>
              <a:t>pip</a:t>
            </a:r>
            <a:r>
              <a:rPr lang="fr-FR" dirty="0">
                <a:hlinkClick r:id="rId3"/>
              </a:rPr>
              <a:t> documentation v23.2.1 (pypa.io)</a:t>
            </a:r>
            <a:endParaRPr lang="fr-FR" dirty="0"/>
          </a:p>
          <a:p>
            <a:r>
              <a:rPr lang="en-US" dirty="0">
                <a:hlinkClick r:id="rId4"/>
              </a:rPr>
              <a:t>PEP 440 – Version Identification and Dependency Specification | peps.python.org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6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Pourquoi le MLOps ?</a:t>
            </a:r>
          </a:p>
        </p:txBody>
      </p:sp>
    </p:spTree>
    <p:extLst>
      <p:ext uri="{BB962C8B-B14F-4D97-AF65-F5344CB8AC3E}">
        <p14:creationId xmlns:p14="http://schemas.microsoft.com/office/powerpoint/2010/main" val="3293311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59834-E13F-E071-94D7-06CCD10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C382F-D657-495F-FAD0-FC0743E1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/>
              <a:t>Conda</a:t>
            </a:r>
          </a:p>
          <a:p>
            <a:pPr marL="0" indent="0">
              <a:buNone/>
            </a:pPr>
            <a:r>
              <a:rPr lang="fr-FR" sz="6000" dirty="0"/>
              <a:t>Pipenv</a:t>
            </a:r>
          </a:p>
          <a:p>
            <a:pPr marL="0" indent="0">
              <a:buNone/>
            </a:pPr>
            <a:r>
              <a:rPr lang="fr-FR" sz="6000" dirty="0"/>
              <a:t>Poetry</a:t>
            </a:r>
          </a:p>
        </p:txBody>
      </p:sp>
    </p:spTree>
    <p:extLst>
      <p:ext uri="{BB962C8B-B14F-4D97-AF65-F5344CB8AC3E}">
        <p14:creationId xmlns:p14="http://schemas.microsoft.com/office/powerpoint/2010/main" val="234211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59834-E13F-E071-94D7-06CCD10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C382F-D657-495F-FAD0-FC0743E1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pip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install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--user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scikit-learn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pip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install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--user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scikit-learn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&gt;=1.3.*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pip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install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 --user </a:t>
            </a:r>
            <a:r>
              <a:rPr lang="fr-FR" sz="4000" b="0" i="0" dirty="0" err="1">
                <a:solidFill>
                  <a:srgbClr val="212529"/>
                </a:solidFill>
                <a:effectLst/>
                <a:latin typeface="SFMono-Regular"/>
              </a:rPr>
              <a:t>scikit-learn</a:t>
            </a:r>
            <a:r>
              <a:rPr lang="fr-FR" sz="4000" b="0" i="0" dirty="0">
                <a:solidFill>
                  <a:srgbClr val="212529"/>
                </a:solidFill>
                <a:effectLst/>
                <a:latin typeface="SFMono-Regular"/>
              </a:rPr>
              <a:t>~=1.3.0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4400" b="0" i="0" dirty="0">
              <a:solidFill>
                <a:srgbClr val="212529"/>
              </a:solidFill>
              <a:effectLst/>
              <a:latin typeface="SFMono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4400" b="0" i="0" dirty="0">
              <a:solidFill>
                <a:srgbClr val="212529"/>
              </a:solidFill>
              <a:effectLst/>
              <a:latin typeface="SFMono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4400" b="0" i="0" dirty="0">
              <a:solidFill>
                <a:srgbClr val="212529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649089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Mise en place d’un </a:t>
            </a:r>
            <a:r>
              <a:rPr lang="fr-FR" sz="4800">
                <a:solidFill>
                  <a:srgbClr val="00B0F0"/>
                </a:solidFill>
              </a:rPr>
              <a:t>alias « python »</a:t>
            </a:r>
            <a:endParaRPr lang="fr-FR" sz="4800" dirty="0">
              <a:solidFill>
                <a:srgbClr val="00B0F0"/>
              </a:solidFill>
            </a:endParaRPr>
          </a:p>
          <a:p>
            <a:r>
              <a:rPr lang="fr-FR" sz="4800" dirty="0">
                <a:solidFill>
                  <a:srgbClr val="00B0F0"/>
                </a:solidFill>
              </a:rPr>
              <a:t>(linux)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336499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Installation de Pipenv 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(linux)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80949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Installation de Pipenv </a:t>
            </a:r>
          </a:p>
          <a:p>
            <a:r>
              <a:rPr lang="fr-FR" sz="4800" dirty="0">
                <a:solidFill>
                  <a:srgbClr val="00B0F0"/>
                </a:solidFill>
              </a:rPr>
              <a:t>(</a:t>
            </a:r>
            <a:r>
              <a:rPr lang="fr-FR" sz="4800" dirty="0" err="1">
                <a:solidFill>
                  <a:srgbClr val="00B0F0"/>
                </a:solidFill>
              </a:rPr>
              <a:t>windows</a:t>
            </a:r>
            <a:r>
              <a:rPr lang="fr-FR" sz="48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238458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8800" dirty="0">
                <a:solidFill>
                  <a:srgbClr val="00B0F0"/>
                </a:solidFill>
              </a:rPr>
              <a:t>git init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Étoile : 10 branches 4">
            <a:extLst>
              <a:ext uri="{FF2B5EF4-FFF2-40B4-BE49-F238E27FC236}">
                <a16:creationId xmlns:a16="http://schemas.microsoft.com/office/drawing/2014/main" id="{5D437705-4551-31A2-5FF9-5C1D397E3E31}"/>
              </a:ext>
            </a:extLst>
          </p:cNvPr>
          <p:cNvSpPr/>
          <p:nvPr/>
        </p:nvSpPr>
        <p:spPr>
          <a:xfrm>
            <a:off x="6891866" y="3029139"/>
            <a:ext cx="304801" cy="315194"/>
          </a:xfrm>
          <a:prstGeom prst="star10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92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333348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B0F0"/>
                </a:solidFill>
              </a:rPr>
              <a:t>Ma première « Intégration continue  » avec </a:t>
            </a:r>
            <a:r>
              <a:rPr lang="fr-FR" sz="4400" dirty="0" err="1">
                <a:solidFill>
                  <a:srgbClr val="00B0F0"/>
                </a:solidFill>
              </a:rPr>
              <a:t>Github</a:t>
            </a:r>
            <a:r>
              <a:rPr lang="fr-FR" sz="4400" dirty="0">
                <a:solidFill>
                  <a:srgbClr val="00B0F0"/>
                </a:solidFill>
              </a:rPr>
              <a:t> Action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594358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333348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B0F0"/>
                </a:solidFill>
              </a:rPr>
              <a:t>Pipeline d’entraînement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067772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3467"/>
            <a:ext cx="9144000" cy="3333484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00B0F0"/>
                </a:solidFill>
              </a:rPr>
              <a:t>Etape 1 de l’entrainement : « Extraction »</a:t>
            </a:r>
            <a:br>
              <a:rPr lang="fr-FR" sz="6000" dirty="0">
                <a:solidFill>
                  <a:srgbClr val="00B0F0"/>
                </a:solidFill>
              </a:rPr>
            </a:br>
            <a:r>
              <a:rPr lang="fr-FR" sz="6000" dirty="0">
                <a:solidFill>
                  <a:srgbClr val="00B0F0"/>
                </a:solidFill>
              </a:rPr>
              <a:t>méthode de travail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847835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343"/>
            <a:ext cx="9144000" cy="2993608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00B0F0"/>
                </a:solidFill>
              </a:rPr>
              <a:t>Dur avec les </a:t>
            </a:r>
            <a:r>
              <a:rPr lang="fr-FR" sz="6000" dirty="0">
                <a:solidFill>
                  <a:srgbClr val="C00000"/>
                </a:solidFill>
              </a:rPr>
              <a:t>gens</a:t>
            </a:r>
            <a:r>
              <a:rPr lang="fr-FR" sz="6000" dirty="0">
                <a:solidFill>
                  <a:srgbClr val="00B0F0"/>
                </a:solidFill>
              </a:rPr>
              <a:t> et doux avec le </a:t>
            </a:r>
            <a:r>
              <a:rPr lang="fr-FR" sz="6000" dirty="0">
                <a:solidFill>
                  <a:srgbClr val="00B050"/>
                </a:solidFill>
              </a:rPr>
              <a:t>code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31084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Qu’est ce que le MLOps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1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343"/>
            <a:ext cx="9144000" cy="2993608"/>
          </a:xfrm>
        </p:spPr>
        <p:txBody>
          <a:bodyPr>
            <a:normAutofit/>
          </a:bodyPr>
          <a:lstStyle/>
          <a:p>
            <a:r>
              <a:rPr lang="fr-FR" sz="7200">
                <a:solidFill>
                  <a:srgbClr val="00B0F0"/>
                </a:solidFill>
              </a:rPr>
              <a:t>AzureML Setup</a:t>
            </a:r>
            <a:endParaRPr lang="fr-FR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97467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343"/>
            <a:ext cx="9144000" cy="2993608"/>
          </a:xfrm>
        </p:spPr>
        <p:txBody>
          <a:bodyPr>
            <a:normAutofit fontScale="85000" lnSpcReduction="10000"/>
          </a:bodyPr>
          <a:lstStyle/>
          <a:p>
            <a:r>
              <a:rPr lang="fr-FR" sz="7200" dirty="0">
                <a:solidFill>
                  <a:srgbClr val="00B0F0"/>
                </a:solidFill>
              </a:rPr>
              <a:t>Etape 1 de l’entrainement : Exécution de « Extraction » sur AzureML</a:t>
            </a:r>
            <a:endParaRPr lang="fr-FR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3540395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343"/>
            <a:ext cx="9144000" cy="2993608"/>
          </a:xfrm>
        </p:spPr>
        <p:txBody>
          <a:bodyPr>
            <a:normAutofit fontScale="85000" lnSpcReduction="10000"/>
          </a:bodyPr>
          <a:lstStyle/>
          <a:p>
            <a:r>
              <a:rPr lang="fr-FR" sz="7200" dirty="0">
                <a:solidFill>
                  <a:srgbClr val="00B0F0"/>
                </a:solidFill>
              </a:rPr>
              <a:t>Exécution de « Extraction » sur AzureML depuis </a:t>
            </a:r>
            <a:r>
              <a:rPr lang="fr-FR" sz="7200" err="1">
                <a:solidFill>
                  <a:srgbClr val="00B0F0"/>
                </a:solidFill>
              </a:rPr>
              <a:t>Github</a:t>
            </a:r>
            <a:r>
              <a:rPr lang="fr-FR" sz="7200">
                <a:solidFill>
                  <a:srgbClr val="00B0F0"/>
                </a:solidFill>
              </a:rPr>
              <a:t> Actions</a:t>
            </a:r>
            <a:endParaRPr lang="fr-FR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87404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343"/>
            <a:ext cx="9144000" cy="2993608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00B0F0"/>
                </a:solidFill>
              </a:rPr>
              <a:t>Annotation</a:t>
            </a:r>
            <a:endParaRPr lang="fr-FR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813570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2086"/>
            <a:ext cx="9144000" cy="2775857"/>
          </a:xfrm>
        </p:spPr>
        <p:txBody>
          <a:bodyPr>
            <a:normAutofit lnSpcReduction="10000"/>
          </a:bodyPr>
          <a:lstStyle/>
          <a:p>
            <a:r>
              <a:rPr lang="fr-FR" sz="7200" dirty="0">
                <a:solidFill>
                  <a:srgbClr val="00B0F0"/>
                </a:solidFill>
              </a:rPr>
              <a:t>Présentation du workflow </a:t>
            </a:r>
            <a:r>
              <a:rPr lang="fr-FR" sz="7200">
                <a:solidFill>
                  <a:srgbClr val="00B0F0"/>
                </a:solidFill>
              </a:rPr>
              <a:t>de l’annotation</a:t>
            </a:r>
            <a:endParaRPr lang="fr-FR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3022066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2086"/>
            <a:ext cx="9144000" cy="2775857"/>
          </a:xfrm>
        </p:spPr>
        <p:txBody>
          <a:bodyPr>
            <a:normAutofit lnSpcReduction="10000"/>
          </a:bodyPr>
          <a:lstStyle/>
          <a:p>
            <a:r>
              <a:rPr lang="fr-FR" sz="7200" dirty="0">
                <a:solidFill>
                  <a:srgbClr val="00B0F0"/>
                </a:solidFill>
              </a:rPr>
              <a:t>Automatiser le workflow de l’annotation</a:t>
            </a:r>
            <a:endParaRPr lang="fr-FR" sz="7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468789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ADAA7-B4F8-930A-066E-19698775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69BC7-A019-5FC7-2935-A29EE09B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363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333348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B0F0"/>
                </a:solidFill>
              </a:rPr>
              <a:t>Le </a:t>
            </a:r>
            <a:r>
              <a:rPr lang="fr-FR" sz="4400" dirty="0" err="1">
                <a:solidFill>
                  <a:srgbClr val="00B0F0"/>
                </a:solidFill>
              </a:rPr>
              <a:t>versionning</a:t>
            </a:r>
            <a:r>
              <a:rPr lang="fr-FR" sz="4400" dirty="0">
                <a:solidFill>
                  <a:srgbClr val="00B0F0"/>
                </a:solidFill>
              </a:rPr>
              <a:t> des librairies</a:t>
            </a:r>
          </a:p>
          <a:p>
            <a:r>
              <a:rPr lang="fr-FR" sz="4400" dirty="0">
                <a:solidFill>
                  <a:srgbClr val="00B0F0"/>
                </a:solidFill>
              </a:rPr>
              <a:t>avec </a:t>
            </a:r>
            <a:r>
              <a:rPr lang="fr-FR" sz="4400" dirty="0">
                <a:solidFill>
                  <a:srgbClr val="C00000"/>
                </a:solidFill>
              </a:rPr>
              <a:t>Poetry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928449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F845-9F7B-282B-A4F2-C15BD853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Work in </a:t>
            </a:r>
            <a:r>
              <a:rPr lang="fr-FR" dirty="0"/>
              <a:t>silo</a:t>
            </a:r>
          </a:p>
        </p:txBody>
      </p:sp>
      <p:pic>
        <p:nvPicPr>
          <p:cNvPr id="1026" name="Picture 2" descr="Un vieux réparateur de vélo sur une piste de vélo (une arène) avec une pompe a vélo dans la main">
            <a:extLst>
              <a:ext uri="{FF2B5EF4-FFF2-40B4-BE49-F238E27FC236}">
                <a16:creationId xmlns:a16="http://schemas.microsoft.com/office/drawing/2014/main" id="{1BB4B636-26BB-F5DC-17FE-F84E3E5F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34" y="2455330"/>
            <a:ext cx="3623735" cy="3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 mécanicien qui répare le capot d'une voiture rouge abimé dans une prairie">
            <a:extLst>
              <a:ext uri="{FF2B5EF4-FFF2-40B4-BE49-F238E27FC236}">
                <a16:creationId xmlns:a16="http://schemas.microsoft.com/office/drawing/2014/main" id="{E3E94964-8BD6-5CD2-306F-867A8B3D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32" y="2455331"/>
            <a:ext cx="3623735" cy="3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 femme habillé en scientifique qui construit un énorme moteur d'avion.">
            <a:extLst>
              <a:ext uri="{FF2B5EF4-FFF2-40B4-BE49-F238E27FC236}">
                <a16:creationId xmlns:a16="http://schemas.microsoft.com/office/drawing/2014/main" id="{4B693EDA-2B7E-8FE0-9BE7-4679FF8A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1" y="2455330"/>
            <a:ext cx="3623735" cy="3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4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 err="1">
                <a:solidFill>
                  <a:srgbClr val="00B0F0"/>
                </a:solidFill>
              </a:rPr>
              <a:t>Get</a:t>
            </a:r>
            <a:r>
              <a:rPr lang="fr-FR" sz="4800" dirty="0">
                <a:solidFill>
                  <a:srgbClr val="00B0F0"/>
                </a:solidFill>
              </a:rPr>
              <a:t> </a:t>
            </a:r>
            <a:r>
              <a:rPr lang="fr-FR" sz="4800" dirty="0" err="1">
                <a:solidFill>
                  <a:srgbClr val="00B0F0"/>
                </a:solidFill>
              </a:rPr>
              <a:t>Started</a:t>
            </a:r>
            <a:endParaRPr lang="fr-FR" sz="4800" dirty="0">
              <a:solidFill>
                <a:srgbClr val="00B0F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Appeler l’API REST avec le client Postman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Organisation du projet </a:t>
            </a:r>
            <a:r>
              <a:rPr lang="fr-FR" sz="4800">
                <a:solidFill>
                  <a:srgbClr val="00B0F0"/>
                </a:solidFill>
              </a:rPr>
              <a:t>et workflow </a:t>
            </a:r>
            <a:r>
              <a:rPr lang="fr-FR" sz="4800" dirty="0">
                <a:solidFill>
                  <a:srgbClr val="00B0F0"/>
                </a:solidFill>
              </a:rPr>
              <a:t>de travail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Introduction à GIT : ma première PullRequest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6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Automatiser toutes vos actions =&gt; maîtriser votre outil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838764" y="5630875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3" y="5591673"/>
            <a:ext cx="543001" cy="447737"/>
          </a:xfrm>
          <a:prstGeom prst="rect">
            <a:avLst/>
          </a:prstGeom>
        </p:spPr>
      </p:pic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30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9316</TotalTime>
  <Words>607</Words>
  <Application>Microsoft Office PowerPoint</Application>
  <PresentationFormat>Grand écran</PresentationFormat>
  <Paragraphs>151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SFMono-Regular</vt:lpstr>
      <vt:lpstr>Wingdings</vt:lpstr>
      <vt:lpstr>Thème Office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MLOps minutes</vt:lpstr>
      <vt:lpstr>Les minutes MLOps</vt:lpstr>
      <vt:lpstr>MLOps minutes</vt:lpstr>
      <vt:lpstr>Les minutes MLOps</vt:lpstr>
      <vt:lpstr>MLOps minutes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1.3.7</vt:lpstr>
      <vt:lpstr>Présentation PowerPoint</vt:lpstr>
      <vt:lpstr>Présentation PowerPoint</vt:lpstr>
      <vt:lpstr>Présentation PowerPoint</vt:lpstr>
      <vt:lpstr>Présentation PowerPoint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Présentation PowerPoint</vt:lpstr>
      <vt:lpstr>Les minutes MLOps</vt:lpstr>
      <vt:lpstr>Work in silo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minutes MLOps</dc:title>
  <dc:creator>Guillaume Chervet</dc:creator>
  <cp:lastModifiedBy>Guillaume Chervet</cp:lastModifiedBy>
  <cp:revision>99</cp:revision>
  <dcterms:created xsi:type="dcterms:W3CDTF">2023-05-31T13:52:00Z</dcterms:created>
  <dcterms:modified xsi:type="dcterms:W3CDTF">2024-01-02T14:58:41Z</dcterms:modified>
</cp:coreProperties>
</file>