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4"/>
  </p:notesMasterIdLst>
  <p:sldIdLst>
    <p:sldId id="271" r:id="rId2"/>
    <p:sldId id="256" r:id="rId3"/>
    <p:sldId id="444" r:id="rId4"/>
    <p:sldId id="272" r:id="rId5"/>
    <p:sldId id="442" r:id="rId6"/>
    <p:sldId id="446" r:id="rId7"/>
    <p:sldId id="506" r:id="rId8"/>
    <p:sldId id="445" r:id="rId9"/>
    <p:sldId id="443" r:id="rId10"/>
    <p:sldId id="325" r:id="rId11"/>
    <p:sldId id="326" r:id="rId12"/>
    <p:sldId id="324" r:id="rId13"/>
    <p:sldId id="331" r:id="rId14"/>
    <p:sldId id="284" r:id="rId15"/>
    <p:sldId id="408" r:id="rId16"/>
    <p:sldId id="527" r:id="rId17"/>
    <p:sldId id="409" r:id="rId18"/>
    <p:sldId id="274" r:id="rId19"/>
    <p:sldId id="401" r:id="rId20"/>
    <p:sldId id="275" r:id="rId21"/>
    <p:sldId id="400" r:id="rId22"/>
    <p:sldId id="402" r:id="rId23"/>
    <p:sldId id="399" r:id="rId24"/>
    <p:sldId id="500" r:id="rId25"/>
    <p:sldId id="501" r:id="rId26"/>
    <p:sldId id="502" r:id="rId27"/>
    <p:sldId id="503" r:id="rId28"/>
    <p:sldId id="504" r:id="rId29"/>
    <p:sldId id="505" r:id="rId30"/>
    <p:sldId id="420" r:id="rId31"/>
    <p:sldId id="332" r:id="rId32"/>
    <p:sldId id="533" r:id="rId33"/>
    <p:sldId id="257" r:id="rId34"/>
    <p:sldId id="365" r:id="rId35"/>
    <p:sldId id="260" r:id="rId36"/>
    <p:sldId id="520" r:id="rId37"/>
    <p:sldId id="521" r:id="rId38"/>
    <p:sldId id="522" r:id="rId39"/>
    <p:sldId id="328" r:id="rId40"/>
    <p:sldId id="419" r:id="rId41"/>
    <p:sldId id="264" r:id="rId42"/>
    <p:sldId id="330" r:id="rId43"/>
    <p:sldId id="418" r:id="rId44"/>
    <p:sldId id="342" r:id="rId45"/>
    <p:sldId id="523" r:id="rId46"/>
    <p:sldId id="524" r:id="rId47"/>
    <p:sldId id="344" r:id="rId48"/>
    <p:sldId id="421" r:id="rId49"/>
    <p:sldId id="259" r:id="rId50"/>
    <p:sldId id="323" r:id="rId51"/>
    <p:sldId id="336" r:id="rId52"/>
    <p:sldId id="536" r:id="rId53"/>
    <p:sldId id="537" r:id="rId54"/>
    <p:sldId id="534" r:id="rId55"/>
    <p:sldId id="329" r:id="rId56"/>
    <p:sldId id="339" r:id="rId57"/>
    <p:sldId id="340" r:id="rId58"/>
    <p:sldId id="338" r:id="rId59"/>
    <p:sldId id="529" r:id="rId60"/>
    <p:sldId id="341" r:id="rId61"/>
    <p:sldId id="327" r:id="rId62"/>
    <p:sldId id="345" r:id="rId63"/>
    <p:sldId id="343" r:id="rId64"/>
    <p:sldId id="422" r:id="rId65"/>
    <p:sldId id="423" r:id="rId66"/>
    <p:sldId id="346" r:id="rId67"/>
    <p:sldId id="355" r:id="rId68"/>
    <p:sldId id="416" r:id="rId69"/>
    <p:sldId id="352" r:id="rId70"/>
    <p:sldId id="417" r:id="rId71"/>
    <p:sldId id="357" r:id="rId72"/>
    <p:sldId id="358" r:id="rId73"/>
    <p:sldId id="356" r:id="rId74"/>
    <p:sldId id="415" r:id="rId75"/>
    <p:sldId id="353" r:id="rId76"/>
    <p:sldId id="354" r:id="rId77"/>
    <p:sldId id="359" r:id="rId78"/>
    <p:sldId id="425" r:id="rId79"/>
    <p:sldId id="424" r:id="rId80"/>
    <p:sldId id="426" r:id="rId81"/>
    <p:sldId id="462" r:id="rId82"/>
    <p:sldId id="427" r:id="rId83"/>
    <p:sldId id="414" r:id="rId84"/>
    <p:sldId id="410" r:id="rId85"/>
    <p:sldId id="492" r:id="rId86"/>
    <p:sldId id="493" r:id="rId87"/>
    <p:sldId id="494" r:id="rId88"/>
    <p:sldId id="411" r:id="rId89"/>
    <p:sldId id="381" r:id="rId90"/>
    <p:sldId id="360" r:id="rId91"/>
    <p:sldId id="361" r:id="rId92"/>
    <p:sldId id="362" r:id="rId93"/>
    <p:sldId id="364" r:id="rId94"/>
    <p:sldId id="372" r:id="rId95"/>
    <p:sldId id="366" r:id="rId96"/>
    <p:sldId id="363" r:id="rId97"/>
    <p:sldId id="413" r:id="rId98"/>
    <p:sldId id="368" r:id="rId99"/>
    <p:sldId id="371" r:id="rId100"/>
    <p:sldId id="369" r:id="rId101"/>
    <p:sldId id="447" r:id="rId102"/>
    <p:sldId id="370" r:id="rId103"/>
    <p:sldId id="429" r:id="rId104"/>
    <p:sldId id="412" r:id="rId105"/>
    <p:sldId id="384" r:id="rId106"/>
    <p:sldId id="351" r:id="rId107"/>
    <p:sldId id="347" r:id="rId108"/>
    <p:sldId id="532" r:id="rId109"/>
    <p:sldId id="405" r:id="rId110"/>
    <p:sldId id="350" r:id="rId111"/>
    <p:sldId id="531" r:id="rId112"/>
    <p:sldId id="431" r:id="rId113"/>
    <p:sldId id="525" r:id="rId114"/>
    <p:sldId id="526" r:id="rId115"/>
    <p:sldId id="530" r:id="rId116"/>
    <p:sldId id="387" r:id="rId117"/>
    <p:sldId id="428" r:id="rId118"/>
    <p:sldId id="430" r:id="rId119"/>
    <p:sldId id="508" r:id="rId120"/>
    <p:sldId id="507" r:id="rId121"/>
    <p:sldId id="380" r:id="rId122"/>
    <p:sldId id="377" r:id="rId123"/>
    <p:sldId id="375" r:id="rId124"/>
    <p:sldId id="376" r:id="rId125"/>
    <p:sldId id="379" r:id="rId126"/>
    <p:sldId id="374" r:id="rId127"/>
    <p:sldId id="432" r:id="rId128"/>
    <p:sldId id="382" r:id="rId129"/>
    <p:sldId id="433" r:id="rId130"/>
    <p:sldId id="434" r:id="rId131"/>
    <p:sldId id="538" r:id="rId132"/>
    <p:sldId id="510" r:id="rId133"/>
    <p:sldId id="511" r:id="rId134"/>
    <p:sldId id="383" r:id="rId135"/>
    <p:sldId id="388" r:id="rId136"/>
    <p:sldId id="389" r:id="rId137"/>
    <p:sldId id="391" r:id="rId138"/>
    <p:sldId id="392" r:id="rId139"/>
    <p:sldId id="393" r:id="rId140"/>
    <p:sldId id="398" r:id="rId141"/>
    <p:sldId id="394" r:id="rId142"/>
    <p:sldId id="435" r:id="rId143"/>
    <p:sldId id="436" r:id="rId144"/>
    <p:sldId id="437" r:id="rId145"/>
    <p:sldId id="438" r:id="rId146"/>
    <p:sldId id="439" r:id="rId147"/>
    <p:sldId id="449" r:id="rId148"/>
    <p:sldId id="448" r:id="rId149"/>
    <p:sldId id="450" r:id="rId150"/>
    <p:sldId id="451" r:id="rId151"/>
    <p:sldId id="452" r:id="rId152"/>
    <p:sldId id="441" r:id="rId153"/>
    <p:sldId id="464" r:id="rId154"/>
    <p:sldId id="465" r:id="rId155"/>
    <p:sldId id="458" r:id="rId156"/>
    <p:sldId id="459" r:id="rId157"/>
    <p:sldId id="461" r:id="rId158"/>
    <p:sldId id="463" r:id="rId159"/>
    <p:sldId id="471" r:id="rId160"/>
    <p:sldId id="460" r:id="rId161"/>
    <p:sldId id="467" r:id="rId162"/>
    <p:sldId id="466" r:id="rId163"/>
    <p:sldId id="468" r:id="rId164"/>
    <p:sldId id="472" r:id="rId165"/>
    <p:sldId id="469" r:id="rId166"/>
    <p:sldId id="470" r:id="rId167"/>
    <p:sldId id="454" r:id="rId168"/>
    <p:sldId id="455" r:id="rId169"/>
    <p:sldId id="395" r:id="rId170"/>
    <p:sldId id="476" r:id="rId171"/>
    <p:sldId id="481" r:id="rId172"/>
    <p:sldId id="473" r:id="rId173"/>
    <p:sldId id="474" r:id="rId174"/>
    <p:sldId id="475" r:id="rId175"/>
    <p:sldId id="477" r:id="rId176"/>
    <p:sldId id="478" r:id="rId177"/>
    <p:sldId id="499" r:id="rId178"/>
    <p:sldId id="396" r:id="rId179"/>
    <p:sldId id="479" r:id="rId180"/>
    <p:sldId id="480" r:id="rId181"/>
    <p:sldId id="483" r:id="rId182"/>
    <p:sldId id="491" r:id="rId183"/>
    <p:sldId id="484" r:id="rId184"/>
    <p:sldId id="487" r:id="rId185"/>
    <p:sldId id="486" r:id="rId186"/>
    <p:sldId id="397" r:id="rId187"/>
    <p:sldId id="485" r:id="rId188"/>
    <p:sldId id="488" r:id="rId189"/>
    <p:sldId id="490" r:id="rId190"/>
    <p:sldId id="497" r:id="rId191"/>
    <p:sldId id="495" r:id="rId192"/>
    <p:sldId id="498" r:id="rId193"/>
    <p:sldId id="457" r:id="rId194"/>
    <p:sldId id="518" r:id="rId195"/>
    <p:sldId id="456" r:id="rId196"/>
    <p:sldId id="512" r:id="rId197"/>
    <p:sldId id="514" r:id="rId198"/>
    <p:sldId id="516" r:id="rId199"/>
    <p:sldId id="515" r:id="rId200"/>
    <p:sldId id="539" r:id="rId201"/>
    <p:sldId id="540" r:id="rId202"/>
    <p:sldId id="519" r:id="rId20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4D6"/>
    <a:srgbClr val="0093A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73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viewProps" Target="view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theme" Target="theme/theme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686405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-510168642,&quot;Placement&quot;:&quot;Footer&quot;,&quot;Top&quot;:507.1359,&quot;Left&quot;:0.0,&quot;SlideWidth&quot;:960,&quot;SlideHeight&quot;:540}">
            <a:extLst>
              <a:ext uri="{FF2B5EF4-FFF2-40B4-BE49-F238E27FC236}">
                <a16:creationId xmlns:a16="http://schemas.microsoft.com/office/drawing/2014/main" id="{65B642D6-F88E-47B8-8C85-14A3C3A4C91E}"/>
              </a:ext>
            </a:extLst>
          </p:cNvPr>
          <p:cNvSpPr txBox="1"/>
          <p:nvPr userDrawn="1"/>
        </p:nvSpPr>
        <p:spPr>
          <a:xfrm>
            <a:off x="0" y="6440626"/>
            <a:ext cx="1719930" cy="4173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
 Classification : Confidentiel </a:t>
            </a:r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Common_Intermediate_Language" TargetMode="Externa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etbrains.com/dotnet/2019/04/10/code-coverage-macos-linux-rider-2019-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danielpalme/ReportGenerator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webhost.createdefaultbuilder?view=aspnetcore-3.1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Intermediate_Langu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your-account/dotnet-fibonacc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evops" TargetMode="Externa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-group/radar/blob/master/azure-pipelines.yml" TargetMode="Externa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ocs.microsoft.com/fr-fr/nuget/nuget-org/publish-a-package?WT.mc_id=DOP-MVP-5003370#create-api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s://www.nuget.org/users/account/LogOn?returnUrl=%2F" TargetMode="Externa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s://github.com/NuGetPackageExplorer/NuGetPackageExplorer" TargetMode="Externa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ools/dotnet-pack?WT.mc_id=DOP-MVP-5003370" TargetMode="Externa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csproj?WT.mc_id=DOP-MVP-5003370" TargetMode="Externa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nuget/nuget-org/publish-a-package?WT.mc_id=DOP-MVP-5003370" TargetMode="Externa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hyperlink" Target="https://signup.azure.com/signup?WT.mc_id=DOP-MVP-5003370" TargetMode="Externa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uillaumechervet/course.designpattern/tree/feature/oo-vs-fp/src/Basket" TargetMode="External"/><Relationship Id="rId3" Type="http://schemas.openxmlformats.org/officeDocument/2006/relationships/hyperlink" Target="https://docs.microsoft.com/fr-fr/dotnet/api/system.object?WT.mc_id=DOP-MVP-5003370" TargetMode="External"/><Relationship Id="rId7" Type="http://schemas.openxmlformats.org/officeDocument/2006/relationships/hyperlink" Target="https://docs.microsoft.com/en-us/dotnet/csharp/programming-guide/types/casting-and-type-conversions?WT.mc_id=DOP-MVP-5003370" TargetMode="External"/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idisposable?WT.mc_id=DOP-MVP-5003370" TargetMode="External"/><Relationship Id="rId5" Type="http://schemas.openxmlformats.org/officeDocument/2006/relationships/hyperlink" Target="https://docs.microsoft.com/fr-fr/dotnet/csharp/language-reference/keywords/interface?WT.mc_id=DOP-MVP-5003370" TargetMode="External"/><Relationship Id="rId4" Type="http://schemas.openxmlformats.org/officeDocument/2006/relationships/hyperlink" Target="https://docs.microsoft.com/en-us/dotnet/csharp/programming-guide/classes-and-structs/inheritance?WT.mc_id=DOP-MVP-5003370" TargetMode="Externa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docs.microsoft.com/fr-fr/sql/ssms/download-sql-server-management-studio-ssms?WT.mc_id=DOP-MVP-5003370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en-us/dotnet/framework/data/adonet/sql-server-data-type-mapping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scaffolding?tabs=dotnet-core-cli&amp;WT.mc_id=DOP-MVP-5003370" TargetMode="Externa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migrations?WT.mc_id=DOP-MVP-5003370" TargetMode="Externa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" TargetMode="Externa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empower.com/benchmarks/" TargetMode="External"/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in-memory?WT.mc_id=DOP-MVP-5003370" TargetMode="Externa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?WT.mc_id=DOP-MVP-5003370" TargetMode="Externa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entityframework.net/one-to-many-relationship" TargetMode="Externa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msdev_fr/status/1330891545285980162" TargetMode="External"/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#including-multiple-levels" TargetMode="Externa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tracking?WT.mc_id=DOP-MVP-5003370#tracking-queries" TargetMode="Externa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ata/adonet/ef/language-reference/compiled-queries-linq-to-entities?WT.mc_id=DOP-MVP-5003370" TargetMode="Externa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extensions/configuration?WT.mc_id=DOP-MVP-5003370" TargetMode="Externa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3690820/how-to-create-a-loggerfactory-with-a-consoleloggerprovid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_a_adams/status/1307669860546215936/photo/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dotnet/api/microsoft.extensions.logging.loggerextensions.logcritical" TargetMode="External"/><Relationship Id="rId3" Type="http://schemas.openxmlformats.org/officeDocument/2006/relationships/hyperlink" Target="https://docs.microsoft.com/fr-fr/dotnet/api/microsoft.extensions.logging.loggerextensions.logtrace" TargetMode="External"/><Relationship Id="rId7" Type="http://schemas.openxmlformats.org/officeDocument/2006/relationships/hyperlink" Target="https://docs.microsoft.com/fr-fr/dotnet/api/microsoft.extensions.logging.loggerextensions.logerror" TargetMode="External"/><Relationship Id="rId2" Type="http://schemas.openxmlformats.org/officeDocument/2006/relationships/hyperlink" Target="https://docs.microsoft.com/fr-fr/dotnet/api/microsoft.extensions.logging.logle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fr-fr/dotnet/api/microsoft.extensions.logging.loggerextensions.logwarning" TargetMode="External"/><Relationship Id="rId5" Type="http://schemas.openxmlformats.org/officeDocument/2006/relationships/hyperlink" Target="https://docs.microsoft.com/fr-fr/dotnet/api/microsoft.extensions.logging.loggerextensions.loginformation" TargetMode="External"/><Relationship Id="rId4" Type="http://schemas.openxmlformats.org/officeDocument/2006/relationships/hyperlink" Target="https://docs.microsoft.com/fr-fr/dotnet/api/microsoft.extensions.logging.loggerextensions.logdebug" TargetMode="External"/><Relationship Id="rId9" Type="http://schemas.openxmlformats.org/officeDocument/2006/relationships/hyperlink" Target="https://docs.microsoft.com/fr-fr/aspnet/core/fundamentals/logging?WT.mc_id=DOP-MVP-5003370" TargetMode="Externa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fundamentals/logging?WT.mc_id=DOP-MVP-5003370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hyperlink" Target="https://serilog.net/" TargetMode="Externa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fundamentals/dependency-injection?WT.mc_id=DOP-MVP-5003370#service-lifetimes" TargetMode="Externa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connection-strings?WT.mc_id=DOP-MVP-5003370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twitter.com/davidfowl/status/1323337611704999942" TargetMode="Externa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introduction-to-aspnet-core?WT.mc_id=DOP-MVP-5003370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middleware?WT.mc_id=DOP-MVP-500337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xaguildev.github.io/" TargetMode="External"/><Relationship Id="rId7" Type="http://schemas.openxmlformats.org/officeDocument/2006/relationships/hyperlink" Target="mailto:Guillaume.chervet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illaume-chervet.fr/" TargetMode="External"/><Relationship Id="rId5" Type="http://schemas.openxmlformats.org/officeDocument/2006/relationships/hyperlink" Target="https://www.meetup.com/fr-FR/mtg-lille/" TargetMode="External"/><Relationship Id="rId4" Type="http://schemas.openxmlformats.org/officeDocument/2006/relationships/hyperlink" Target="https://twitter.com/guicherve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middleware?WT.mc_id=DOP-MVP-5003370" TargetMode="Externa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dotnet-publish?WT.mc_id=DOP-MVP-5003370" TargetMode="External"/><Relationship Id="rId2" Type="http://schemas.openxmlformats.org/officeDocument/2006/relationships/hyperlink" Target="https://docs.microsoft.com/fr-fr/dotnet/core/rid-catalog?WT.mc_id=DOP-MVP-500337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deploying/trim-self-contained?WT.mc_id=DOP-MVP-500337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assembly/?WT.mc_id=DOP-MVP-5003370" TargetMode="External"/><Relationship Id="rId2" Type="http://schemas.openxmlformats.org/officeDocument/2006/relationships/hyperlink" Target="https://docs.microsoft.com/en-us/dotnet/core/tools/global-json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standard/assembly/?WT.mc_id=DOP-MVP-500337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-chervet/course.dotnet/blob/master/documentations/dotnet6.ppt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standard/assembly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programming-guide/types/how-to-convert-a-string-to-a-number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types/how-to-convert-a-string-to-a-number?WT.mc_id=DOP-MVP-5003370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whats-new/tutorials/top-level-statements?WT.mc_id=DOP-MVP-5003370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fBfBQq7EE&amp;feature=youtu.be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decompiler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language-reference/keywords/foreach-in?WT.mc_id=DOP-MVP-500337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nuget/nuget-org/publish-a-package?WT.mc_id=DOP-MVP-5003370" TargetMode="External"/><Relationship Id="rId3" Type="http://schemas.openxmlformats.org/officeDocument/2006/relationships/hyperlink" Target="https://www.jetbrains.com/resharper/download/download-thanks.html?platform=windows" TargetMode="External"/><Relationship Id="rId7" Type="http://schemas.openxmlformats.org/officeDocument/2006/relationships/hyperlink" Target="https://docs.microsoft.com/fr-fr/sql/ssms/download-sql-server-management-studio-ssms" TargetMode="External"/><Relationship Id="rId2" Type="http://schemas.openxmlformats.org/officeDocument/2006/relationships/hyperlink" Target="https://visualstudio.microsoft.com/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.microsoft.com/download/dotnet/6.0" TargetMode="Externa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www.jetbrains.com/rider/" TargetMode="External"/><Relationship Id="rId9" Type="http://schemas.openxmlformats.org/officeDocument/2006/relationships/hyperlink" Target="https://education.github.com/pack" TargetMode="Externa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language-reference/keywords/for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api/system.threading.tasks.task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hreading.tasks.task-1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api/system.threading.tasks.task-1?view=netcore-3.1&amp;WT.mc_id=DOP-MVP-5003370" TargetMode="External"/><Relationship Id="rId2" Type="http://schemas.openxmlformats.org/officeDocument/2006/relationships/hyperlink" Target="https://docs.microsoft.com/en-us/dotnet/standard/parallel-programming/how-to-write-a-simple-parallel-foreach-loop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windows-server/administration/windows-commands/xcopy?WT.mc_id=DOP-MVP-5003370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classes-and-structs/static-classes-and-static-class-members?WT.mc_id=DOP-MVP-5003370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Discovery .NET 6 and its ecosystem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00275" y="3342482"/>
            <a:ext cx="127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175824" y="2751137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C3D4B0-C84B-4BDC-BB06-1A1E66F2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9"/>
          <a:stretch/>
        </p:blipFill>
        <p:spPr>
          <a:xfrm>
            <a:off x="3472984" y="2145511"/>
            <a:ext cx="2481530" cy="23939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465BAA-1443-4ED6-B97E-A1E648CE2D20}"/>
              </a:ext>
            </a:extLst>
          </p:cNvPr>
          <p:cNvSpPr txBox="1"/>
          <p:nvPr/>
        </p:nvSpPr>
        <p:spPr>
          <a:xfrm>
            <a:off x="359859" y="4680780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E6F23E-D3B4-4350-B2A4-2ABE3E6D97D6}"/>
              </a:ext>
            </a:extLst>
          </p:cNvPr>
          <p:cNvSpPr txBox="1"/>
          <p:nvPr/>
        </p:nvSpPr>
        <p:spPr>
          <a:xfrm>
            <a:off x="3525333" y="4680780"/>
            <a:ext cx="23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Intermediate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4AC797-6E8E-4617-B36E-DB3BAF54237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5954514" y="3342482"/>
            <a:ext cx="1908677" cy="49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4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7760099" y="4686327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91" y="2470285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9428233" y="2730569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9650005" y="3347448"/>
            <a:ext cx="926970" cy="4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272" y="2065592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C6726E3-06AA-4448-859A-A6A274610863}"/>
              </a:ext>
            </a:extLst>
          </p:cNvPr>
          <p:cNvSpPr txBox="1"/>
          <p:nvPr/>
        </p:nvSpPr>
        <p:spPr>
          <a:xfrm>
            <a:off x="5777825" y="2479522"/>
            <a:ext cx="22862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Common </a:t>
            </a:r>
            <a:r>
              <a:rPr lang="fr-FR" sz="1400" dirty="0" err="1">
                <a:solidFill>
                  <a:srgbClr val="0070C0"/>
                </a:solidFill>
              </a:rPr>
              <a:t>Language</a:t>
            </a:r>
            <a:r>
              <a:rPr lang="fr-FR" sz="1400" dirty="0">
                <a:solidFill>
                  <a:srgbClr val="0070C0"/>
                </a:solidFill>
              </a:rPr>
              <a:t> Runtime </a:t>
            </a:r>
          </a:p>
          <a:p>
            <a:pPr algn="ctr"/>
            <a:r>
              <a:rPr lang="fr-FR" sz="1400" dirty="0">
                <a:solidFill>
                  <a:srgbClr val="0070C0"/>
                </a:solidFill>
              </a:rPr>
              <a:t>(</a:t>
            </a:r>
            <a:r>
              <a:rPr lang="fr-FR" sz="1400" dirty="0" err="1">
                <a:solidFill>
                  <a:srgbClr val="0070C0"/>
                </a:solidFill>
              </a:rPr>
              <a:t>virtual</a:t>
            </a:r>
            <a:r>
              <a:rPr lang="fr-FR" sz="1400" dirty="0">
                <a:solidFill>
                  <a:srgbClr val="0070C0"/>
                </a:solidFill>
              </a:rPr>
              <a:t> machine)</a:t>
            </a:r>
          </a:p>
          <a:p>
            <a:pPr algn="ctr"/>
            <a:r>
              <a:rPr lang="fr-FR" sz="1400" dirty="0">
                <a:solidFill>
                  <a:srgbClr val="00B050"/>
                </a:solidFill>
              </a:rPr>
              <a:t>Just In Time</a:t>
            </a:r>
          </a:p>
        </p:txBody>
      </p:sp>
    </p:spTree>
    <p:extLst>
      <p:ext uri="{BB962C8B-B14F-4D97-AF65-F5344CB8AC3E}">
        <p14:creationId xmlns:p14="http://schemas.microsoft.com/office/powerpoint/2010/main" val="25706201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9318-F84D-49D4-A73C-B647DDC7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EA969-B84B-4B43-B1C3-A013D399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3D8CF7-9773-49B6-9711-E98C4105BB7D}"/>
              </a:ext>
            </a:extLst>
          </p:cNvPr>
          <p:cNvSpPr txBox="1"/>
          <p:nvPr/>
        </p:nvSpPr>
        <p:spPr>
          <a:xfrm>
            <a:off x="0" y="6488668"/>
            <a:ext cx="615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6062CE-7B0A-4D4C-8717-02C62279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CDA20-95FF-41D3-BEEB-152A68B027BE}"/>
              </a:ext>
            </a:extLst>
          </p:cNvPr>
          <p:cNvSpPr/>
          <p:nvPr/>
        </p:nvSpPr>
        <p:spPr>
          <a:xfrm>
            <a:off x="2470245" y="5786939"/>
            <a:ext cx="972175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.\tests\</a:t>
            </a:r>
            <a:r>
              <a:rPr lang="fr-FR" sz="3200" dirty="0" err="1">
                <a:solidFill>
                  <a:schemeClr val="bg1"/>
                </a:solidFill>
              </a:rPr>
              <a:t>Leonardo.Tests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test --collect:"</a:t>
            </a:r>
            <a:r>
              <a:rPr lang="en-US" sz="3200" dirty="0" err="1">
                <a:solidFill>
                  <a:schemeClr val="bg1"/>
                </a:solidFill>
              </a:rPr>
              <a:t>XPlat</a:t>
            </a:r>
            <a:r>
              <a:rPr lang="en-US" sz="3200" dirty="0">
                <a:solidFill>
                  <a:schemeClr val="bg1"/>
                </a:solidFill>
              </a:rPr>
              <a:t> Code Coverage"</a:t>
            </a:r>
          </a:p>
        </p:txBody>
      </p:sp>
    </p:spTree>
    <p:extLst>
      <p:ext uri="{BB962C8B-B14F-4D97-AF65-F5344CB8AC3E}">
        <p14:creationId xmlns:p14="http://schemas.microsoft.com/office/powerpoint/2010/main" val="197664514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A0B6A-9C00-4712-AF8A-7E633C6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1F6C0-29B6-4F52-8204-ECDD3E17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39D8B-F6BD-4E91-8368-5AFA4C94D468}"/>
              </a:ext>
            </a:extLst>
          </p:cNvPr>
          <p:cNvSpPr txBox="1"/>
          <p:nvPr/>
        </p:nvSpPr>
        <p:spPr>
          <a:xfrm>
            <a:off x="396380" y="63119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D69949-BDDF-4BAE-A2F5-E53AC981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47" y="3405594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F31CBA-07E2-44DD-BB63-423E33C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887" y="5131086"/>
            <a:ext cx="1589670" cy="1652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1B5A5-73FC-463F-A43E-391CE4B062FD}"/>
              </a:ext>
            </a:extLst>
          </p:cNvPr>
          <p:cNvSpPr/>
          <p:nvPr/>
        </p:nvSpPr>
        <p:spPr>
          <a:xfrm>
            <a:off x="1075731" y="1690688"/>
            <a:ext cx="9721755" cy="4524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test --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collect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:"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XPlat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Code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Coverage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" -- DataCollectionRunSettings.DataCollectors.DataCollector.Configuration.Format=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json,cobertura,lcov,teamcity,opencover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add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package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coverlet.msbuild</a:t>
            </a:r>
            <a:endParaRPr lang="fr-FR" altLang="fr-FR" sz="3200" dirty="0">
              <a:solidFill>
                <a:schemeClr val="bg1"/>
              </a:solidFill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dotnet test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p:CollectCoverage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p:CoverletOutputFormat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opencover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=./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/opencover.xml </a:t>
            </a:r>
          </a:p>
        </p:txBody>
      </p:sp>
    </p:spTree>
    <p:extLst>
      <p:ext uri="{BB962C8B-B14F-4D97-AF65-F5344CB8AC3E}">
        <p14:creationId xmlns:p14="http://schemas.microsoft.com/office/powerpoint/2010/main" val="343480011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F607-1CE9-4418-881E-172FCD8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FF4A2-9F3C-4971-A1A4-B65BBE0B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Unit tests coverage analysis on macOS">
            <a:extLst>
              <a:ext uri="{FF2B5EF4-FFF2-40B4-BE49-F238E27FC236}">
                <a16:creationId xmlns:a16="http://schemas.microsoft.com/office/drawing/2014/main" id="{2D8F2ECF-E164-44ED-A011-6A2A1A68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74" y="30199"/>
            <a:ext cx="7956251" cy="6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A6DF9C-0C77-4DB4-A841-ACFA5ED397E0}"/>
              </a:ext>
            </a:extLst>
          </p:cNvPr>
          <p:cNvSpPr txBox="1"/>
          <p:nvPr/>
        </p:nvSpPr>
        <p:spPr>
          <a:xfrm>
            <a:off x="0" y="6458469"/>
            <a:ext cx="1025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https://blog.jetbrains.com/dotnet/2019/04/10/code-coverage-macos-linux-rider-2019-1/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02653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A829-F416-492E-BEEF-A1E6D17C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4" y="-288686"/>
            <a:ext cx="10515600" cy="1325563"/>
          </a:xfrm>
        </p:spPr>
        <p:txBody>
          <a:bodyPr/>
          <a:lstStyle/>
          <a:p>
            <a:r>
              <a:rPr lang="fr-FR" dirty="0" err="1"/>
              <a:t>ReportGenerator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6369E7-18F6-4958-BBD2-C265F4F0A508}"/>
              </a:ext>
            </a:extLst>
          </p:cNvPr>
          <p:cNvSpPr txBox="1"/>
          <p:nvPr/>
        </p:nvSpPr>
        <p:spPr>
          <a:xfrm>
            <a:off x="0" y="6488668"/>
            <a:ext cx="894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https://github.com/danielpalme/ReportGenerator</a:t>
            </a:r>
            <a:endParaRPr lang="fr-F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A8A74FE-5D96-4A0D-A8AF-04658CBC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55" y="4428024"/>
            <a:ext cx="4370665" cy="20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2D79E9-991F-46CD-B3BE-D302B4A51377}"/>
              </a:ext>
            </a:extLst>
          </p:cNvPr>
          <p:cNvSpPr/>
          <p:nvPr/>
        </p:nvSpPr>
        <p:spPr>
          <a:xfrm>
            <a:off x="1094446" y="857848"/>
            <a:ext cx="972175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tool install dotnet-</a:t>
            </a:r>
            <a:r>
              <a:rPr lang="en-US" sz="3200" dirty="0" err="1">
                <a:solidFill>
                  <a:schemeClr val="bg1"/>
                </a:solidFill>
              </a:rPr>
              <a:t>reportgenerator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en-US" sz="3200" dirty="0" err="1">
                <a:solidFill>
                  <a:schemeClr val="bg1"/>
                </a:solidFill>
              </a:rPr>
              <a:t>globaltool</a:t>
            </a:r>
            <a:r>
              <a:rPr lang="en-US" sz="3200" dirty="0">
                <a:solidFill>
                  <a:schemeClr val="bg1"/>
                </a:solidFill>
              </a:rPr>
              <a:t> --tool-path tools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Windows only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tools\reportgenerator.exe "-</a:t>
            </a:r>
            <a:r>
              <a:rPr lang="en-US" sz="3200" dirty="0" err="1">
                <a:solidFill>
                  <a:schemeClr val="bg1"/>
                </a:solidFill>
              </a:rPr>
              <a:t>reports:coverage</a:t>
            </a:r>
            <a:r>
              <a:rPr lang="en-US" sz="3200" dirty="0">
                <a:solidFill>
                  <a:schemeClr val="bg1"/>
                </a:solidFill>
              </a:rPr>
              <a:t>\opencover.xml" "-</a:t>
            </a:r>
            <a:r>
              <a:rPr lang="en-US" sz="3200" dirty="0" err="1">
                <a:solidFill>
                  <a:schemeClr val="bg1"/>
                </a:solidFill>
              </a:rPr>
              <a:t>targetdir:report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66FBD-2E06-4E79-922A-BB53280B2560}"/>
              </a:ext>
            </a:extLst>
          </p:cNvPr>
          <p:cNvSpPr/>
          <p:nvPr/>
        </p:nvSpPr>
        <p:spPr>
          <a:xfrm>
            <a:off x="1094446" y="3521286"/>
            <a:ext cx="9721755" cy="7078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Linux,macos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only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Tools/</a:t>
            </a:r>
            <a:r>
              <a:rPr lang="en-US" sz="2000" dirty="0" err="1">
                <a:solidFill>
                  <a:schemeClr val="bg1"/>
                </a:solidFill>
              </a:rPr>
              <a:t>reportgenerator</a:t>
            </a:r>
            <a:r>
              <a:rPr lang="en-US" sz="2000" dirty="0">
                <a:solidFill>
                  <a:schemeClr val="bg1"/>
                </a:solidFill>
              </a:rPr>
              <a:t> "-</a:t>
            </a:r>
            <a:r>
              <a:rPr lang="en-US" sz="2000" dirty="0" err="1">
                <a:solidFill>
                  <a:schemeClr val="bg1"/>
                </a:solidFill>
              </a:rPr>
              <a:t>reports:coverage</a:t>
            </a:r>
            <a:r>
              <a:rPr lang="en-US" sz="2000" dirty="0">
                <a:solidFill>
                  <a:schemeClr val="bg1"/>
                </a:solidFill>
              </a:rPr>
              <a:t>/opencover.xml" "-</a:t>
            </a:r>
            <a:r>
              <a:rPr lang="en-US" sz="2000" dirty="0" err="1">
                <a:solidFill>
                  <a:schemeClr val="bg1"/>
                </a:solidFill>
              </a:rPr>
              <a:t>targetdir:report</a:t>
            </a:r>
            <a:r>
              <a:rPr lang="en-US" sz="2000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2938161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,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xunit</a:t>
            </a:r>
            <a:r>
              <a:rPr lang="fr-FR" sz="3600" dirty="0">
                <a:solidFill>
                  <a:schemeClr val="bg1"/>
                </a:solidFill>
              </a:rPr>
              <a:t> tests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test .\src\Leonardo\ </a:t>
            </a:r>
            <a:r>
              <a:rPr lang="fr-FR" sz="3600" dirty="0" err="1">
                <a:solidFill>
                  <a:schemeClr val="bg1"/>
                </a:solidFill>
              </a:rPr>
              <a:t>Leonardo.csproj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fr-FR" sz="3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you</a:t>
            </a:r>
            <a:r>
              <a:rPr lang="fr-FR" sz="3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3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respect dotnet </a:t>
            </a:r>
            <a:r>
              <a:rPr lang="fr-FR" sz="3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3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convention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code </a:t>
            </a:r>
            <a:r>
              <a:rPr lang="fr-FR" sz="3600" dirty="0" err="1">
                <a:solidFill>
                  <a:schemeClr val="bg1"/>
                </a:solidFill>
              </a:rPr>
              <a:t>coverage</a:t>
            </a:r>
            <a:r>
              <a:rPr lang="fr-FR" sz="3600" dirty="0">
                <a:solidFill>
                  <a:schemeClr val="bg1"/>
                </a:solidFill>
              </a:rPr>
              <a:t> and use </a:t>
            </a:r>
            <a:r>
              <a:rPr lang="fr-FR" sz="3600" dirty="0" err="1">
                <a:solidFill>
                  <a:schemeClr val="bg1"/>
                </a:solidFill>
              </a:rPr>
              <a:t>ReportGenerator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an html builtin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6923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web API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26610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A91A8-87FF-494A-A20B-6F0F590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Fibonacci.Web.csproj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FD1FA-7117-4F6F-AA3C-F21F1B67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9" y="1818005"/>
            <a:ext cx="8448082" cy="4462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lang="fr-FR" altLang="fr-FR" sz="3200" dirty="0" err="1">
                <a:solidFill>
                  <a:srgbClr val="8C6C41"/>
                </a:solidFill>
                <a:highlight>
                  <a:srgbClr val="FFFF00"/>
                </a:highlight>
                <a:latin typeface="JetBrains Mono"/>
              </a:rPr>
              <a:t>.Web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65AFD-78ED-4E01-91B4-61AA279E6225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web -o .\src\</a:t>
            </a:r>
            <a:r>
              <a:rPr lang="fr-FR" sz="3200" dirty="0" err="1">
                <a:solidFill>
                  <a:schemeClr val="bg1"/>
                </a:solidFill>
              </a:rPr>
              <a:t>Leonardo.Web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65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76563E-A665-4C91-A3AA-91DEF8A3FF0C}"/>
              </a:ext>
            </a:extLst>
          </p:cNvPr>
          <p:cNvSpPr txBox="1"/>
          <p:nvPr/>
        </p:nvSpPr>
        <p:spPr>
          <a:xfrm>
            <a:off x="566057" y="6211669"/>
            <a:ext cx="8882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https://docs.microsoft.com/en-us/dotnet/api/microsoft.aspnetcore.webhost.createdefaultbuilder?view=aspnetcore-3.1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650516-5BB9-49C2-986D-42747CDFC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09" y="1576415"/>
            <a:ext cx="1043106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WebApplication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MapGet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"/Fibonacci"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		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lang="fr-FR" altLang="fr-FR" sz="2400" dirty="0">
                <a:solidFill>
                  <a:srgbClr val="0F54D6"/>
                </a:solidFill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202020"/>
                </a:solidFill>
                <a:latin typeface="JetBrains Mono"/>
              </a:rPr>
              <a:t>Leonardo.Fibonacci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"43"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49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FAB75-3FB5-4F31-934B-948C3187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Automatic</a:t>
            </a:r>
            <a:r>
              <a:rPr lang="fr-FR" dirty="0"/>
              <a:t> </a:t>
            </a:r>
            <a:r>
              <a:rPr lang="fr-FR" dirty="0" err="1"/>
              <a:t>reload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8946A8-7FE4-43C0-8596-EBD914C7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002D3F-5605-4F73-9F7A-DB6B5008FDF9}"/>
              </a:ext>
            </a:extLst>
          </p:cNvPr>
          <p:cNvSpPr/>
          <p:nvPr/>
        </p:nvSpPr>
        <p:spPr>
          <a:xfrm>
            <a:off x="838200" y="2844225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.\src\</a:t>
            </a:r>
            <a:r>
              <a:rPr lang="fr-FR" sz="3200" dirty="0" err="1">
                <a:solidFill>
                  <a:schemeClr val="bg1"/>
                </a:solidFill>
              </a:rPr>
              <a:t>Leonardo.Web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watch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98695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BC3DA-09F4-4485-857A-D54025392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30"/>
            <a:ext cx="10515600" cy="1325563"/>
          </a:xfrm>
        </p:spPr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45FD45-4EA2-4218-8378-E4EAEF77F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7979" y="1205825"/>
            <a:ext cx="10235821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sdk: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ED94C0"/>
                </a:solidFill>
                <a:effectLst/>
                <a:latin typeface="JetBrains Mono"/>
              </a:rPr>
              <a:t>6.0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build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src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COPY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 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RUN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dotnet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"./src/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Leonardo.Web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Leonardo.Web.csproj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 Release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r linux-musl-x64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self-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contained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p:PublishTrimmed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p:PublishReadyToRun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o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publish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runtime-deps: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ED94C0"/>
                </a:solidFill>
                <a:effectLst/>
                <a:latin typeface="JetBrains Mono"/>
              </a:rPr>
              <a:t>6.0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alpine3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ED94C0"/>
                </a:solidFill>
                <a:effectLst/>
                <a:latin typeface="JetBrains Mono"/>
              </a:rPr>
              <a:t>.16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final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app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COPY --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from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ENTRYPOINT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"/app/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Leonardo.Web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9C1EE6-400E-49C3-A79C-D93F0E946FA3}"/>
              </a:ext>
            </a:extLst>
          </p:cNvPr>
          <p:cNvSpPr/>
          <p:nvPr/>
        </p:nvSpPr>
        <p:spPr>
          <a:xfrm>
            <a:off x="3290748" y="5768252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web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-p 5003:80 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505241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200275" y="3342482"/>
            <a:ext cx="3054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750437" y="2391660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  <a:p>
            <a:pPr algn="ctr"/>
            <a:r>
              <a:rPr lang="fr-FR" sz="2400" dirty="0" err="1">
                <a:solidFill>
                  <a:srgbClr val="00B050"/>
                </a:solidFill>
              </a:rPr>
              <a:t>Ahead</a:t>
            </a:r>
            <a:r>
              <a:rPr lang="fr-FR" sz="2400" dirty="0">
                <a:solidFill>
                  <a:srgbClr val="00B050"/>
                </a:solidFill>
              </a:rPr>
              <a:t> of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5029125" y="4546693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80" y="2465319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8180689" y="2786427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7041794" y="3342482"/>
            <a:ext cx="3535181" cy="9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024" y="2140650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260F322C-ED44-49B9-AB63-72E9AB0527E7}"/>
              </a:ext>
            </a:extLst>
          </p:cNvPr>
          <p:cNvSpPr txBox="1"/>
          <p:nvPr/>
        </p:nvSpPr>
        <p:spPr>
          <a:xfrm>
            <a:off x="353054" y="4546692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</p:spTree>
    <p:extLst>
      <p:ext uri="{BB962C8B-B14F-4D97-AF65-F5344CB8AC3E}">
        <p14:creationId xmlns:p14="http://schemas.microsoft.com/office/powerpoint/2010/main" val="39931946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an api using « 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new web 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Leonardo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and test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docker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</a:t>
            </a:r>
            <a:r>
              <a:rPr lang="fr-FR" sz="2800" dirty="0" err="1">
                <a:solidFill>
                  <a:schemeClr val="bg1"/>
                </a:solidFill>
              </a:rPr>
              <a:t>build</a:t>
            </a:r>
            <a:r>
              <a:rPr lang="fr-FR" sz="2800" dirty="0">
                <a:solidFill>
                  <a:schemeClr val="bg1"/>
                </a:solidFill>
              </a:rPr>
              <a:t> . -t web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run -p 5003:80  --</a:t>
            </a:r>
            <a:r>
              <a:rPr lang="fr-FR" sz="2800" dirty="0" err="1">
                <a:solidFill>
                  <a:schemeClr val="bg1"/>
                </a:solidFill>
              </a:rPr>
              <a:t>rm</a:t>
            </a:r>
            <a:r>
              <a:rPr lang="fr-FR" sz="2800" dirty="0">
                <a:solidFill>
                  <a:schemeClr val="bg1"/>
                </a:solidFill>
              </a:rPr>
              <a:t> web</a:t>
            </a: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0764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Open Source your </a:t>
            </a:r>
            <a:r>
              <a:rPr lang="fr-FR" dirty="0" err="1"/>
              <a:t>project</a:t>
            </a:r>
            <a:r>
              <a:rPr lang="fr-FR" dirty="0"/>
              <a:t> to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https://github.com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105399763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344F3-5567-4AF4-9AE2-AE246D2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E4B56-71DA-4C81-B549-1B81558637F3}"/>
              </a:ext>
            </a:extLst>
          </p:cNvPr>
          <p:cNvSpPr/>
          <p:nvPr/>
        </p:nvSpPr>
        <p:spPr>
          <a:xfrm>
            <a:off x="941077" y="2107297"/>
            <a:ext cx="10660897" cy="35394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</a:t>
            </a:r>
            <a:r>
              <a:rPr lang="fr-FR" sz="3200" dirty="0" err="1">
                <a:solidFill>
                  <a:schemeClr val="bg1"/>
                </a:solidFill>
              </a:rPr>
              <a:t>gitignore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clone </a:t>
            </a:r>
            <a:r>
              <a:rPr lang="fr-FR" sz="3200" dirty="0">
                <a:solidFill>
                  <a:schemeClr val="bg1"/>
                </a:solidFill>
                <a:hlinkClick r:id="rId2"/>
              </a:rPr>
              <a:t>https://github.com/your-account/dotnet-fibonacci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.\Fibonacci .\dotnet-</a:t>
            </a:r>
            <a:r>
              <a:rPr lang="fr-FR" sz="3200" dirty="0" err="1">
                <a:solidFill>
                  <a:schemeClr val="bg1"/>
                </a:solidFill>
              </a:rPr>
              <a:t>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commit –m "update"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push --set-</a:t>
            </a:r>
            <a:r>
              <a:rPr lang="fr-FR" sz="3200" dirty="0" err="1">
                <a:solidFill>
                  <a:schemeClr val="bg1"/>
                </a:solidFill>
              </a:rPr>
              <a:t>upstream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master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D8FFFD-0756-4E00-AA0B-3C883BB995B7}"/>
              </a:ext>
            </a:extLst>
          </p:cNvPr>
          <p:cNvSpPr txBox="1"/>
          <p:nvPr/>
        </p:nvSpPr>
        <p:spPr>
          <a:xfrm>
            <a:off x="2276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https://github.com/</a:t>
            </a:r>
            <a:endParaRPr lang="fr-FR" dirty="0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A472C3AB-991B-445F-82EC-73C8CFA13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69"/>
          <a:stretch/>
        </p:blipFill>
        <p:spPr bwMode="auto">
          <a:xfrm>
            <a:off x="4588777" y="125248"/>
            <a:ext cx="2499920" cy="15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4922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Github</a:t>
            </a:r>
            <a:r>
              <a:rPr lang="fr-FR" dirty="0"/>
              <a:t> Actions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https://github.com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65582595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4A70D-1BB6-4D65-BA25-115D7065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-420767"/>
            <a:ext cx="10515600" cy="1325563"/>
          </a:xfrm>
        </p:spPr>
        <p:txBody>
          <a:bodyPr/>
          <a:lstStyle/>
          <a:p>
            <a:r>
              <a:rPr lang="fr-FR" dirty="0" err="1"/>
              <a:t>Main.yml</a:t>
            </a:r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C463429-3EF0-4159-8334-502ECB89FD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4567" y="687979"/>
            <a:ext cx="11787433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push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branches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[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master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pull_request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branches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[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master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jobs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runs-on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ubuntu-latest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steps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actions/checkout@v2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actions/setup-dotnet@v1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with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dotnet-version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'6.0.x'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dotnet test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p:CollectCoverage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p:CoverletOutputFormat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opencover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p:CoverletOutput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=./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coverage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/opencover.xml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dotnet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publish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./src/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Leonardo.Web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Leonardo.Web.csproj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--self-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contained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--output ./win-x64/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-c Release -r win-x64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p:PublishTrimmed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p:PublishReadyToRun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Upload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WebApp1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Artifact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actions/upload-artifact@v2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with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Publish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win-x64 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./win-x64/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3614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GihubActions</a:t>
            </a:r>
            <a:r>
              <a:rPr lang="fr-FR" sz="3600" dirty="0">
                <a:solidFill>
                  <a:schemeClr val="bg1"/>
                </a:solidFill>
              </a:rPr>
              <a:t> and .</a:t>
            </a:r>
            <a:r>
              <a:rPr lang="fr-FR" sz="3600" dirty="0" err="1">
                <a:solidFill>
                  <a:schemeClr val="bg1"/>
                </a:solidFill>
              </a:rPr>
              <a:t>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</a:t>
            </a:r>
            <a:r>
              <a:rPr lang="fr-FR" sz="3200" dirty="0" err="1">
                <a:solidFill>
                  <a:schemeClr val="bg1"/>
                </a:solidFill>
              </a:rPr>
              <a:t>executable</a:t>
            </a:r>
            <a:r>
              <a:rPr lang="fr-FR" sz="3200" dirty="0">
                <a:solidFill>
                  <a:schemeClr val="bg1"/>
                </a:solidFill>
              </a:rPr>
              <a:t>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1586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Azure DevOps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https://azure.microsoft.com/en-us/services/devops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7843882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0B28A-653F-4648-AA33-2548B880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12" y="-275898"/>
            <a:ext cx="10515600" cy="1325563"/>
          </a:xfrm>
        </p:spPr>
        <p:txBody>
          <a:bodyPr/>
          <a:lstStyle/>
          <a:p>
            <a:r>
              <a:rPr lang="fr-FR" dirty="0"/>
              <a:t>Azure-</a:t>
            </a:r>
            <a:r>
              <a:rPr lang="fr-FR" dirty="0" err="1"/>
              <a:t>pipelines.yml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C33659-3824-419F-885A-D6DFB2552909}"/>
              </a:ext>
            </a:extLst>
          </p:cNvPr>
          <p:cNvSpPr txBox="1"/>
          <p:nvPr/>
        </p:nvSpPr>
        <p:spPr>
          <a:xfrm>
            <a:off x="113122" y="6532774"/>
            <a:ext cx="874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https://github.com/axa-group/radar/blob/master/azure-pipelines.yml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0B0985-2994-4519-89C1-2E8FA6F11F18}"/>
              </a:ext>
            </a:extLst>
          </p:cNvPr>
          <p:cNvSpPr txBox="1"/>
          <p:nvPr/>
        </p:nvSpPr>
        <p:spPr>
          <a:xfrm>
            <a:off x="1384954" y="632708"/>
            <a:ext cx="10807046" cy="6032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vmImage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"Ubuntu 16.04"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DotNetCoreInstaller@0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 .NET Core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5.0.101"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5.0.101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test"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"**/*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tests.csproj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p:CollectCoverage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p:CoverletOutputFormat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opencover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=./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/opencover.xml'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publishWebProjects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--output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Build.ArtifactStagingDirectory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-r win-x64 --self-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contained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p:PublishSingleFile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p:IncludeNativeLibrariesInSingleFile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-f net5.0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p:AssemblyVersion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=1.0.0.0"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zipAfterPublish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PublishBuildArtifacts@1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0197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AzureDevops</a:t>
            </a:r>
            <a:r>
              <a:rPr lang="fr-FR" sz="3600" dirty="0">
                <a:solidFill>
                  <a:schemeClr val="bg1"/>
                </a:solidFill>
              </a:rPr>
              <a:t> and azure-</a:t>
            </a:r>
            <a:r>
              <a:rPr lang="fr-FR" sz="3600" dirty="0" err="1">
                <a:solidFill>
                  <a:schemeClr val="bg1"/>
                </a:solidFill>
              </a:rPr>
              <a:t>pipeline.yml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.zip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3732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Sonar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Sonar Cloud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1"/>
                </a:solidFill>
                <a:hlinkClick r:id="rId2"/>
              </a:rPr>
              <a:t>https://sonarcloud.io/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code analyses to sonar cloud in your CI (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1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4F10-45FF-4F9A-92FC-716D285D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C4CA8-2FDA-405C-881C-88B12DD7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Asynchrony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Multithreaded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Parallelism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54352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Docker Hub </a:t>
            </a:r>
            <a:r>
              <a:rPr lang="fr-FR" sz="2400" dirty="0">
                <a:hlinkClick r:id="rId2"/>
              </a:rPr>
              <a:t>https://hub.docker.com/</a:t>
            </a:r>
            <a:r>
              <a:rPr lang="fr-FR" sz="2400" dirty="0"/>
              <a:t> 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following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feature</a:t>
            </a:r>
            <a:r>
              <a:rPr lang="fr-FR" sz="3600" dirty="0">
                <a:solidFill>
                  <a:schemeClr val="bg1"/>
                </a:solidFill>
              </a:rPr>
              <a:t> in your CI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Dockerfile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Push your image to your </a:t>
            </a:r>
            <a:r>
              <a:rPr lang="fr-FR" sz="3200" dirty="0" err="1">
                <a:solidFill>
                  <a:schemeClr val="bg1"/>
                </a:solidFill>
              </a:rPr>
              <a:t>personal</a:t>
            </a:r>
            <a:r>
              <a:rPr lang="fr-FR" sz="3200" dirty="0">
                <a:solidFill>
                  <a:schemeClr val="bg1"/>
                </a:solidFill>
              </a:rPr>
              <a:t> docker </a:t>
            </a:r>
            <a:r>
              <a:rPr lang="fr-FR" sz="3200" dirty="0" err="1">
                <a:solidFill>
                  <a:schemeClr val="bg1"/>
                </a:solidFill>
              </a:rPr>
              <a:t>registry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8583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6202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7FE16-12EE-4039-8A32-FC199A43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to nuget.org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E3FCD5-B903-49DA-B43C-07B56FBA6261}"/>
              </a:ext>
            </a:extLst>
          </p:cNvPr>
          <p:cNvSpPr txBox="1"/>
          <p:nvPr/>
        </p:nvSpPr>
        <p:spPr>
          <a:xfrm>
            <a:off x="1474824" y="5413099"/>
            <a:ext cx="924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https://docs.microsoft.com/fr-fr/nuget/nuget-org/publish-a-package?WT.mc_id=DOP-MVP-5003370#create-api-keys</a:t>
            </a:r>
            <a:endParaRPr lang="fr-FR" dirty="0"/>
          </a:p>
        </p:txBody>
      </p:sp>
      <p:pic>
        <p:nvPicPr>
          <p:cNvPr id="7176" name="Picture 8" descr="Copie de la clé d’API dans le Presse-papiers">
            <a:extLst>
              <a:ext uri="{FF2B5EF4-FFF2-40B4-BE49-F238E27FC236}">
                <a16:creationId xmlns:a16="http://schemas.microsoft.com/office/drawing/2014/main" id="{A866DCE0-0EB0-454E-AA10-2B8DFC293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62" y="3429000"/>
            <a:ext cx="5507676" cy="15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70D384F-D6C9-47E8-954F-F7F6C2C3CB56}"/>
              </a:ext>
            </a:extLst>
          </p:cNvPr>
          <p:cNvSpPr txBox="1"/>
          <p:nvPr/>
        </p:nvSpPr>
        <p:spPr>
          <a:xfrm>
            <a:off x="2114112" y="26287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https://www.nuget.org/users/account/LogOn?returnUrl=%2F</a:t>
            </a:r>
            <a:endParaRPr lang="fr-FR" dirty="0"/>
          </a:p>
        </p:txBody>
      </p:sp>
      <p:pic>
        <p:nvPicPr>
          <p:cNvPr id="7178" name="Picture 10" descr="Emplacement de la connexion NuGet">
            <a:extLst>
              <a:ext uri="{FF2B5EF4-FFF2-40B4-BE49-F238E27FC236}">
                <a16:creationId xmlns:a16="http://schemas.microsoft.com/office/drawing/2014/main" id="{AB42F3CA-DA82-48C0-8437-19247388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01" y="1560982"/>
            <a:ext cx="7848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3060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4327-9FB4-4423-89B8-29EE3AB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97F68-E1CC-4073-895B-5A90F2E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4AE022-EE50-45B1-92E5-85467F979BD6}"/>
              </a:ext>
            </a:extLst>
          </p:cNvPr>
          <p:cNvSpPr txBox="1"/>
          <p:nvPr/>
        </p:nvSpPr>
        <p:spPr>
          <a:xfrm>
            <a:off x="56707" y="6398828"/>
            <a:ext cx="120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https://github.com/NuGetPackageExplorer</a:t>
            </a:r>
            <a:r>
              <a:rPr lang="fr-FR">
                <a:hlinkClick r:id="rId2"/>
              </a:rPr>
              <a:t>/NuGetPackageExplorer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6AC05F-AFA4-461D-BC57-83F1401C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4" y="0"/>
            <a:ext cx="8174332" cy="60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3745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74EE6-B546-407C-9852-54E676D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97628-1201-4AB0-8184-7F300D44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1FC84D-E50D-465D-84E6-20253DB70B5D}"/>
              </a:ext>
            </a:extLst>
          </p:cNvPr>
          <p:cNvSpPr txBox="1"/>
          <p:nvPr/>
        </p:nvSpPr>
        <p:spPr>
          <a:xfrm>
            <a:off x="241890" y="5292546"/>
            <a:ext cx="11390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https://docs.microsoft.com/en-us/dotnet/core/tools/dotnet-pack?WT.mc_id=DOP-MVP-5003370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910658F-3F13-43E3-A314-4F2733F8DC42}"/>
              </a:ext>
            </a:extLst>
          </p:cNvPr>
          <p:cNvSpPr txBox="1">
            <a:spLocks/>
          </p:cNvSpPr>
          <p:nvPr/>
        </p:nvSpPr>
        <p:spPr>
          <a:xfrm>
            <a:off x="852270" y="2256296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pack .\src\Leonardo\</a:t>
            </a:r>
            <a:r>
              <a:rPr lang="fr-FR" sz="3200" dirty="0" err="1">
                <a:solidFill>
                  <a:schemeClr val="bg1"/>
                </a:solidFill>
              </a:rPr>
              <a:t>Leonardo.csproj</a:t>
            </a:r>
            <a:r>
              <a:rPr lang="fr-FR" sz="3200" dirty="0">
                <a:solidFill>
                  <a:schemeClr val="bg1"/>
                </a:solidFill>
              </a:rPr>
              <a:t> -</a:t>
            </a:r>
            <a:r>
              <a:rPr lang="fr-FR" sz="3200" dirty="0" err="1">
                <a:solidFill>
                  <a:schemeClr val="bg1"/>
                </a:solidFill>
              </a:rPr>
              <a:t>p:PackageVersion</a:t>
            </a:r>
            <a:r>
              <a:rPr lang="fr-FR" sz="3200" dirty="0">
                <a:solidFill>
                  <a:schemeClr val="bg1"/>
                </a:solidFill>
              </a:rPr>
              <a:t>=1.0.0</a:t>
            </a:r>
          </a:p>
        </p:txBody>
      </p:sp>
    </p:spTree>
    <p:extLst>
      <p:ext uri="{BB962C8B-B14F-4D97-AF65-F5344CB8AC3E}">
        <p14:creationId xmlns:p14="http://schemas.microsoft.com/office/powerpoint/2010/main" val="226742980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CE62A-1895-49F3-B31C-684BF6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PackageId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7575E-4CAD-4D5A-B870-8F96A370B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4"/>
            <a:ext cx="869129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372DF2-A07B-4062-B7E3-C549431C25BD}"/>
              </a:ext>
            </a:extLst>
          </p:cNvPr>
          <p:cNvSpPr txBox="1"/>
          <p:nvPr/>
        </p:nvSpPr>
        <p:spPr>
          <a:xfrm>
            <a:off x="93033" y="6391571"/>
            <a:ext cx="919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https://docs.microsoft.com/fr-fr/dotnet/core/tools/csproj?WT.mc_id=DOP-MVP-5003370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32378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C1401-B71C-448F-8B0A-4F702BEF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68A-3D59-451B-B811-7695D2D6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185B78-D528-4095-BF62-D9CCCECB33A0}"/>
              </a:ext>
            </a:extLst>
          </p:cNvPr>
          <p:cNvSpPr txBox="1"/>
          <p:nvPr/>
        </p:nvSpPr>
        <p:spPr>
          <a:xfrm>
            <a:off x="-1" y="6176963"/>
            <a:ext cx="11483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99D01B-F75B-4801-A9BC-35DBB03F314B}"/>
              </a:ext>
            </a:extLst>
          </p:cNvPr>
          <p:cNvSpPr txBox="1">
            <a:spLocks/>
          </p:cNvSpPr>
          <p:nvPr/>
        </p:nvSpPr>
        <p:spPr>
          <a:xfrm>
            <a:off x="483780" y="2830455"/>
            <a:ext cx="10515600" cy="18651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nuget</a:t>
            </a:r>
            <a:r>
              <a:rPr lang="fr-FR" sz="3200" dirty="0">
                <a:solidFill>
                  <a:schemeClr val="bg1"/>
                </a:solidFill>
              </a:rPr>
              <a:t> push .\src\Leonardo\bin\</a:t>
            </a:r>
            <a:r>
              <a:rPr lang="fr-FR" sz="3200" dirty="0" err="1">
                <a:solidFill>
                  <a:schemeClr val="bg1"/>
                </a:solidFill>
              </a:rPr>
              <a:t>Debug</a:t>
            </a:r>
            <a:r>
              <a:rPr lang="fr-FR" sz="3200" dirty="0">
                <a:solidFill>
                  <a:schemeClr val="bg1"/>
                </a:solidFill>
              </a:rPr>
              <a:t>\Guillaume.Chervet.Leonardo.1.0.0.nupkg --api-key YOUR_API_KEY --source https://api.nuget.org/v3/index.json</a:t>
            </a:r>
          </a:p>
        </p:txBody>
      </p:sp>
    </p:spTree>
    <p:extLst>
      <p:ext uri="{BB962C8B-B14F-4D97-AF65-F5344CB8AC3E}">
        <p14:creationId xmlns:p14="http://schemas.microsoft.com/office/powerpoint/2010/main" val="54903647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Rename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PackageId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this</a:t>
            </a:r>
            <a:r>
              <a:rPr lang="fr-FR" sz="3600" dirty="0">
                <a:solidFill>
                  <a:schemeClr val="bg1"/>
                </a:solidFill>
              </a:rPr>
              <a:t> pattern :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Firstname.Lastname.Fibonacci</a:t>
            </a:r>
            <a:endParaRPr lang="fr-F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on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6302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Consume package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388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FD8B6-A3BF-4A00-B4A1-6D932C8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PackageReference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10DAF-D739-429F-B09D-8A3B82E7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8CB86-7365-4861-AA92-DD77D2173731}"/>
              </a:ext>
            </a:extLst>
          </p:cNvPr>
          <p:cNvSpPr/>
          <p:nvPr/>
        </p:nvSpPr>
        <p:spPr>
          <a:xfrm>
            <a:off x="1135456" y="1823528"/>
            <a:ext cx="980364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Guillaume.Chervet.Fibonacci</a:t>
            </a:r>
            <a:r>
              <a:rPr lang="fr-FR" sz="3200" dirty="0">
                <a:solidFill>
                  <a:schemeClr val="bg1"/>
                </a:solidFill>
              </a:rPr>
              <a:t> --version 1.0.0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C7B8D-E245-48DB-855C-EBDD6434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28" y="3033586"/>
            <a:ext cx="855016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PackageReference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Include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Version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="1.0.0"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/&gt;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04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D5A9B-8EA3-4046-BBE8-C417BF6F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0F333-2F3B-43D4-9622-DAFADF8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318" y="1825625"/>
            <a:ext cx="94634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 err="1"/>
              <a:t>Nuget</a:t>
            </a:r>
            <a:r>
              <a:rPr lang="fr-FR" sz="5400" dirty="0"/>
              <a:t> as package manager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C82E6-00D6-4FBD-BE99-FF140060E554}"/>
              </a:ext>
            </a:extLst>
          </p:cNvPr>
          <p:cNvSpPr txBox="1"/>
          <p:nvPr/>
        </p:nvSpPr>
        <p:spPr>
          <a:xfrm>
            <a:off x="2267125" y="5117175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hlinkClick r:id="rId2"/>
              </a:rPr>
              <a:t>https://www.nuget.org/</a:t>
            </a:r>
            <a:endParaRPr lang="fr-FR" sz="5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165706-0887-490B-B6FF-F08ECA41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81" y="3124200"/>
            <a:ext cx="24292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61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new a console application </a:t>
            </a:r>
            <a:r>
              <a:rPr lang="fr-FR" sz="3600" dirty="0" err="1">
                <a:solidFill>
                  <a:schemeClr val="bg1"/>
                </a:solidFill>
              </a:rPr>
              <a:t>name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ConsumeFromNuget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Consume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necessary</a:t>
            </a:r>
            <a:r>
              <a:rPr lang="fr-FR" sz="3600" dirty="0">
                <a:solidFill>
                  <a:schemeClr val="bg1"/>
                </a:solidFill>
              </a:rPr>
              <a:t> code to </a:t>
            </a:r>
            <a:r>
              <a:rPr lang="fr-FR" sz="3600" dirty="0" err="1">
                <a:solidFill>
                  <a:schemeClr val="bg1"/>
                </a:solidFill>
              </a:rPr>
              <a:t>make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works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9782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Azure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https://signup.azure.com/signup?WT.mc_id=DOP-MVP-5003370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747703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67467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E9B1-6A0B-4307-8340-6A0C3EB5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E9EAD-5CE5-40D8-8D98-B01746B70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8916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5100" dirty="0"/>
              <a:t>Object Type / Value Type </a:t>
            </a:r>
          </a:p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br>
              <a:rPr lang="fr-FR" dirty="0"/>
            </a:br>
            <a:endParaRPr lang="fr-FR" dirty="0">
              <a:hlinkClick r:id="rId3"/>
            </a:endParaRPr>
          </a:p>
          <a:p>
            <a:pPr marL="0" indent="0">
              <a:buNone/>
            </a:pPr>
            <a:r>
              <a:rPr lang="fr-FR" sz="5100" dirty="0"/>
              <a:t>Object</a:t>
            </a:r>
          </a:p>
          <a:p>
            <a:r>
              <a:rPr lang="fr-FR" dirty="0">
                <a:hlinkClick r:id="rId3"/>
              </a:rPr>
              <a:t>https://docs.microsoft.com/fr-fr/dotnet/api/system.object?WT.mc_id=DOP-MVP-5003370</a:t>
            </a:r>
            <a:endParaRPr lang="fr-FR" dirty="0"/>
          </a:p>
          <a:p>
            <a:r>
              <a:rPr lang="fr-FR" dirty="0">
                <a:hlinkClick r:id="rId4"/>
              </a:rPr>
              <a:t>https://docs.microsoft.com/en-us/dotnet/csharp/programming-guide/classes-and-structs/inheritance?WT.mc_id=DOP-MVP-5003370</a:t>
            </a:r>
            <a:endParaRPr lang="fr-FR" dirty="0"/>
          </a:p>
          <a:p>
            <a:r>
              <a:rPr lang="fr-FR" dirty="0">
                <a:hlinkClick r:id="rId5"/>
              </a:rPr>
              <a:t>https://docs.microsoft.com/fr-fr/dotnet/csharp/language-reference/keywords/interface?WT.mc_id=DOP-MVP-5003370</a:t>
            </a:r>
            <a:endParaRPr lang="fr-FR" dirty="0">
              <a:hlinkClick r:id="rId6"/>
            </a:endParaRPr>
          </a:p>
          <a:p>
            <a:r>
              <a:rPr lang="fr-FR" dirty="0">
                <a:hlinkClick r:id="rId6"/>
              </a:rPr>
              <a:t>https://docs.microsoft.com/en-us/dotnet/api/system.idisposable?WT.mc_id=DOP-MVP-5003370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5100" dirty="0"/>
              <a:t>Casting </a:t>
            </a:r>
          </a:p>
          <a:p>
            <a:r>
              <a:rPr lang="fr-FR" dirty="0">
                <a:hlinkClick r:id="rId7"/>
              </a:rPr>
              <a:t>https://docs.microsoft.com/en-us/dotnet/csharp/programming-guide/types/casting-and-type-conversions?WT.mc_id=DOP-MVP-5003370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sz="5100" dirty="0"/>
              <a:t>Basket </a:t>
            </a:r>
            <a:r>
              <a:rPr lang="fr-FR" sz="5100" dirty="0" err="1"/>
              <a:t>Demo</a:t>
            </a:r>
            <a:r>
              <a:rPr lang="fr-FR" sz="5100" dirty="0"/>
              <a:t> </a:t>
            </a:r>
            <a:r>
              <a:rPr lang="fr-FR" sz="5100" dirty="0" err="1"/>
              <a:t>Imperative</a:t>
            </a:r>
            <a:r>
              <a:rPr lang="fr-FR" sz="5100" dirty="0"/>
              <a:t>/Object/</a:t>
            </a:r>
            <a:r>
              <a:rPr lang="fr-FR" sz="5100" dirty="0" err="1"/>
              <a:t>Declarative</a:t>
            </a:r>
            <a:r>
              <a:rPr lang="fr-FR" sz="5100" dirty="0"/>
              <a:t> </a:t>
            </a:r>
          </a:p>
          <a:p>
            <a:r>
              <a:rPr lang="fr-FR" dirty="0">
                <a:hlinkClick r:id="rId8"/>
              </a:rPr>
              <a:t>https://github.com/guillaumechervet/course.designpattern/tree/feature/oo-vs-fp/src/Basket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10726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sqlserver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7660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644B9-67CA-4BCD-889A-2468F91C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</a:t>
            </a:r>
            <a:r>
              <a:rPr lang="fr-FR" dirty="0"/>
              <a:t> server management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1FACD-BFF4-4250-A50D-590FD17B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AFDCD7-80CE-4E91-B927-B8ADFD7D9495}"/>
              </a:ext>
            </a:extLst>
          </p:cNvPr>
          <p:cNvSpPr txBox="1"/>
          <p:nvPr/>
        </p:nvSpPr>
        <p:spPr>
          <a:xfrm>
            <a:off x="148856" y="6031210"/>
            <a:ext cx="1147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https://docs.microsoft.com/fr-fr/sql/ssms/download-sql-server-management-studio-ssms?WT.mc_id=DOP-MVP-5003370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404AF9-5FFE-4ECA-B6E4-DAA90CF9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174" y="2009962"/>
            <a:ext cx="6782245" cy="37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44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776C0-A68A-4FC8-BB60-53A8287F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</a:t>
            </a:r>
            <a:r>
              <a:rPr lang="fr-FR" dirty="0" err="1"/>
              <a:t>compose.yml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9032A-E07A-406D-9EE8-8B84F07F1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"3.8"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fr-F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sqlserver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fibonacci_db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"1433:1433"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SA_PASSWORD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"Your_password123"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ACCEPT_EULA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81541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3FD87-3F51-4F23-8A21-159E53E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8CECB-2E7D-4681-8067-5D6D15AB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mcr.microsoft.com/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/server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ACCEPT_EULA=Y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SA_PASSWORD=Your_password123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./ /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"entrypoint.sh"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5249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FC9FF-3B6A-428D-BA95-1FF1EA4A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./sqlserver/entrypoint.sh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37A8D-67AE-4D84-AE24-17ED1408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858513" cy="4997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 -e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"$1"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! -f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40s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mssql-tools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sqlcmd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-S localhost -U sa -P Your_password123 -d master -i ./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initBase.sql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 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"$@"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774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A486-6CDA-49F7-8019-7914284B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initBase.sql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AAA5D-B7CC-4179-89C5-AC62D9A1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02" y="1690688"/>
            <a:ext cx="998757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[master]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b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AUTHORIZATION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uniqueidentifier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DEFAULT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Input]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Output]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PRIMARY KEY CLUSTERED ([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0D641D-B6C7-456A-8808-3501EF88BF57}"/>
              </a:ext>
            </a:extLst>
          </p:cNvPr>
          <p:cNvSpPr txBox="1"/>
          <p:nvPr/>
        </p:nvSpPr>
        <p:spPr>
          <a:xfrm>
            <a:off x="227704" y="6169709"/>
            <a:ext cx="11736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https://docs.microsoft.com/en-us/dotnet/framework/data/adonet/sql-server-data-type-mappings</a:t>
            </a:r>
            <a:r>
              <a:rPr lang="fr-FR" dirty="0">
                <a:hlinkClick r:id="rId3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221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288986" y="1984442"/>
            <a:ext cx="11605098" cy="3971487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/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Lightness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Deployment flexibility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Multi-platform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Development tools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Open source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Supported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6D7B-FC97-4AC0-8938-D9B02912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D3D083-2BBB-4ACB-97BD-11A69739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install</a:t>
            </a:r>
            <a:r>
              <a:rPr lang="fr-FR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dotnet-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Microsoft.EntityFrameworkCore.Design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dbcontext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scaffold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"Data Source=localhost,1433;Initial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Catalog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FibonacciData;Integrated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Security=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False;User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ID=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sa;Password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=Your_password123;MultipleActiveResultSets=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True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548F-07AA-4AA6-A948-21144C1ABE4C}"/>
              </a:ext>
            </a:extLst>
          </p:cNvPr>
          <p:cNvSpPr txBox="1"/>
          <p:nvPr/>
        </p:nvSpPr>
        <p:spPr>
          <a:xfrm>
            <a:off x="164053" y="6488668"/>
            <a:ext cx="11895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https://docs.microsoft.com/fr-fr/ef/core/managing-schemas/scaffolding?tabs=dotnet-core-cli&amp;WT.mc_id=DOP-MVP-5003370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9612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B7622-8EBD-467D-A8C6-F31CCCCB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 err="1"/>
              <a:t>Evolving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model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A0B9AA-7473-42DA-9325-91B730E01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2728" y="1076444"/>
            <a:ext cx="670972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partial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T_Fibonacci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949494"/>
                </a:solidFill>
                <a:latin typeface="JetBrains Mono"/>
              </a:rPr>
              <a:t>FibC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F8980-9A6A-46BF-8EEB-40E788EEAB51}"/>
              </a:ext>
            </a:extLst>
          </p:cNvPr>
          <p:cNvSpPr/>
          <p:nvPr/>
        </p:nvSpPr>
        <p:spPr>
          <a:xfrm>
            <a:off x="838200" y="4168824"/>
            <a:ext cx="11353800" cy="2062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</a:t>
            </a:r>
            <a:r>
              <a:rPr lang="en-US" sz="3200" dirty="0" err="1">
                <a:solidFill>
                  <a:schemeClr val="bg1"/>
                </a:solidFill>
              </a:rPr>
              <a:t>ef</a:t>
            </a:r>
            <a:r>
              <a:rPr lang="en-US" sz="3200" dirty="0">
                <a:solidFill>
                  <a:schemeClr val="bg1"/>
                </a:solidFill>
              </a:rPr>
              <a:t> migrations add </a:t>
            </a:r>
            <a:r>
              <a:rPr lang="en-US" sz="3200" dirty="0" err="1">
                <a:solidFill>
                  <a:schemeClr val="bg1"/>
                </a:solidFill>
              </a:rPr>
              <a:t>InitialCreate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migrations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drop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update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0B30FD-E940-4886-A785-1862977163B5}"/>
              </a:ext>
            </a:extLst>
          </p:cNvPr>
          <p:cNvSpPr txBox="1"/>
          <p:nvPr/>
        </p:nvSpPr>
        <p:spPr>
          <a:xfrm>
            <a:off x="167144" y="6272579"/>
            <a:ext cx="1171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https://docs.microsoft.com/fr-fr/ef/core/managing-schemas/migrations?WT.mc_id=DOP-MVP-5003370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BB6A8C-1806-47FA-82F9-677843953B11}"/>
              </a:ext>
            </a:extLst>
          </p:cNvPr>
          <p:cNvSpPr/>
          <p:nvPr/>
        </p:nvSpPr>
        <p:spPr>
          <a:xfrm>
            <a:off x="6539997" y="0"/>
            <a:ext cx="5652003" cy="7078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Linux only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export PATH="$PATH:$HOME/.dotnet/tools/"</a:t>
            </a:r>
          </a:p>
        </p:txBody>
      </p:sp>
    </p:spTree>
    <p:extLst>
      <p:ext uri="{BB962C8B-B14F-4D97-AF65-F5344CB8AC3E}">
        <p14:creationId xmlns:p14="http://schemas.microsoft.com/office/powerpoint/2010/main" val="347844665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7C0AD-557C-4FAF-8CCB-D0B72CA1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81CED-DAC7-4DB0-BBB6-7A5E6046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568" y="5016380"/>
            <a:ext cx="4380432" cy="191072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Eager</a:t>
            </a:r>
            <a:r>
              <a:rPr lang="fr-FR" dirty="0"/>
              <a:t> loader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Explicit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1F87E9-75C1-4543-90DD-2286E246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99" y="1759237"/>
            <a:ext cx="1035834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(long)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 …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8D09F2-9ECF-40E8-B78D-FDD268D49588}"/>
              </a:ext>
            </a:extLst>
          </p:cNvPr>
          <p:cNvSpPr txBox="1"/>
          <p:nvPr/>
        </p:nvSpPr>
        <p:spPr>
          <a:xfrm>
            <a:off x="134596" y="6169709"/>
            <a:ext cx="7941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61845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044C-9FED-4DE5-94C6-16963F93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1D8DCC-CA2B-405D-AF94-D2C2EB9E9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68638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44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888888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32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666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2445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Update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77436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ibonacci.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777;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568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77436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Remove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A30AA6-B3EE-4E87-98E2-8CF93608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7648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docker-compose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run SQL Server and </a:t>
            </a:r>
            <a:r>
              <a:rPr lang="fr-FR" sz="3600" dirty="0" err="1">
                <a:solidFill>
                  <a:schemeClr val="bg1"/>
                </a:solidFill>
              </a:rPr>
              <a:t>its</a:t>
            </a:r>
            <a:r>
              <a:rPr lang="fr-FR" sz="3600" dirty="0">
                <a:solidFill>
                  <a:schemeClr val="bg1"/>
                </a:solidFill>
              </a:rPr>
              <a:t> init SQL 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Reverse </a:t>
            </a:r>
            <a:r>
              <a:rPr lang="fr-FR" sz="3600" dirty="0" err="1">
                <a:solidFill>
                  <a:schemeClr val="bg1"/>
                </a:solidFill>
              </a:rPr>
              <a:t>engineer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C# 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Fibonacci Library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FibCreatedTimestamp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property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class and update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. You must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cache system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Library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7427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unit test</a:t>
            </a:r>
            <a:br>
              <a:rPr lang="fr-FR" dirty="0"/>
            </a:br>
            <a:r>
              <a:rPr lang="fr-FR" dirty="0"/>
              <a:t> in memory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the unit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to the </a:t>
            </a:r>
            <a:r>
              <a:rPr lang="fr-FR" dirty="0" err="1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6020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1C1C3-EBB4-4E35-94D4-CA04821B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Fibonacci.cs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\\ </a:t>
            </a:r>
            <a:r>
              <a:rPr lang="fr-FR" dirty="0" err="1">
                <a:solidFill>
                  <a:srgbClr val="00B050"/>
                </a:solidFill>
              </a:rPr>
              <a:t>Dependency</a:t>
            </a:r>
            <a:r>
              <a:rPr lang="fr-FR" dirty="0">
                <a:solidFill>
                  <a:srgbClr val="00B050"/>
                </a:solidFill>
              </a:rPr>
              <a:t> injection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A3B96D-E0E7-4C4D-A9C6-8BE9EBDB9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29" y="1303136"/>
            <a:ext cx="749032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8AAEF6-A51F-4F91-BE16-347071F8BD1F}"/>
              </a:ext>
            </a:extLst>
          </p:cNvPr>
          <p:cNvSpPr txBox="1"/>
          <p:nvPr/>
        </p:nvSpPr>
        <p:spPr>
          <a:xfrm>
            <a:off x="0" y="6234733"/>
            <a:ext cx="11845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41767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31DCC-4230-49F8-987C-C85085B4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0A330C-CF2F-4CEE-878F-D97281322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90" y="1542877"/>
            <a:ext cx="7203767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72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F0F19-F10A-4548-8B0D-5C78C505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6 </a:t>
            </a:r>
            <a:r>
              <a:rPr lang="fr-FR" dirty="0" err="1"/>
              <a:t>is</a:t>
            </a:r>
            <a:r>
              <a:rPr lang="fr-FR" dirty="0"/>
              <a:t> performant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9C5FE-84AF-4FAF-888D-D172528B2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BE5EE5-7768-4D96-BA0B-23D8D28E53B4}"/>
              </a:ext>
            </a:extLst>
          </p:cNvPr>
          <p:cNvSpPr/>
          <p:nvPr/>
        </p:nvSpPr>
        <p:spPr>
          <a:xfrm>
            <a:off x="1924978" y="3283095"/>
            <a:ext cx="88275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>
                <a:hlinkClick r:id="rId2"/>
              </a:rPr>
              <a:t>https://www.techempower.com/benchmarks/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460923187"/>
      </p:ext>
    </p:extLst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09F6E-1678-44F0-A3A3-B44DF9C5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InMemory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426A5-E344-48C1-BF47-6BD7F5F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75655-A17C-4AEB-B802-9B8417C1F87C}"/>
              </a:ext>
            </a:extLst>
          </p:cNvPr>
          <p:cNvSpPr txBox="1"/>
          <p:nvPr/>
        </p:nvSpPr>
        <p:spPr>
          <a:xfrm>
            <a:off x="-83891" y="6488668"/>
            <a:ext cx="1033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https://docs.microsoft.com/en-us/ef/core/providers/in-memory?WT.mc_id=DOP-MVP-5003370</a:t>
            </a:r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6BECE51-51E1-49A7-8555-9F1EA084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793" y="2781856"/>
            <a:ext cx="892071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NewGuid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UseInMemoryDatabase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(options);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EnsureCreatedAsync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B0A40-E667-4556-8ABF-C5352C22B82F}"/>
              </a:ext>
            </a:extLst>
          </p:cNvPr>
          <p:cNvSpPr/>
          <p:nvPr/>
        </p:nvSpPr>
        <p:spPr>
          <a:xfrm>
            <a:off x="575887" y="1689090"/>
            <a:ext cx="113538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Microsoft.EntityFrameworkCore.InMemory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8973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Fibonacci.cs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inject</a:t>
            </a:r>
            <a:r>
              <a:rPr lang="fr-FR" sz="3600" dirty="0">
                <a:solidFill>
                  <a:schemeClr val="bg1"/>
                </a:solidFill>
              </a:rPr>
              <a:t> the « 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« 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« Demo.exe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an </a:t>
            </a:r>
            <a:r>
              <a:rPr lang="fr-FR" sz="3600" dirty="0" err="1">
                <a:solidFill>
                  <a:schemeClr val="bg1"/>
                </a:solidFill>
              </a:rPr>
              <a:t>InMemory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8616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 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03154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65E7C-C5F8-49B0-894C-90276F45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F5DF4-0D1E-4BEE-A0A2-E17CA309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724DD-027C-4C29-90C4-1B46B1F185F3}"/>
              </a:ext>
            </a:extLst>
          </p:cNvPr>
          <p:cNvSpPr txBox="1"/>
          <p:nvPr/>
        </p:nvSpPr>
        <p:spPr>
          <a:xfrm>
            <a:off x="0" y="6488668"/>
            <a:ext cx="10886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https://docs.microsoft.com/en-us/ef/core/miscellaneous/logging?WT.mc_id=DOP-MVP-5003370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4ED0A3-A3AC-425F-9E55-A7964350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2" y="1739139"/>
            <a:ext cx="1126006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OnConfiguring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IsConfigured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UseSqlServer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"Data Source=localhost,1433;Initial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Catalog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FibonacciData;Integrated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Security=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False;User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ID=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sa;Password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=Your_password123;MultipleActiveResultSets=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Create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9576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E4D7C-E051-4AF8-85D9-9389BFF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00158-8B51-4446-ACA1-684C774C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3AF4D-5C5F-4DDF-91BB-0841920EE77F}"/>
              </a:ext>
            </a:extLst>
          </p:cNvPr>
          <p:cNvSpPr/>
          <p:nvPr/>
        </p:nvSpPr>
        <p:spPr>
          <a:xfrm>
            <a:off x="533158" y="2509486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Microsoft.Extensions.Logging.Abstractions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Microsoft.Extensions.Logging.Console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6293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D5504-8A0D-435F-ADC5-C15A9FB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FAE248-A02D-4845-8B7C-388D423A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79" y="1536864"/>
            <a:ext cx="532665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FB781-8151-44D5-AD33-D4045B09B46A}"/>
              </a:ext>
            </a:extLst>
          </p:cNvPr>
          <p:cNvSpPr txBox="1"/>
          <p:nvPr/>
        </p:nvSpPr>
        <p:spPr>
          <a:xfrm>
            <a:off x="0" y="641696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https://entityframework.net/one-to-many-relationship</a:t>
            </a:r>
            <a:endParaRPr lang="fr-FR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3B4133-9D4B-4052-B47E-A5C914AD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7B5559-A629-41F6-B211-383A53C5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35" y="2240022"/>
            <a:ext cx="2838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259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51FD2-BC27-4C8B-8C78-53E75772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fluent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5E08E-5834-446D-A00D-84AF1A91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B76BF-8808-4FDB-8DF9-14B29493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89" y="1609322"/>
            <a:ext cx="6857968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HasOne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WithMany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HasForeignKey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OnModelCreatingPartial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6131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9F63-D955-4FD6-9101-88EA90A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6D37B-AC4F-49F4-8789-167A6417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F9D8B3-5A62-401A-9D35-7E1FD52D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83973"/>
            <a:ext cx="990758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Convert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ToInt32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(args[index]),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value.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019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0D69F-534E-42B4-915C-581C0C8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84E7E-BE55-45D7-A173-439C97F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AC4F1-FD22-48C6-A147-DBD04576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586" y="2053855"/>
            <a:ext cx="1030545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fibonacciDataContext.SaveChangesAsync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68E195-4CD7-4B8B-A81F-5A20A0136132}"/>
              </a:ext>
            </a:extLst>
          </p:cNvPr>
          <p:cNvSpPr txBox="1"/>
          <p:nvPr/>
        </p:nvSpPr>
        <p:spPr>
          <a:xfrm>
            <a:off x="6672129" y="464495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SELECT TOP(1) [t].[FIB_ Output]</a:t>
            </a:r>
          </a:p>
          <a:p>
            <a:r>
              <a:rPr lang="fr-FR" dirty="0"/>
              <a:t>      FROM [</a:t>
            </a:r>
            <a:r>
              <a:rPr lang="fr-FR" dirty="0" err="1"/>
              <a:t>sch_fib</a:t>
            </a:r>
            <a:r>
              <a:rPr lang="fr-FR" dirty="0"/>
              <a:t>].[</a:t>
            </a:r>
            <a:r>
              <a:rPr lang="fr-FR" dirty="0" err="1"/>
              <a:t>T_Fibonacci</a:t>
            </a:r>
            <a:r>
              <a:rPr lang="fr-FR" dirty="0"/>
              <a:t>] AS [t]</a:t>
            </a:r>
          </a:p>
          <a:p>
            <a:r>
              <a:rPr lang="fr-FR" dirty="0"/>
              <a:t>      WHERE [t].[FIB_ Input] = @__input_0</a:t>
            </a:r>
          </a:p>
        </p:txBody>
      </p:sp>
    </p:spTree>
    <p:extLst>
      <p:ext uri="{BB962C8B-B14F-4D97-AF65-F5344CB8AC3E}">
        <p14:creationId xmlns:p14="http://schemas.microsoft.com/office/powerpoint/2010/main" val="113300784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20458-DD88-441D-89B5-1AB30D4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kinds</a:t>
            </a:r>
            <a:r>
              <a:rPr lang="fr-FR" dirty="0"/>
              <a:t> of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CBC52-3945-4905-85E7-B12CDBBD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default</a:t>
            </a:r>
          </a:p>
          <a:p>
            <a:r>
              <a:rPr lang="fr-FR" dirty="0"/>
              <a:t>Explicit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</a:t>
            </a:r>
            <a:r>
              <a:rPr lang="fr-FR" dirty="0" err="1"/>
              <a:t>discouraged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8CE52B5-5FE4-25BC-3227-F6E0ACA959C6}"/>
              </a:ext>
            </a:extLst>
          </p:cNvPr>
          <p:cNvSpPr txBox="1"/>
          <p:nvPr/>
        </p:nvSpPr>
        <p:spPr>
          <a:xfrm>
            <a:off x="134596" y="6169709"/>
            <a:ext cx="7941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317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62507-B39F-459D-9FB6-F1003B33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 of .NET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C0743E-35BD-40AA-817B-B92D36FA0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https://twitter.com/msdev_fr/status/1330891545285980162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5415489"/>
      </p:ext>
    </p:extLst>
  </p:cSld>
  <p:clrMapOvr>
    <a:masterClrMapping/>
  </p:clrMapOvr>
  <p:transition spd="med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C037-5F2E-497F-9654-3EED31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EF5C7-B565-449F-A245-DC7037DC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D36215-7E8A-4247-BE44-0F3A3662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28" y="2156916"/>
            <a:ext cx="903984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44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(p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495118-D54F-4780-A0B7-CE7744DE592C}"/>
              </a:ext>
            </a:extLst>
          </p:cNvPr>
          <p:cNvSpPr txBox="1"/>
          <p:nvPr/>
        </p:nvSpPr>
        <p:spPr>
          <a:xfrm>
            <a:off x="6640082" y="150040"/>
            <a:ext cx="6439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SELECT [t0].[</a:t>
            </a:r>
            <a:r>
              <a:rPr lang="fr-FR" sz="1200" dirty="0" err="1"/>
              <a:t>FIB_Id</a:t>
            </a:r>
            <a:r>
              <a:rPr lang="fr-FR" sz="1200" dirty="0"/>
              <a:t>], [t0].[FIB_ Input], [t0].[FIB_ Output], [t1].[</a:t>
            </a:r>
            <a:r>
              <a:rPr lang="fr-FR" sz="1200" dirty="0" err="1"/>
              <a:t>LOG_Id</a:t>
            </a:r>
            <a:r>
              <a:rPr lang="fr-FR" sz="1200" dirty="0"/>
              <a:t>], [t1].[</a:t>
            </a:r>
            <a:r>
              <a:rPr lang="fr-FR" sz="1200" dirty="0" err="1"/>
              <a:t>LOG_CreatedTimestamp</a:t>
            </a:r>
            <a:r>
              <a:rPr lang="fr-FR" sz="1200" dirty="0"/>
              <a:t>],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FROM (</a:t>
            </a:r>
          </a:p>
          <a:p>
            <a:r>
              <a:rPr lang="fr-FR" sz="1200" dirty="0"/>
              <a:t>          SELECT TOP(1) [t].[</a:t>
            </a:r>
            <a:r>
              <a:rPr lang="fr-FR" sz="1200" dirty="0" err="1"/>
              <a:t>FIB_Id</a:t>
            </a:r>
            <a:r>
              <a:rPr lang="fr-FR" sz="1200" dirty="0"/>
              <a:t>], [t].[FIB_ Input], [t].[FIB_ Output]</a:t>
            </a:r>
          </a:p>
          <a:p>
            <a:r>
              <a:rPr lang="fr-FR" sz="1200" dirty="0"/>
              <a:t>          FROM [</a:t>
            </a:r>
            <a:r>
              <a:rPr lang="fr-FR" sz="1200" dirty="0" err="1"/>
              <a:t>sch_fib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[t]</a:t>
            </a:r>
          </a:p>
          <a:p>
            <a:r>
              <a:rPr lang="fr-FR" sz="1200" dirty="0"/>
              <a:t>          WHERE [t].[FIB_ Input] = @__Parse_0</a:t>
            </a:r>
          </a:p>
          <a:p>
            <a:r>
              <a:rPr lang="fr-FR" sz="1200" dirty="0"/>
              <a:t>      ) AS [t0]</a:t>
            </a:r>
          </a:p>
          <a:p>
            <a:r>
              <a:rPr lang="fr-FR" sz="1200" dirty="0"/>
              <a:t>      LEFT JOIN [</a:t>
            </a:r>
            <a:r>
              <a:rPr lang="fr-FR" sz="1200" dirty="0" err="1"/>
              <a:t>sch_log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[t1] ON [t0].[</a:t>
            </a:r>
            <a:r>
              <a:rPr lang="fr-FR" sz="1200" dirty="0" err="1"/>
              <a:t>FIB_Id</a:t>
            </a:r>
            <a:r>
              <a:rPr lang="fr-FR" sz="1200" dirty="0"/>
              <a:t>] =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ORDER BY [t0].[</a:t>
            </a:r>
            <a:r>
              <a:rPr lang="fr-FR" sz="1200" dirty="0" err="1"/>
              <a:t>FIB_Id</a:t>
            </a:r>
            <a:r>
              <a:rPr lang="fr-FR" sz="1200" dirty="0"/>
              <a:t>], [t1].[</a:t>
            </a:r>
            <a:r>
              <a:rPr lang="fr-FR" sz="1200" dirty="0" err="1"/>
              <a:t>LOG_Id</a:t>
            </a:r>
            <a:r>
              <a:rPr lang="fr-FR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4611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21695-A51A-4ED1-B2F3-FD0B3E70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 : multiple </a:t>
            </a:r>
            <a:r>
              <a:rPr lang="fr-FR" dirty="0" err="1"/>
              <a:t>levels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C9341-8312-4F7C-BF73-DFCEC375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A45487-AD50-427B-A1EA-AA593DC8E885}"/>
              </a:ext>
            </a:extLst>
          </p:cNvPr>
          <p:cNvSpPr txBox="1"/>
          <p:nvPr/>
        </p:nvSpPr>
        <p:spPr>
          <a:xfrm>
            <a:off x="1667142" y="2315960"/>
            <a:ext cx="101516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BloggingContext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()) { 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blogs =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context.Blogs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(blog =&gt;   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blog.Posts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ThenInclude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(post =&gt;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post.Author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ToList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(); </a:t>
            </a:r>
          </a:p>
          <a:p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549FFC-E019-4E80-BD0E-E95C1B6FE6B6}"/>
              </a:ext>
            </a:extLst>
          </p:cNvPr>
          <p:cNvSpPr txBox="1"/>
          <p:nvPr/>
        </p:nvSpPr>
        <p:spPr>
          <a:xfrm>
            <a:off x="0" y="6176963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https://docs.microsoft.com/en-us/ef/core/querying/related-data/eager?WT.mc_id=DOP-MVP-5003370#including-multiple-levels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6235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86D5D-CFD8-4E24-9C1D-CC601F50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E0A6-94B4-413B-BB1F-DB0E125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8CB97-30D0-4153-A73A-BFEE73DC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1" y="2557783"/>
            <a:ext cx="1134829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5086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A57BB-8DC4-46D0-B593-D93C40F8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No-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5449E-BA31-42EF-ADA1-5002BCB0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1E215-9074-4DD6-9644-076A3C4D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14" y="2380329"/>
            <a:ext cx="893449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AsNoTracking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29B1D9-7A00-4046-90EB-68C83EB5BEC5}"/>
              </a:ext>
            </a:extLst>
          </p:cNvPr>
          <p:cNvSpPr txBox="1"/>
          <p:nvPr/>
        </p:nvSpPr>
        <p:spPr>
          <a:xfrm>
            <a:off x="-1" y="6428675"/>
            <a:ext cx="11818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https://docs.microsoft.com/en-us/ef/core/querying/tracking?WT.mc_id=DOP-MVP-5003370#tracking-queries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30907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lambda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AA736A-2E40-495B-872D-3CC9A22C1D92}"/>
              </a:ext>
            </a:extLst>
          </p:cNvPr>
          <p:cNvSpPr txBox="1"/>
          <p:nvPr/>
        </p:nvSpPr>
        <p:spPr>
          <a:xfrm>
            <a:off x="2632047" y="1786016"/>
            <a:ext cx="61197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.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(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(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x,y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) =&gt;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y.DetailText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}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)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07282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</a:t>
            </a:r>
            <a:r>
              <a:rPr lang="fr-FR" dirty="0" err="1"/>
              <a:t>linq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B6498D-C6F5-48F3-B5E5-A21B855480F7}"/>
              </a:ext>
            </a:extLst>
          </p:cNvPr>
          <p:cNvSpPr txBox="1"/>
          <p:nvPr/>
        </p:nvSpPr>
        <p:spPr>
          <a:xfrm>
            <a:off x="1665915" y="1889075"/>
            <a:ext cx="84330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from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on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equals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select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m.DetailText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410721938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45499" cy="45954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one to </a:t>
            </a:r>
            <a:r>
              <a:rPr lang="fr-FR" sz="3600" dirty="0" err="1">
                <a:solidFill>
                  <a:schemeClr val="bg1"/>
                </a:solidFill>
              </a:rPr>
              <a:t>many</a:t>
            </a:r>
            <a:r>
              <a:rPr lang="fr-FR" sz="3600" dirty="0">
                <a:solidFill>
                  <a:schemeClr val="bg1"/>
                </a:solidFill>
              </a:rPr>
              <a:t> relation as </a:t>
            </a:r>
            <a:r>
              <a:rPr lang="fr-FR" sz="3600" dirty="0" err="1">
                <a:solidFill>
                  <a:schemeClr val="bg1"/>
                </a:solidFill>
              </a:rPr>
              <a:t>describe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EF </a:t>
            </a:r>
            <a:r>
              <a:rPr lang="fr-FR" sz="3600" dirty="0" err="1">
                <a:solidFill>
                  <a:schemeClr val="bg1"/>
                </a:solidFill>
              </a:rPr>
              <a:t>tools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(use default </a:t>
            </a:r>
            <a:r>
              <a:rPr lang="fr-FR" sz="3600" dirty="0" err="1">
                <a:solidFill>
                  <a:schemeClr val="bg1"/>
                </a:solidFill>
              </a:rPr>
              <a:t>eager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loading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</a:t>
            </a:r>
            <a:r>
              <a:rPr lang="fr-FR" sz="3200" dirty="0" err="1">
                <a:solidFill>
                  <a:schemeClr val="bg1"/>
                </a:solidFill>
              </a:rPr>
              <a:t>still</a:t>
            </a:r>
            <a:r>
              <a:rPr lang="fr-FR" sz="3200" dirty="0">
                <a:solidFill>
                  <a:schemeClr val="bg1"/>
                </a:solidFill>
              </a:rPr>
              <a:t> have a cache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log </a:t>
            </a:r>
            <a:r>
              <a:rPr lang="fr-FR" sz="3200" dirty="0" err="1">
                <a:solidFill>
                  <a:schemeClr val="bg1"/>
                </a:solidFill>
              </a:rPr>
              <a:t>each</a:t>
            </a:r>
            <a:r>
              <a:rPr lang="fr-FR" sz="3200" dirty="0">
                <a:solidFill>
                  <a:schemeClr val="bg1"/>
                </a:solidFill>
              </a:rPr>
              <a:t> call in the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69489A-C6E1-4CC9-A1BE-78A5EABF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699" y="1915428"/>
            <a:ext cx="428636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428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35853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582B4-4512-4FA5-B8CC-1603F628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BBF10-B042-4B1F-B91D-4C18A8C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Do not use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Minimise round trip</a:t>
            </a:r>
          </a:p>
          <a:p>
            <a:r>
              <a:rPr lang="fr-FR" dirty="0"/>
              <a:t>Repository Pattern</a:t>
            </a:r>
          </a:p>
          <a:p>
            <a:r>
              <a:rPr lang="fr-FR" dirty="0"/>
              <a:t>Use « no </a:t>
            </a:r>
            <a:r>
              <a:rPr lang="fr-FR" dirty="0" err="1"/>
              <a:t>traking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 »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</a:t>
            </a:r>
          </a:p>
          <a:p>
            <a:r>
              <a:rPr lang="fr-FR" dirty="0"/>
              <a:t>Use « </a:t>
            </a:r>
            <a:r>
              <a:rPr lang="fr-FR" dirty="0" err="1"/>
              <a:t>pre</a:t>
            </a:r>
            <a:r>
              <a:rPr lang="fr-FR" dirty="0"/>
              <a:t>-compile </a:t>
            </a:r>
            <a:r>
              <a:rPr lang="fr-FR" dirty="0" err="1"/>
              <a:t>query</a:t>
            </a:r>
            <a:r>
              <a:rPr lang="fr-FR" dirty="0"/>
              <a:t> » for complexe </a:t>
            </a:r>
            <a:r>
              <a:rPr lang="fr-FR" dirty="0" err="1"/>
              <a:t>queries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https://docs.microsoft.com/en-us/dotnet/framework/data/adonet/ef/language-reference/compiled-queries-linq-to-entities?WT.mc_id=DOP-MVP-5003370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32251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73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D9631-F923-4A8F-A077-1F962D27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Vision - .NET 5 to 6 « </a:t>
            </a:r>
            <a:r>
              <a:rPr lang="fr-FR" dirty="0" err="1"/>
              <a:t>wave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8AC94-ABB0-4942-94D5-A74E2BB4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1825625"/>
            <a:ext cx="10120618" cy="4351338"/>
          </a:xfrm>
        </p:spPr>
        <p:txBody>
          <a:bodyPr>
            <a:normAutofit/>
          </a:bodyPr>
          <a:lstStyle/>
          <a:p>
            <a:r>
              <a:rPr lang="fr-FR" sz="3600" dirty="0"/>
              <a:t>Single SDK, one BCL, </a:t>
            </a:r>
            <a:r>
              <a:rPr lang="fr-FR" sz="3600" dirty="0" err="1"/>
              <a:t>unified</a:t>
            </a:r>
            <a:r>
              <a:rPr lang="fr-FR" sz="3600" dirty="0"/>
              <a:t> </a:t>
            </a:r>
            <a:r>
              <a:rPr lang="fr-FR" sz="3600" dirty="0" err="1"/>
              <a:t>toolchain</a:t>
            </a:r>
            <a:endParaRPr lang="fr-FR" sz="3600" dirty="0"/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native UI</a:t>
            </a:r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web UI</a:t>
            </a:r>
          </a:p>
          <a:p>
            <a:r>
              <a:rPr lang="fr-FR" sz="3600" dirty="0"/>
              <a:t>Cloud native </a:t>
            </a:r>
            <a:r>
              <a:rPr lang="fr-FR" sz="3600" dirty="0" err="1"/>
              <a:t>investments</a:t>
            </a:r>
            <a:endParaRPr lang="fr-FR" sz="3600" dirty="0"/>
          </a:p>
          <a:p>
            <a:r>
              <a:rPr lang="fr-FR" sz="3600" dirty="0"/>
              <a:t>Continue </a:t>
            </a:r>
            <a:r>
              <a:rPr lang="fr-FR" sz="3600" dirty="0" err="1"/>
              <a:t>improvements</a:t>
            </a:r>
            <a:r>
              <a:rPr lang="fr-FR" sz="3600" dirty="0"/>
              <a:t> in speed, size, diagnostics, Azure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487D-02D3-41A1-97A9-0B05688220B3}"/>
              </a:ext>
            </a:extLst>
          </p:cNvPr>
          <p:cNvSpPr/>
          <p:nvPr/>
        </p:nvSpPr>
        <p:spPr>
          <a:xfrm>
            <a:off x="119743" y="6316663"/>
            <a:ext cx="816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10870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733-BAA9-45CE-870D-D57A49CA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107285-FA95-497C-8C67-85BC1842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23" y="2288827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48F68C-AD77-427A-B21D-0A1ED83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57" y="5000865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F7378-EAB2-4BC4-8B03-CD0B4357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81" y="5000865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B5FDC5-C948-4158-8785-4C4431062E74}"/>
              </a:ext>
            </a:extLst>
          </p:cNvPr>
          <p:cNvSpPr txBox="1"/>
          <p:nvPr/>
        </p:nvSpPr>
        <p:spPr>
          <a:xfrm>
            <a:off x="4706223" y="1776434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CEA092-C0D1-463C-B228-AAB83883CA44}"/>
              </a:ext>
            </a:extLst>
          </p:cNvPr>
          <p:cNvSpPr txBox="1"/>
          <p:nvPr/>
        </p:nvSpPr>
        <p:spPr>
          <a:xfrm>
            <a:off x="761957" y="4478326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appsettings.Development.json</a:t>
            </a:r>
            <a:endParaRPr lang="fr-FR" sz="2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267D35-4886-41E2-9416-A701B1F471D6}"/>
              </a:ext>
            </a:extLst>
          </p:cNvPr>
          <p:cNvSpPr txBox="1"/>
          <p:nvPr/>
        </p:nvSpPr>
        <p:spPr>
          <a:xfrm>
            <a:off x="6552682" y="4477645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appsettings.Production.json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3207467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A8BCF-7FFE-4E64-85CE-898B1C25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91046-712E-46EC-91A7-6AA5AA66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A0D175-434A-4D3B-BF1E-FAEE6632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518" y="1883479"/>
            <a:ext cx="702192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appsettings.Development.json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appsettings.Production.json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7666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7238-0D94-42BF-8CE4-2E64DC2A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DBF9-471A-4FFB-B1D0-798E828C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1C42B4-A7EF-4CB4-B26E-0E4E641ADD5F}"/>
              </a:ext>
            </a:extLst>
          </p:cNvPr>
          <p:cNvSpPr txBox="1"/>
          <p:nvPr/>
        </p:nvSpPr>
        <p:spPr>
          <a:xfrm>
            <a:off x="0" y="6488668"/>
            <a:ext cx="999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https://docs.microsoft.com/en-us/dotnet/core/extensions/configuration?WT.mc_id=DOP-MVP-5003370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78311-EFC0-43A0-8EAE-64859371E978}"/>
              </a:ext>
            </a:extLst>
          </p:cNvPr>
          <p:cNvSpPr/>
          <p:nvPr/>
        </p:nvSpPr>
        <p:spPr>
          <a:xfrm>
            <a:off x="419100" y="2704303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Microsoft.Extensions.Configuration.Binder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Microsoft.Extensions.Configuration.EnvironmentVariables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Microsoft.Extensions.Configuration.Json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703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3FFE-8EF5-40F8-8CE7-1D774B10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configuration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C4A36-8AE2-486E-BD2C-C3A413C3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3E60DE-15D0-4F80-9988-81B97D19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0" y="1867241"/>
            <a:ext cx="947676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endParaRPr lang="fr-FR" altLang="fr-FR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3603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A5376-AD77-4EE1-A604-1144B479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r>
              <a:rPr lang="fr-FR" dirty="0"/>
              <a:t>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7C65B-39FC-4671-98DF-8273497A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207BA-E014-4E3F-94E0-6B8647FF2F53}"/>
              </a:ext>
            </a:extLst>
          </p:cNvPr>
          <p:cNvSpPr/>
          <p:nvPr/>
        </p:nvSpPr>
        <p:spPr>
          <a:xfrm>
            <a:off x="419100" y="2704303"/>
            <a:ext cx="11353800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</a:t>
            </a:r>
            <a:r>
              <a:rPr lang="fr-FR" sz="2400" dirty="0" err="1">
                <a:solidFill>
                  <a:schemeClr val="bg1"/>
                </a:solidFill>
              </a:rPr>
              <a:t>Development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ASPNETCORE_ENVIRONMENT=Production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3565673010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0042C-1B44-4A53-914F-674F3704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197A6-0E05-46C8-8ED5-6DB93597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76224D-4CBD-482D-81AF-D5E13D59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4327"/>
            <a:ext cx="394282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1FF58B-36E8-47BB-A632-996C6DDC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512" y="1690240"/>
            <a:ext cx="641757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configuration.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"Application"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6018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222"/>
            <a:ext cx="4975371" cy="19389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3 configuration file as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72C6B2-6785-499C-A84A-4B65A874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2146615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C9B300-9FB3-4101-8F62-78637BE3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43" y="4592906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75254A-18D3-40D2-BA8F-37FFFE46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4592906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8B1B16-E714-4B3B-B514-1AD86C32D9C9}"/>
              </a:ext>
            </a:extLst>
          </p:cNvPr>
          <p:cNvSpPr txBox="1"/>
          <p:nvPr/>
        </p:nvSpPr>
        <p:spPr>
          <a:xfrm>
            <a:off x="6807667" y="1634222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B427DC-BB6E-478F-AB2C-BE9DFDA0EC72}"/>
              </a:ext>
            </a:extLst>
          </p:cNvPr>
          <p:cNvSpPr txBox="1"/>
          <p:nvPr/>
        </p:nvSpPr>
        <p:spPr>
          <a:xfrm>
            <a:off x="958443" y="4070367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appsettings.Developement.json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6FDA50-2F5C-4C9F-9B19-28188E6E4565}"/>
              </a:ext>
            </a:extLst>
          </p:cNvPr>
          <p:cNvSpPr txBox="1"/>
          <p:nvPr/>
        </p:nvSpPr>
        <p:spPr>
          <a:xfrm>
            <a:off x="6749168" y="4069686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appsettings.Production.json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94336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1959-905F-4CA3-BC3B-FD6E325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AB0D7-D484-48A0-AE43-7E520727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Display the content of </a:t>
            </a:r>
            <a:r>
              <a:rPr lang="fr-FR" sz="3600" dirty="0" err="1">
                <a:solidFill>
                  <a:schemeClr val="bg1"/>
                </a:solidFill>
              </a:rPr>
              <a:t>Application.Name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Application.Message</a:t>
            </a:r>
            <a:r>
              <a:rPr lang="fr-FR" sz="3600" dirty="0">
                <a:solidFill>
                  <a:schemeClr val="bg1"/>
                </a:solidFill>
              </a:rPr>
              <a:t> in the console </a:t>
            </a:r>
            <a:r>
              <a:rPr lang="fr-FR" sz="3600" dirty="0" err="1">
                <a:solidFill>
                  <a:schemeClr val="bg1"/>
                </a:solidFill>
              </a:rPr>
              <a:t>when</a:t>
            </a:r>
            <a:r>
              <a:rPr lang="fr-FR" sz="3600" dirty="0">
                <a:solidFill>
                  <a:schemeClr val="bg1"/>
                </a:solidFill>
              </a:rPr>
              <a:t> the application start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</a:t>
            </a:r>
            <a:r>
              <a:rPr lang="fr-FR" sz="3600" dirty="0" err="1">
                <a:solidFill>
                  <a:schemeClr val="bg1"/>
                </a:solidFill>
              </a:rPr>
              <a:t>Development</a:t>
            </a:r>
            <a:r>
              <a:rPr lang="fr-FR" sz="3600" dirty="0">
                <a:solidFill>
                  <a:schemeClr val="bg1"/>
                </a:solidFill>
              </a:rPr>
              <a:t>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Production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57509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697353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3DFA-0044-4DB8-A9BD-069B6A8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</a:t>
            </a:r>
            <a:r>
              <a:rPr lang="fr-FR" dirty="0" err="1"/>
              <a:t>Factory</a:t>
            </a:r>
            <a:r>
              <a:rPr lang="fr-FR" dirty="0"/>
              <a:t> and </a:t>
            </a:r>
            <a:r>
              <a:rPr lang="fr-FR" dirty="0" err="1"/>
              <a:t>ILogger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ABA84-3185-4CC7-8353-DC752163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AACEBD-988D-43E0-B541-B3666E13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51" y="1825625"/>
            <a:ext cx="833779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applicationSection.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Debug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CreateLogger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Demo.Program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$"Application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CA0381-7848-4B98-88BC-4E2E6CB8C36E}"/>
              </a:ext>
            </a:extLst>
          </p:cNvPr>
          <p:cNvSpPr txBox="1"/>
          <p:nvPr/>
        </p:nvSpPr>
        <p:spPr>
          <a:xfrm>
            <a:off x="488657" y="6488668"/>
            <a:ext cx="10735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https://stackoverflow.com/questions/53690820/how-to-create-a-loggerfactory-with-a-consoleloggerprovider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947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2BDB845-F8FE-4584-B913-4ED818B3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12192000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C90D17-11BB-422B-8EBD-3544E194E414}"/>
              </a:ext>
            </a:extLst>
          </p:cNvPr>
          <p:cNvSpPr txBox="1"/>
          <p:nvPr/>
        </p:nvSpPr>
        <p:spPr>
          <a:xfrm>
            <a:off x="0" y="6483195"/>
            <a:ext cx="81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https://twitter.com/ben_a_adams/status/1307669860546215936/photo/1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4D88-C5C8-460C-BC05-C98E3B47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</a:t>
            </a:r>
            <a:r>
              <a:rPr lang="fr-FR" dirty="0" err="1"/>
              <a:t>Level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DD473AA-9E20-453C-8207-54296AEAA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355978"/>
              </p:ext>
            </p:extLst>
          </p:nvPr>
        </p:nvGraphicFramePr>
        <p:xfrm>
          <a:off x="981162" y="1523621"/>
          <a:ext cx="10229676" cy="45448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33849">
                  <a:extLst>
                    <a:ext uri="{9D8B030D-6E8A-4147-A177-3AD203B41FA5}">
                      <a16:colId xmlns:a16="http://schemas.microsoft.com/office/drawing/2014/main" val="2089918640"/>
                    </a:ext>
                  </a:extLst>
                </a:gridCol>
                <a:gridCol w="1535186">
                  <a:extLst>
                    <a:ext uri="{9D8B030D-6E8A-4147-A177-3AD203B41FA5}">
                      <a16:colId xmlns:a16="http://schemas.microsoft.com/office/drawing/2014/main" val="1251915461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5839576"/>
                    </a:ext>
                  </a:extLst>
                </a:gridCol>
                <a:gridCol w="5909346">
                  <a:extLst>
                    <a:ext uri="{9D8B030D-6E8A-4147-A177-3AD203B41FA5}">
                      <a16:colId xmlns:a16="http://schemas.microsoft.com/office/drawing/2014/main" val="1090598429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 err="1">
                          <a:effectLst/>
                        </a:rPr>
                        <a:t>LogLevel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Value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Method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Description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6485348"/>
                  </a:ext>
                </a:extLst>
              </a:tr>
              <a:tr h="10567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0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 err="1">
                          <a:effectLst/>
                          <a:hlinkClick r:id="rId3"/>
                        </a:rPr>
                        <a:t>LogTrace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Contain the most detailed messages. These messages may contain sensitive app data. These messages are disabled by default and should not be enabled in production.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2604384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1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4"/>
                        </a:rPr>
                        <a:t>LogDebug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debugging and development. Use with caution in production due to the high volume.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5873066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Information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2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5"/>
                        </a:rPr>
                        <a:t>LogInformation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Tracks the general flow of the app. May have long-term value.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494342768"/>
                  </a:ext>
                </a:extLst>
              </a:tr>
              <a:tr h="590539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3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6"/>
                        </a:rPr>
                        <a:t>LogWarning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abnormal or unexpected events. Typically includes errors or conditions that don't cause the app to fail.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4525937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4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7"/>
                        </a:rPr>
                        <a:t>LogError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errors and exceptions that cannot be handled. These messages indicate a failure in the current operation or request, not an app-wide failure.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387519681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5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8"/>
                        </a:rPr>
                        <a:t>LogCritical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failures that require immediate attention. Examples: data loss scenarios, out of disk space.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590454467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None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6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Specifies that a logging category should not write any messages.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355423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F69CAF4-AA95-4F6F-91CF-462561AB9E7E}"/>
              </a:ext>
            </a:extLst>
          </p:cNvPr>
          <p:cNvSpPr txBox="1"/>
          <p:nvPr/>
        </p:nvSpPr>
        <p:spPr>
          <a:xfrm>
            <a:off x="471879" y="6420957"/>
            <a:ext cx="11018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9"/>
              </a:rPr>
              <a:t>https://docs.microsoft.com/fr-fr/aspnet/core/fundamentals/logging?WT.mc_id=DOP-MVP-5003370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698507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58807-3676-4B67-A73D-D6D61B6B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774E5-26A6-4970-82BE-99FA7724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EB7AB-A4B6-4961-ADC4-6C23D7EC61CE}"/>
              </a:ext>
            </a:extLst>
          </p:cNvPr>
          <p:cNvSpPr/>
          <p:nvPr/>
        </p:nvSpPr>
        <p:spPr>
          <a:xfrm>
            <a:off x="419100" y="1690688"/>
            <a:ext cx="113538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Microsoft.Extensions.Logging.Console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C1506E-F7FA-452F-A6C7-0B05A420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244725"/>
            <a:ext cx="9115425" cy="4191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D4D8421-6235-4E22-A4A8-14442C83C1D7}"/>
              </a:ext>
            </a:extLst>
          </p:cNvPr>
          <p:cNvSpPr txBox="1"/>
          <p:nvPr/>
        </p:nvSpPr>
        <p:spPr>
          <a:xfrm>
            <a:off x="0" y="6450013"/>
            <a:ext cx="1177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https://docs.microsoft.com/fr-fr/aspnet/core/fundamentals/logging?WT.mc_id=DOP-MVP-5003370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2211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D7861-E9FC-4FD2-87D6-CDF61CBC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Events 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706ED-349D-42DC-A1CA-617018A1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A5BAB-8675-4551-8DA3-CD7022B7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50" y="1706880"/>
            <a:ext cx="9804749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771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Windows Event System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6358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91FE-7F19-4DE0-AEA8-DE3BF126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r>
              <a:rPr lang="fr-FR" dirty="0"/>
              <a:t> and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9FCA-97F3-41A0-A8BB-32315761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7354C1-95FA-40B3-9F23-C65E082E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315" y="2930194"/>
            <a:ext cx="4471993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46760-A749-4299-9D20-F446E1232F7E}"/>
              </a:ext>
            </a:extLst>
          </p:cNvPr>
          <p:cNvSpPr txBox="1"/>
          <p:nvPr/>
        </p:nvSpPr>
        <p:spPr>
          <a:xfrm>
            <a:off x="3981315" y="2084082"/>
            <a:ext cx="3965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 err="1"/>
              <a:t>appsettings.json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645225891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EE4B-8F53-4A3B-B65D-2D11AFDA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Serilog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8A55E-15BF-4F80-8385-648A5828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https://serilog.net/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558208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/>
              <a:t> Injection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12714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0FE9A-4090-41EF-B8D9-C2059B2C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ServiceCollection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160F5-3368-49BA-9FFD-A064139F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566C2-5CA9-43FC-9D93-2D332780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206" y="626735"/>
            <a:ext cx="294939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171CA5-7A65-4B45-AA18-949259572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66" y="1865230"/>
            <a:ext cx="851092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ServiceCollection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(configure =&gt;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configure.</a:t>
            </a:r>
            <a:r>
              <a:rPr lang="fr-FR" altLang="fr-FR" sz="2000" dirty="0" err="1">
                <a:solidFill>
                  <a:srgbClr val="00855F"/>
                </a:solidFill>
                <a:latin typeface="JetBrains Mono"/>
              </a:rPr>
              <a:t>AddConsole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000" dirty="0" err="1">
                <a:solidFill>
                  <a:srgbClr val="0F54D6"/>
                </a:solidFill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5A0881-5704-441B-AB85-B89CDA97825E}"/>
              </a:ext>
            </a:extLst>
          </p:cNvPr>
          <p:cNvSpPr txBox="1"/>
          <p:nvPr/>
        </p:nvSpPr>
        <p:spPr>
          <a:xfrm>
            <a:off x="9218333" y="103515"/>
            <a:ext cx="3965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4976227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E6C9F-C4E7-474E-A6E0-DCF819E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</a:t>
            </a:r>
            <a:r>
              <a:rPr lang="fr-FR" dirty="0" err="1"/>
              <a:t>Lifetimes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A796A-2C63-47BC-9613-20747BA2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Transient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Transient lifetime services are created each time they're requested from the service container. This lifetime works best for lightweight, stateless services.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Scoped</a:t>
            </a: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Scoped lifetime services are created once per client request (connection). Register scoped services with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AddScoped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In apps that process requests, scoped services are disposed at the end of the request.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When using Entity Framework Core, the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extension method registers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types with a scoped lifetime by default.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Singleton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Singleton lifetime services are </a:t>
            </a:r>
            <a:r>
              <a:rPr lang="en-US" b="0" i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created either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The first time they're requested.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By the developer, when providing an implementation instance directly to the container. This approach is rarely needed.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7B1C3-1532-44F5-BA69-231C6E151D6E}"/>
              </a:ext>
            </a:extLst>
          </p:cNvPr>
          <p:cNvSpPr/>
          <p:nvPr/>
        </p:nvSpPr>
        <p:spPr>
          <a:xfrm>
            <a:off x="0" y="6169709"/>
            <a:ext cx="11934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https://docs.microsoft.com/fr-fr/aspnet/core/fundamentals/dependency-injection?WT.mc_id=DOP-MVP-5003370#service-lifetimes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514364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the </a:t>
            </a:r>
            <a:r>
              <a:rPr lang="fr-FR" sz="3600" dirty="0" err="1">
                <a:solidFill>
                  <a:schemeClr val="bg1"/>
                </a:solidFill>
              </a:rPr>
              <a:t>depency</a:t>
            </a:r>
            <a:r>
              <a:rPr lang="fr-FR" sz="3600" dirty="0">
                <a:solidFill>
                  <a:schemeClr val="bg1"/>
                </a:solidFill>
              </a:rPr>
              <a:t> injection =&gt; </a:t>
            </a: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all custom « new »</a:t>
            </a: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20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2067F-E4A5-464A-B5A6-711632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8C6FA-FC89-40D2-B05D-59AECA4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.NET 5 Schedule">
            <a:extLst>
              <a:ext uri="{FF2B5EF4-FFF2-40B4-BE49-F238E27FC236}">
                <a16:creationId xmlns:a16="http://schemas.microsoft.com/office/drawing/2014/main" id="{2885B392-9282-4EE5-890F-A748CBBA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2887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br>
              <a:rPr lang="fr-FR" dirty="0"/>
            </a:br>
            <a:r>
              <a:rPr lang="fr-FR" dirty="0" err="1"/>
              <a:t>connection</a:t>
            </a:r>
            <a:r>
              <a:rPr lang="fr-FR" dirty="0"/>
              <a:t> string and 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42062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60C1B-CBF5-40FF-AD55-D685BB82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577B7-8DEB-4431-BD0D-EAD6D5F1252C}"/>
              </a:ext>
            </a:extLst>
          </p:cNvPr>
          <p:cNvSpPr/>
          <p:nvPr/>
        </p:nvSpPr>
        <p:spPr>
          <a:xfrm>
            <a:off x="97765" y="6329153"/>
            <a:ext cx="11729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https://docs.microsoft.com/en-us/ef/core/miscellaneous/connection-strings?WT.mc_id=DOP-MVP-5003370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B6EE1-3639-4CB1-A2FD-6E8AFC501598}"/>
              </a:ext>
            </a:extLst>
          </p:cNvPr>
          <p:cNvSpPr/>
          <p:nvPr/>
        </p:nvSpPr>
        <p:spPr>
          <a:xfrm>
            <a:off x="1216325" y="2285551"/>
            <a:ext cx="10610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services.AddDbContext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&lt;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SchoolContext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&gt;(options =&gt; 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options.UseSqlServer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Configuration.GetConnectionString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 err="1">
                <a:solidFill>
                  <a:srgbClr val="A31515"/>
                </a:solidFill>
                <a:latin typeface="SFMono-Regular"/>
              </a:rPr>
              <a:t>DefaultConnection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)));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C57DC-9871-4466-817B-008EEFE00882}"/>
              </a:ext>
            </a:extLst>
          </p:cNvPr>
          <p:cNvSpPr/>
          <p:nvPr/>
        </p:nvSpPr>
        <p:spPr>
          <a:xfrm>
            <a:off x="1216325" y="4375670"/>
            <a:ext cx="10248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171717"/>
                </a:solidFill>
                <a:latin typeface="SFMono-Regular"/>
              </a:rPr>
              <a:t>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ConnectionStrings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DefaultConnection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</a:t>
            </a:r>
            <a:r>
              <a:rPr lang="fr-FR" sz="2400" dirty="0">
                <a:solidFill>
                  <a:srgbClr val="A31515"/>
                </a:solidFill>
              </a:rPr>
              <a:t>"Server=(</a:t>
            </a:r>
            <a:r>
              <a:rPr lang="fr-FR" sz="2400" dirty="0" err="1">
                <a:solidFill>
                  <a:srgbClr val="A31515"/>
                </a:solidFill>
              </a:rPr>
              <a:t>localdb</a:t>
            </a:r>
            <a:r>
              <a:rPr lang="fr-FR" sz="2400" dirty="0">
                <a:solidFill>
                  <a:srgbClr val="A31515"/>
                </a:solidFill>
              </a:rPr>
              <a:t>)\\</a:t>
            </a:r>
            <a:r>
              <a:rPr lang="fr-FR" sz="2400" dirty="0" err="1">
                <a:solidFill>
                  <a:srgbClr val="A31515"/>
                </a:solidFill>
              </a:rPr>
              <a:t>mssqllocaldb;Database</a:t>
            </a:r>
            <a:r>
              <a:rPr lang="fr-FR" sz="2400" dirty="0">
                <a:solidFill>
                  <a:srgbClr val="A31515"/>
                </a:solidFill>
              </a:rPr>
              <a:t>=ContosoUniversity1;Trusted_Connection=</a:t>
            </a:r>
            <a:r>
              <a:rPr lang="fr-FR" sz="2400" dirty="0" err="1">
                <a:solidFill>
                  <a:srgbClr val="A31515"/>
                </a:solidFill>
              </a:rPr>
              <a:t>True;MultipleActiveResultSets</a:t>
            </a:r>
            <a:r>
              <a:rPr lang="fr-FR" sz="2400" dirty="0">
                <a:solidFill>
                  <a:srgbClr val="A31515"/>
                </a:solidFill>
              </a:rPr>
              <a:t>=</a:t>
            </a:r>
            <a:r>
              <a:rPr lang="fr-FR" sz="2400" dirty="0" err="1">
                <a:solidFill>
                  <a:srgbClr val="A31515"/>
                </a:solidFill>
              </a:rPr>
              <a:t>true</a:t>
            </a:r>
            <a:r>
              <a:rPr lang="fr-FR" sz="2400" dirty="0">
                <a:solidFill>
                  <a:srgbClr val="A31515"/>
                </a:solidFill>
              </a:rPr>
              <a:t>"</a:t>
            </a:r>
            <a:r>
              <a:rPr lang="fr-FR" sz="2400" dirty="0"/>
              <a:t> },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F13D7-5B74-4CE3-8421-18C7A4E98C14}"/>
              </a:ext>
            </a:extLst>
          </p:cNvPr>
          <p:cNvSpPr txBox="1"/>
          <p:nvPr/>
        </p:nvSpPr>
        <p:spPr>
          <a:xfrm>
            <a:off x="1216325" y="3756789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000CF2-8A2E-4F58-A051-AD38E2C0A8C1}"/>
              </a:ext>
            </a:extLst>
          </p:cNvPr>
          <p:cNvSpPr txBox="1"/>
          <p:nvPr/>
        </p:nvSpPr>
        <p:spPr>
          <a:xfrm>
            <a:off x="1216325" y="1699225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Program.cs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32050810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connection</a:t>
            </a:r>
            <a:r>
              <a:rPr lang="fr-FR" sz="3600" dirty="0">
                <a:solidFill>
                  <a:schemeClr val="bg1"/>
                </a:solidFill>
              </a:rPr>
              <a:t> string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the code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the configuration file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59276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52418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7A682-C3A0-41FB-A7F6-3B8ABBE0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614D87-E970-42F4-929D-E4686902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72" y="6354493"/>
            <a:ext cx="10515600" cy="50350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https://twitter.com/davidfowl/status/1323337611704999942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1A54BB-02FC-4FC1-BE1B-EEB8476AF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3903"/>
            <a:ext cx="10625767" cy="473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5889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D02D-E227-465C-BBB8-5E32773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web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D7FE1-C373-45BB-AD8B-E5DFABC6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C9F73B-1646-481E-A305-4B7C4FCB074F}"/>
              </a:ext>
            </a:extLst>
          </p:cNvPr>
          <p:cNvSpPr/>
          <p:nvPr/>
        </p:nvSpPr>
        <p:spPr>
          <a:xfrm>
            <a:off x="988271" y="2640141"/>
            <a:ext cx="86684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r>
              <a:rPr lang="fr-FR" sz="3200" dirty="0">
                <a:solidFill>
                  <a:schemeClr val="bg1"/>
                </a:solidFill>
              </a:rPr>
              <a:t> -o .\src\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8A02C34-D1EC-4F76-91A3-8FAB65C08A6C}"/>
              </a:ext>
            </a:extLst>
          </p:cNvPr>
          <p:cNvSpPr txBox="1"/>
          <p:nvPr/>
        </p:nvSpPr>
        <p:spPr>
          <a:xfrm>
            <a:off x="661790" y="4223886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hlinkClick r:id="rId2"/>
              </a:rPr>
              <a:t>https://docs.microsoft.com/en-us/aspnet/core/introduction-to-aspnet-core?WT.mc_id=DOP-MVP-5003370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89730520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C3C53-EEE7-4C2E-A050-D06CC621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Fibonacci Controller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A36987-02E9-4D04-87C5-1C5370AA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C5407A-F517-4199-ADD2-276A053EC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46"/>
          <a:stretch/>
        </p:blipFill>
        <p:spPr>
          <a:xfrm>
            <a:off x="2610030" y="1825625"/>
            <a:ext cx="5981879" cy="46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12183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« 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template</a:t>
            </a:r>
            <a:r>
              <a:rPr lang="fr-FR" sz="3600" dirty="0">
                <a:solidFill>
                  <a:schemeClr val="bg1"/>
                </a:solidFill>
              </a:rPr>
              <a:t> in « .\src\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directory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« Controller »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 HTTP POST route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your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« Leonardo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Test your API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swagger</a:t>
            </a:r>
            <a:r>
              <a:rPr lang="fr-FR" sz="3600" dirty="0">
                <a:solidFill>
                  <a:schemeClr val="bg1"/>
                </a:solidFill>
              </a:rPr>
              <a:t> UI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16589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middleware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651466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CA92F-98A2-46A0-A605-1793F2FF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Startup.cs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5AFAD0-6737-4E18-A288-0F19EB4E29E5}"/>
              </a:ext>
            </a:extLst>
          </p:cNvPr>
          <p:cNvSpPr txBox="1"/>
          <p:nvPr/>
        </p:nvSpPr>
        <p:spPr>
          <a:xfrm>
            <a:off x="838200" y="1446062"/>
            <a:ext cx="1100514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Startup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  <a:endParaRPr lang="fr-FR" sz="20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   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Configure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IApplicationBuilder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app) { </a:t>
            </a:r>
          </a:p>
          <a:p>
            <a:r>
              <a:rPr lang="fr-FR" sz="2000" dirty="0"/>
              <a:t>   </a:t>
            </a:r>
          </a:p>
          <a:p>
            <a:r>
              <a:rPr lang="fr-FR" sz="2000" dirty="0"/>
              <a:t>      </a:t>
            </a:r>
            <a:r>
              <a:rPr lang="fr-FR" sz="2000" dirty="0" err="1"/>
              <a:t>app.Use</a:t>
            </a:r>
            <a:r>
              <a:rPr lang="fr-FR" sz="2000" dirty="0"/>
              <a:t>(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async</a:t>
            </a:r>
            <a:r>
              <a:rPr lang="fr-FR" sz="2000" dirty="0"/>
              <a:t> (</a:t>
            </a:r>
            <a:r>
              <a:rPr lang="fr-FR" sz="2000" dirty="0" err="1"/>
              <a:t>context</a:t>
            </a:r>
            <a:r>
              <a:rPr lang="fr-FR" sz="2000" dirty="0"/>
              <a:t>, </a:t>
            </a:r>
            <a:r>
              <a:rPr lang="fr-FR" sz="2000" dirty="0" err="1"/>
              <a:t>next</a:t>
            </a:r>
            <a:r>
              <a:rPr lang="fr-FR" sz="2000" dirty="0"/>
              <a:t>) =&gt; {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>
                <a:solidFill>
                  <a:srgbClr val="0101FD"/>
                </a:solidFill>
                <a:effectLst/>
              </a:rPr>
              <a:t>         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await</a:t>
            </a:r>
            <a:r>
              <a:rPr lang="fr-FR" sz="2000" dirty="0"/>
              <a:t> </a:t>
            </a:r>
            <a:r>
              <a:rPr lang="fr-FR" sz="2000" dirty="0" err="1"/>
              <a:t>next.Invoke</a:t>
            </a:r>
            <a:r>
              <a:rPr lang="fr-FR" sz="2000" dirty="0"/>
              <a:t>();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logging</a:t>
            </a:r>
            <a:r>
              <a:rPr lang="fr-FR" sz="2000" dirty="0">
                <a:solidFill>
                  <a:srgbClr val="008000"/>
                </a:solidFill>
                <a:effectLst/>
              </a:rPr>
              <a:t> or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other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/>
              <a:t>      });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endParaRPr lang="fr-FR" sz="20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app.Run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=&gt; { </a:t>
            </a:r>
          </a:p>
          <a:p>
            <a:r>
              <a:rPr lang="fr-FR" sz="2000" dirty="0">
                <a:solidFill>
                  <a:srgbClr val="0101FD"/>
                </a:solidFill>
                <a:latin typeface="SFMono-Regular"/>
              </a:rPr>
              <a:t>        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await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context.Response.WriteAsync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"Hello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from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 2nd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delegate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});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endParaRPr lang="fr-FR" sz="2000" dirty="0">
              <a:solidFill>
                <a:srgbClr val="171717"/>
              </a:solidFill>
              <a:latin typeface="SFMono-Regular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CB977C-4840-4395-9F84-188C912F8E80}"/>
              </a:ext>
            </a:extLst>
          </p:cNvPr>
          <p:cNvSpPr txBox="1"/>
          <p:nvPr/>
        </p:nvSpPr>
        <p:spPr>
          <a:xfrm>
            <a:off x="0" y="6488668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https://docs.microsoft.com/en-us/aspnet/core/fundamentals/middleware</a:t>
            </a:r>
            <a:r>
              <a:rPr lang="fr-FR" sz="1800" dirty="0">
                <a:hlinkClick r:id="rId2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36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ficher l’image source">
            <a:extLst>
              <a:ext uri="{FF2B5EF4-FFF2-40B4-BE49-F238E27FC236}">
                <a16:creationId xmlns:a16="http://schemas.microsoft.com/office/drawing/2014/main" id="{746913E2-1C96-47D1-829C-68CE56DA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" y="2336984"/>
            <a:ext cx="2579914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93F6C83-E6E9-4135-BE90-E53E76D1BCC2}"/>
              </a:ext>
            </a:extLst>
          </p:cNvPr>
          <p:cNvSpPr txBox="1">
            <a:spLocks/>
          </p:cNvSpPr>
          <p:nvPr/>
        </p:nvSpPr>
        <p:spPr>
          <a:xfrm>
            <a:off x="418420" y="365125"/>
            <a:ext cx="10935380" cy="949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41B820-27A6-4B97-964C-D8F23E0A3743}"/>
              </a:ext>
            </a:extLst>
          </p:cNvPr>
          <p:cNvSpPr txBox="1"/>
          <p:nvPr/>
        </p:nvSpPr>
        <p:spPr>
          <a:xfrm flipH="1">
            <a:off x="3371855" y="2010410"/>
            <a:ext cx="75927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Guillaume Chervet</a:t>
            </a:r>
          </a:p>
          <a:p>
            <a:r>
              <a:rPr lang="fr-FR" sz="2800" dirty="0" err="1"/>
              <a:t>TechLead</a:t>
            </a:r>
            <a:r>
              <a:rPr lang="fr-FR" sz="2800" dirty="0"/>
              <a:t> at AXA France</a:t>
            </a:r>
          </a:p>
          <a:p>
            <a:r>
              <a:rPr lang="fr-FR" sz="2800" dirty="0"/>
              <a:t>MVP Microsoft</a:t>
            </a:r>
          </a:p>
          <a:p>
            <a:endParaRPr lang="fr-FR" sz="2800" dirty="0"/>
          </a:p>
          <a:p>
            <a:r>
              <a:rPr lang="fr-FR" sz="2400" dirty="0">
                <a:hlinkClick r:id="rId3"/>
              </a:rPr>
              <a:t>https://axaguildev.github.io</a:t>
            </a:r>
            <a:endParaRPr lang="fr-FR" sz="2400" dirty="0"/>
          </a:p>
          <a:p>
            <a:r>
              <a:rPr lang="fr-FR" sz="2400" dirty="0">
                <a:hlinkClick r:id="rId4"/>
              </a:rPr>
              <a:t>https://twitter.com/guichervet</a:t>
            </a:r>
            <a:endParaRPr lang="fr-FR" sz="2400" dirty="0"/>
          </a:p>
          <a:p>
            <a:r>
              <a:rPr lang="da-DK" sz="2400" dirty="0">
                <a:hlinkClick r:id="rId5"/>
              </a:rPr>
              <a:t>https://www.meetup.com/fr-FR/mtg-lille</a:t>
            </a:r>
            <a:endParaRPr lang="da-DK" sz="2400" dirty="0"/>
          </a:p>
          <a:p>
            <a:r>
              <a:rPr lang="fr-FR" sz="2400" dirty="0">
                <a:hlinkClick r:id="rId6"/>
              </a:rPr>
              <a:t>https://www.guillaume-chervet.fr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>
                <a:hlinkClick r:id="rId7"/>
              </a:rPr>
              <a:t>guillaume.chervet@gmail.com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3475E03-C6A8-4B4A-A3C4-EAC4EE924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8295827" y="1135332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C1BED-A213-461A-8038-86B9E77CB1D4}"/>
              </a:ext>
            </a:extLst>
          </p:cNvPr>
          <p:cNvSpPr/>
          <p:nvPr/>
        </p:nvSpPr>
        <p:spPr>
          <a:xfrm>
            <a:off x="7478263" y="6011590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C41E11E8-7412-4D42-8CB9-02DC07940D31}"/>
              </a:ext>
            </a:extLst>
          </p:cNvPr>
          <p:cNvSpPr txBox="1">
            <a:spLocks/>
          </p:cNvSpPr>
          <p:nvPr/>
        </p:nvSpPr>
        <p:spPr>
          <a:xfrm>
            <a:off x="897946" y="2460894"/>
            <a:ext cx="10387179" cy="4148911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Performance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Lighter executable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Faster startup</a:t>
            </a:r>
            <a:endParaRPr lang="fr-FR" sz="4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4BA16E5-B489-4EC5-A24C-2530623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axis</a:t>
            </a:r>
          </a:p>
        </p:txBody>
      </p:sp>
    </p:spTree>
    <p:extLst>
      <p:ext uri="{BB962C8B-B14F-4D97-AF65-F5344CB8AC3E}">
        <p14:creationId xmlns:p14="http://schemas.microsoft.com/office/powerpoint/2010/main" val="3783481654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D5AFAD0-6737-4E18-A288-0F19EB4E29E5}"/>
              </a:ext>
            </a:extLst>
          </p:cNvPr>
          <p:cNvSpPr txBox="1"/>
          <p:nvPr/>
        </p:nvSpPr>
        <p:spPr>
          <a:xfrm>
            <a:off x="838200" y="1446062"/>
            <a:ext cx="1100514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 err="1"/>
              <a:t>app.Use</a:t>
            </a:r>
            <a:r>
              <a:rPr lang="fr-FR" sz="2000" dirty="0"/>
              <a:t>(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async</a:t>
            </a:r>
            <a:r>
              <a:rPr lang="fr-FR" sz="2000" dirty="0"/>
              <a:t> (</a:t>
            </a:r>
            <a:r>
              <a:rPr lang="fr-FR" sz="2000" dirty="0" err="1"/>
              <a:t>context</a:t>
            </a:r>
            <a:r>
              <a:rPr lang="fr-FR" sz="2000" dirty="0"/>
              <a:t>, </a:t>
            </a:r>
            <a:r>
              <a:rPr lang="fr-FR" sz="2000" dirty="0" err="1"/>
              <a:t>next</a:t>
            </a:r>
            <a:r>
              <a:rPr lang="fr-FR" sz="2000" dirty="0"/>
              <a:t>) =&gt; {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>
                <a:solidFill>
                  <a:srgbClr val="0101FD"/>
                </a:solidFill>
                <a:effectLst/>
              </a:rPr>
              <a:t>      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await</a:t>
            </a:r>
            <a:r>
              <a:rPr lang="fr-FR" sz="2000" dirty="0"/>
              <a:t> </a:t>
            </a:r>
            <a:r>
              <a:rPr lang="fr-FR" sz="2000" dirty="0" err="1"/>
              <a:t>next.Invoke</a:t>
            </a:r>
            <a:r>
              <a:rPr lang="fr-FR" sz="2000" dirty="0"/>
              <a:t>();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logging</a:t>
            </a:r>
            <a:r>
              <a:rPr lang="fr-FR" sz="2000" dirty="0">
                <a:solidFill>
                  <a:srgbClr val="008000"/>
                </a:solidFill>
                <a:effectLst/>
              </a:rPr>
              <a:t> or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other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/>
              <a:t>});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endParaRPr lang="fr-FR" sz="20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</a:t>
            </a:r>
          </a:p>
          <a:p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app.Run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=&gt; { </a:t>
            </a:r>
          </a:p>
          <a:p>
            <a:r>
              <a:rPr lang="fr-FR" sz="2000" dirty="0">
                <a:solidFill>
                  <a:srgbClr val="0101FD"/>
                </a:solidFill>
                <a:latin typeface="SFMono-Regular"/>
              </a:rPr>
              <a:t>        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await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context.Response.WriteAsync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"Hello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from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 2nd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delegate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});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</a:t>
            </a:r>
          </a:p>
          <a:p>
            <a:endParaRPr lang="fr-FR" sz="2000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endParaRPr lang="fr-FR" sz="2000" dirty="0">
              <a:solidFill>
                <a:srgbClr val="171717"/>
              </a:solidFill>
              <a:latin typeface="SFMono-Regular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CB977C-4840-4395-9F84-188C912F8E80}"/>
              </a:ext>
            </a:extLst>
          </p:cNvPr>
          <p:cNvSpPr txBox="1"/>
          <p:nvPr/>
        </p:nvSpPr>
        <p:spPr>
          <a:xfrm>
            <a:off x="0" y="6488668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https://docs.microsoft.com/en-us/aspnet/core/fundamentals/middleware</a:t>
            </a:r>
            <a:r>
              <a:rPr lang="fr-FR" sz="1800" dirty="0">
                <a:hlinkClick r:id="rId2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79318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6136E57-4CC7-7C56-DA50-0D0F7A337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304" y="988967"/>
            <a:ext cx="11190756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RequestLoggingMiddleware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RequestDelegate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_logger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RequestLoggingMiddleware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RequestDelegate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RequestLoggingMiddleware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logger)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_logger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logger;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Invoke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HttpContext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565483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middleware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log on </a:t>
            </a:r>
            <a:r>
              <a:rPr lang="fr-FR" sz="3600" dirty="0" err="1">
                <a:solidFill>
                  <a:schemeClr val="bg1"/>
                </a:solidFill>
              </a:rPr>
              <a:t>every</a:t>
            </a:r>
            <a:r>
              <a:rPr lang="fr-FR" sz="3600" dirty="0">
                <a:solidFill>
                  <a:schemeClr val="bg1"/>
                </a:solidFill>
              </a:rPr>
              <a:t> request the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>
                <a:solidFill>
                  <a:schemeClr val="bg1"/>
                </a:solidFill>
              </a:rPr>
              <a:t>HTTP </a:t>
            </a:r>
            <a:r>
              <a:rPr lang="fr-FR" sz="3200" dirty="0">
                <a:solidFill>
                  <a:schemeClr val="bg1"/>
                </a:solidFill>
              </a:rPr>
              <a:t>VERB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url </a:t>
            </a:r>
            <a:r>
              <a:rPr lang="fr-FR" sz="3200" dirty="0" err="1">
                <a:solidFill>
                  <a:schemeClr val="bg1"/>
                </a:solidFill>
              </a:rPr>
              <a:t>path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Status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97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525EF-1186-46D6-8060-89081CF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824BE-953B-4EDD-A4DD-11A9F55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netstandard2.0</a:t>
            </a:r>
            <a:r>
              <a:rPr lang="en-US" sz="4000" dirty="0"/>
              <a:t> to share code between .NET Framework and all other platforms.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netstandard2.1</a:t>
            </a:r>
            <a:r>
              <a:rPr lang="en-US" sz="4000" dirty="0"/>
              <a:t> to share code between Mono, Xamarin, and .NET Core 3.x.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net5.0</a:t>
            </a:r>
            <a:r>
              <a:rPr lang="en-US" sz="4000" dirty="0"/>
              <a:t> for code sharing moving forward.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F9D8E-D62D-489E-A952-1838777F0F9B}"/>
              </a:ext>
            </a:extLst>
          </p:cNvPr>
          <p:cNvSpPr/>
          <p:nvPr/>
        </p:nvSpPr>
        <p:spPr>
          <a:xfrm>
            <a:off x="191589" y="6415093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832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ECD04-A50C-4FCA-85A2-0DCA52C5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OS-</a:t>
            </a:r>
            <a:r>
              <a:rPr lang="fr-FR" dirty="0" err="1"/>
              <a:t>specific</a:t>
            </a:r>
            <a:r>
              <a:rPr lang="fr-FR" dirty="0"/>
              <a:t> APIs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CDEC2-6DCF-4D02-891D-973BEC63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5"/>
            <a:ext cx="93708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GetLoggingDirectory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OperatingSystem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IsWindows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key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CurrentUser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OpenSubKey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@"Software\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Fabrikam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GetValue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LoggingDirectoryPath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Process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GetCurrentProcess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MainModule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folder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GetDirectoryName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Combine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(folder,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40F95-BEDB-4BFD-A18E-0AA56CD8208E}"/>
              </a:ext>
            </a:extLst>
          </p:cNvPr>
          <p:cNvSpPr/>
          <p:nvPr/>
        </p:nvSpPr>
        <p:spPr>
          <a:xfrm>
            <a:off x="0" y="6473987"/>
            <a:ext cx="7428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371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3E29D-CB2A-4C39-8214-70855A88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8EAFED-90C5-4A76-897E-CD519265B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705426"/>
              </p:ext>
            </p:extLst>
          </p:nvPr>
        </p:nvGraphicFramePr>
        <p:xfrm>
          <a:off x="511629" y="444138"/>
          <a:ext cx="10953206" cy="5277396"/>
        </p:xfrm>
        <a:graphic>
          <a:graphicData uri="http://schemas.openxmlformats.org/drawingml/2006/table">
            <a:tbl>
              <a:tblPr/>
              <a:tblGrid>
                <a:gridCol w="3461657">
                  <a:extLst>
                    <a:ext uri="{9D8B030D-6E8A-4147-A177-3AD203B41FA5}">
                      <a16:colId xmlns:a16="http://schemas.microsoft.com/office/drawing/2014/main" val="4259045823"/>
                    </a:ext>
                  </a:extLst>
                </a:gridCol>
                <a:gridCol w="3591746">
                  <a:extLst>
                    <a:ext uri="{9D8B030D-6E8A-4147-A177-3AD203B41FA5}">
                      <a16:colId xmlns:a16="http://schemas.microsoft.com/office/drawing/2014/main" val="2818160170"/>
                    </a:ext>
                  </a:extLst>
                </a:gridCol>
                <a:gridCol w="3899803">
                  <a:extLst>
                    <a:ext uri="{9D8B030D-6E8A-4147-A177-3AD203B41FA5}">
                      <a16:colId xmlns:a16="http://schemas.microsoft.com/office/drawing/2014/main" val="2355258450"/>
                    </a:ext>
                  </a:extLst>
                </a:gridCol>
              </a:tblGrid>
              <a:tr h="620155"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 dirty="0">
                          <a:solidFill>
                            <a:srgbClr val="0070C0"/>
                          </a:solidFill>
                          <a:effectLst/>
                        </a:rPr>
                        <a:t>.NET 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36509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8844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endParaRPr lang="fr-FR" sz="3200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57821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endParaRPr lang="fr-FR" sz="320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net6.0-ios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0786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642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pPr algn="l"/>
                      <a:r>
                        <a:rPr lang="fr-FR" sz="3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net5.0-someoldos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200" b="0" i="0" dirty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121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8E20BA-2655-4CA6-A42B-DF9B2EB07EB1}"/>
              </a:ext>
            </a:extLst>
          </p:cNvPr>
          <p:cNvSpPr/>
          <p:nvPr/>
        </p:nvSpPr>
        <p:spPr>
          <a:xfrm>
            <a:off x="0" y="6406384"/>
            <a:ext cx="80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15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349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0D476-4775-4571-B0D4-F3ABF4E1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94D26-055E-4985-B922-822D1E94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Imperative</a:t>
            </a:r>
            <a:r>
              <a:rPr lang="fr-FR" sz="4000" dirty="0"/>
              <a:t> &amp; </a:t>
            </a:r>
            <a:r>
              <a:rPr lang="fr-FR" sz="4000" dirty="0" err="1"/>
              <a:t>Procedural</a:t>
            </a:r>
            <a:endParaRPr lang="fr-FR" sz="4000" dirty="0"/>
          </a:p>
          <a:p>
            <a:endParaRPr lang="fr-FR" sz="4000" dirty="0"/>
          </a:p>
          <a:p>
            <a:r>
              <a:rPr lang="fr-FR" sz="4000" dirty="0"/>
              <a:t>Object</a:t>
            </a:r>
          </a:p>
          <a:p>
            <a:endParaRPr lang="fr-FR" sz="4000" dirty="0"/>
          </a:p>
          <a:p>
            <a:r>
              <a:rPr lang="fr-FR" sz="4000" dirty="0" err="1"/>
              <a:t>Declarative</a:t>
            </a:r>
            <a:r>
              <a:rPr lang="fr-FR" sz="4000" dirty="0"/>
              <a:t> (</a:t>
            </a:r>
            <a:r>
              <a:rPr lang="fr-FR" sz="4000" dirty="0" err="1"/>
              <a:t>Functionnal</a:t>
            </a:r>
            <a:r>
              <a:rPr lang="fr-F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127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3AB95-C1E5-440A-949D-37F9D28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Imperative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DEE7A-872E-4C5B-B996-719DC375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E90064-8401-466F-90A0-1F127044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1505456"/>
            <a:ext cx="543238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39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893BA-6833-4035-BC69-050D43E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Procedural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136ED-832E-40BF-808E-935F0A15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3DF7F8-C653-4C0F-94A3-532A67E1C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840" y="151179"/>
            <a:ext cx="5698548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GetAmountTotal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var article = </a:t>
            </a:r>
            <a:r>
              <a:rPr lang="fr-FR" altLang="fr-FR" sz="1400" dirty="0" err="1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GetArticleFromDatabase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(id);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GetArticleFromDatabase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// return an 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2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DF5FF-CF94-4815-9326-26B0F08E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Object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46EE5-1030-4219-B095-11568699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5720" cy="4351338"/>
          </a:xfrm>
        </p:spPr>
        <p:txBody>
          <a:bodyPr/>
          <a:lstStyle/>
          <a:p>
            <a:r>
              <a:rPr lang="fr-FR" dirty="0" err="1"/>
              <a:t>Lifecycle</a:t>
            </a:r>
            <a:endParaRPr lang="fr-FR" dirty="0"/>
          </a:p>
          <a:p>
            <a:r>
              <a:rPr lang="fr-FR" dirty="0" err="1"/>
              <a:t>Inheritance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474AA0-2EBE-4136-A8CC-8EB61717D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40" y="-79653"/>
            <a:ext cx="5222135" cy="7017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id;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var </a:t>
            </a: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949494"/>
                </a:solidFill>
                <a:latin typeface="JetBrains Mono"/>
              </a:rPr>
              <a:t> 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= </a:t>
            </a: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new </a:t>
            </a:r>
            <a:r>
              <a:rPr lang="fr-FR" altLang="fr-FR" dirty="0" err="1">
                <a:solidFill>
                  <a:srgbClr val="6B2FBA"/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fr-FR" altLang="fr-FR" dirty="0">
                <a:solidFill>
                  <a:srgbClr val="8C6C41"/>
                </a:solidFill>
                <a:latin typeface="JetBrains Mono"/>
              </a:rPr>
              <a:t>"id"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fr-FR" altLang="fr-FR" dirty="0">
                <a:solidFill>
                  <a:srgbClr val="AB2F6B"/>
                </a:solidFill>
                <a:latin typeface="JetBrains Mono"/>
              </a:rPr>
              <a:t>11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articleToy.CalculateAmount</a:t>
            </a:r>
            <a:r>
              <a:rPr lang="fr-FR" alt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()</a:t>
            </a:r>
            <a:endParaRPr lang="fr-FR" altLang="fr-FR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F73023-EE41-4FE7-9A4D-7BDF2B15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63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26C1D-6146-416B-A254-DD8FCC4D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Declarative</a:t>
            </a:r>
            <a:r>
              <a:rPr lang="fr-FR" dirty="0"/>
              <a:t> (</a:t>
            </a:r>
            <a:r>
              <a:rPr lang="fr-FR" dirty="0" err="1"/>
              <a:t>functional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DA29F-2B3C-478B-A5E9-6824A0C4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3000" cy="4351338"/>
          </a:xfrm>
        </p:spPr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obtain</a:t>
            </a:r>
            <a:r>
              <a:rPr lang="fr-FR" dirty="0"/>
              <a:t> a state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E90EEA-D689-4EA6-94D8-9FD8626B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20" y="2520226"/>
            <a:ext cx="68802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7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 {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6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numQuery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where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%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select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0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Subjects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83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5ADB9D-A1C4-4F31-B9E4-DC05DDB50548}"/>
              </a:ext>
            </a:extLst>
          </p:cNvPr>
          <p:cNvSpPr/>
          <p:nvPr/>
        </p:nvSpPr>
        <p:spPr>
          <a:xfrm>
            <a:off x="9508830" y="6273225"/>
            <a:ext cx="268317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-help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31CCD-47B4-4BC6-913A-A94B9030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08" y="1819477"/>
            <a:ext cx="6115640" cy="4245028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C46D0C3-2CD8-469F-A120-A44544E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369641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6096000" y="4988114"/>
            <a:ext cx="609600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new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c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onsole -o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Demo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&gt; cd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r>
              <a:rPr lang="fr-FR" sz="3200" dirty="0">
                <a:solidFill>
                  <a:schemeClr val="bg1"/>
                </a:solidFill>
              </a:rPr>
              <a:t>&gt; </a:t>
            </a: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398915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28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Demo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171717"/>
                </a:solidFill>
                <a:latin typeface="SFMono-Regular"/>
              </a:rPr>
              <a:t>{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Hello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2800" dirty="0">
                <a:solidFill>
                  <a:srgbClr val="171717"/>
                </a:solidFill>
                <a:latin typeface="SFMono-Regular"/>
              </a:rPr>
              <a:t>	   </a:t>
            </a:r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 </a:t>
            </a:r>
            <a:r>
              <a:rPr lang="fr-FR" dirty="0" err="1">
                <a:highlight>
                  <a:srgbClr val="FFFF00"/>
                </a:highlight>
              </a:rPr>
              <a:t>old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way</a:t>
            </a:r>
            <a:endParaRPr lang="fr-F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55713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1719371"/>
            <a:ext cx="9268272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ImplicitUsing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ImplicitUsing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3E2555-16E6-4230-95C2-83A26C68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749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54234-B4A2-4A5D-AA37-C52C4B9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7C17-2BBE-4299-828D-C16F03B2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5543"/>
            <a:ext cx="10515600" cy="29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Exemples de Runtime identifier :</a:t>
            </a:r>
          </a:p>
          <a:p>
            <a:r>
              <a:rPr lang="fr-FR" dirty="0"/>
              <a:t>win-x64</a:t>
            </a:r>
          </a:p>
          <a:p>
            <a:r>
              <a:rPr lang="fr-FR" dirty="0"/>
              <a:t>linux-x64</a:t>
            </a:r>
          </a:p>
          <a:p>
            <a:r>
              <a:rPr lang="fr-FR" dirty="0"/>
              <a:t>osx-x64</a:t>
            </a:r>
          </a:p>
          <a:p>
            <a:r>
              <a:rPr lang="fr-FR" dirty="0">
                <a:hlinkClick r:id="rId2"/>
              </a:rPr>
              <a:t>https://docs.microsoft.com/fr-fr/dotnet/core/rid-catalog?WT.mc_id=DOP-MVP-5003370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6AD00-8688-40C4-9BE6-378C4C783F51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  <a:endParaRPr lang="fr-FR" sz="32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C3AC8-B796-45F4-A1E5-479438034D35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30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Trim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https://docs.microsoft.com/en-us/dotnet/core/deploying/trim-self-contained?WT.mc_id=DOP-MVP-5003370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9C17C-E48A-47E0-8E00-D43C293FED84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true</a:t>
            </a:r>
            <a:endParaRPr lang="en-US" sz="3200" dirty="0">
              <a:solidFill>
                <a:schemeClr val="bg1"/>
              </a:solidFill>
              <a:highlight>
                <a:srgbClr val="008080"/>
              </a:highlight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24462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AOT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9244A0-0409-4C82-B85F-99E30E4B47E7}"/>
              </a:ext>
            </a:extLst>
          </p:cNvPr>
          <p:cNvSpPr/>
          <p:nvPr/>
        </p:nvSpPr>
        <p:spPr>
          <a:xfrm>
            <a:off x="171450" y="1698644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/p:</a:t>
            </a:r>
            <a:r>
              <a:rPr lang="en-US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=true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B8FA88-6ECC-40A4-896C-911D70FDFF62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02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Release mode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591223-49A6-4EF8-8204-6CD201B672E2}"/>
              </a:ext>
            </a:extLst>
          </p:cNvPr>
          <p:cNvSpPr/>
          <p:nvPr/>
        </p:nvSpPr>
        <p:spPr>
          <a:xfrm>
            <a:off x="171449" y="1613803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-c Release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/p: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2838544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the </a:t>
            </a:r>
            <a:r>
              <a:rPr lang="fr-FR" sz="3600" dirty="0" err="1">
                <a:solidFill>
                  <a:schemeClr val="bg1"/>
                </a:solidFill>
              </a:rPr>
              <a:t>lastest</a:t>
            </a:r>
            <a:r>
              <a:rPr lang="fr-FR" sz="3600" dirty="0">
                <a:solidFill>
                  <a:schemeClr val="bg1"/>
                </a:solidFill>
              </a:rPr>
              <a:t> version of .NET 6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cli for building a «console» application </a:t>
            </a:r>
            <a:r>
              <a:rPr lang="fr-FR" sz="3600" dirty="0" err="1">
                <a:solidFill>
                  <a:schemeClr val="bg1"/>
                </a:solidFill>
              </a:rPr>
              <a:t>named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as an </a:t>
            </a:r>
            <a:r>
              <a:rPr lang="fr-FR" sz="3600" dirty="0" err="1">
                <a:solidFill>
                  <a:schemeClr val="bg1"/>
                </a:solidFill>
              </a:rPr>
              <a:t>independant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executable</a:t>
            </a:r>
            <a:r>
              <a:rPr lang="fr-FR" sz="3600" dirty="0">
                <a:solidFill>
                  <a:schemeClr val="bg1"/>
                </a:solidFill>
              </a:rPr>
              <a:t> file </a:t>
            </a:r>
            <a:r>
              <a:rPr lang="fr-FR" sz="3600" dirty="0" err="1">
                <a:solidFill>
                  <a:schemeClr val="bg1"/>
                </a:solidFill>
              </a:rPr>
              <a:t>optimized</a:t>
            </a:r>
            <a:r>
              <a:rPr lang="fr-FR" sz="3600" dirty="0">
                <a:solidFill>
                  <a:schemeClr val="bg1"/>
                </a:solidFill>
              </a:rPr>
              <a:t> for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49193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27D3-0FCF-4505-A390-3A752AB5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65"/>
            <a:ext cx="10515600" cy="653142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Microsoft and </a:t>
            </a:r>
            <a:r>
              <a:rPr lang="fr-FR" dirty="0" err="1"/>
              <a:t>Ecosysteme</a:t>
            </a:r>
            <a:r>
              <a:rPr lang="fr-FR" dirty="0"/>
              <a:t> </a:t>
            </a:r>
            <a:r>
              <a:rPr lang="fr-FR" dirty="0" err="1"/>
              <a:t>dotnet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Virtual(s) Machine and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dotnet </a:t>
            </a:r>
            <a:r>
              <a:rPr lang="fr-FR" dirty="0" err="1"/>
              <a:t>tool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dotnet &amp; docker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Visual Studio &amp; rider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Nuget</a:t>
            </a:r>
            <a:r>
              <a:rPr lang="fr-FR" dirty="0"/>
              <a:t> Package manager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Github</a:t>
            </a:r>
            <a:r>
              <a:rPr lang="fr-FR" dirty="0"/>
              <a:t> Action &amp; Azure DevOps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Entity</a:t>
            </a:r>
            <a:r>
              <a:rPr lang="fr-FR" dirty="0"/>
              <a:t> Framework Core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.NET MAUI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ML.NET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WebAssembly</a:t>
            </a:r>
            <a:r>
              <a:rPr lang="fr-FR" dirty="0"/>
              <a:t> avec </a:t>
            </a:r>
            <a:r>
              <a:rPr lang="fr-FR" dirty="0" err="1"/>
              <a:t>Blazor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Open ID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Identity Server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7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684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16B46B-A562-47B0-853A-6FC8867566D5}"/>
              </a:ext>
            </a:extLst>
          </p:cNvPr>
          <p:cNvSpPr/>
          <p:nvPr/>
        </p:nvSpPr>
        <p:spPr>
          <a:xfrm>
            <a:off x="1294701" y="1845973"/>
            <a:ext cx="7522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{</a:t>
            </a:r>
          </a:p>
          <a:p>
            <a:r>
              <a:rPr lang="en-US" sz="3600" dirty="0"/>
              <a:t>  "</a:t>
            </a:r>
            <a:r>
              <a:rPr lang="en-US" sz="3600" dirty="0" err="1"/>
              <a:t>sdk</a:t>
            </a:r>
            <a:r>
              <a:rPr lang="en-US" sz="3600" dirty="0"/>
              <a:t>": {</a:t>
            </a:r>
          </a:p>
          <a:p>
            <a:r>
              <a:rPr lang="en-US" sz="3600" dirty="0"/>
              <a:t>    "version": "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B05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70C0"/>
                </a:solidFill>
              </a:rPr>
              <a:t>200</a:t>
            </a:r>
            <a:r>
              <a:rPr lang="en-US" sz="3600" dirty="0"/>
              <a:t>",</a:t>
            </a:r>
          </a:p>
          <a:p>
            <a:r>
              <a:rPr lang="en-US" sz="3600" dirty="0"/>
              <a:t>    "</a:t>
            </a:r>
            <a:r>
              <a:rPr lang="en-US" sz="3600" dirty="0" err="1"/>
              <a:t>rollForward</a:t>
            </a:r>
            <a:r>
              <a:rPr lang="en-US" sz="3600" dirty="0"/>
              <a:t>": "</a:t>
            </a:r>
            <a:r>
              <a:rPr lang="en-US" sz="3600" dirty="0" err="1"/>
              <a:t>latestMajor</a:t>
            </a:r>
            <a:r>
              <a:rPr lang="en-US" sz="3600" dirty="0"/>
              <a:t>"</a:t>
            </a:r>
          </a:p>
          <a:p>
            <a:r>
              <a:rPr lang="en-US" sz="3600" dirty="0"/>
              <a:t>   }</a:t>
            </a:r>
          </a:p>
          <a:p>
            <a:r>
              <a:rPr lang="en-US" sz="3600" dirty="0"/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AEAFA-E86A-4FD3-95C5-3672D0788A64}"/>
              </a:ext>
            </a:extLst>
          </p:cNvPr>
          <p:cNvSpPr/>
          <p:nvPr/>
        </p:nvSpPr>
        <p:spPr>
          <a:xfrm>
            <a:off x="8122694" y="3168262"/>
            <a:ext cx="3922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(d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isable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, </a:t>
            </a:r>
            <a:r>
              <a:rPr lang="fr-FR" sz="3200" dirty="0" err="1">
                <a:solidFill>
                  <a:srgbClr val="FF0000"/>
                </a:solidFill>
              </a:rPr>
              <a:t>latestMajor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rgbClr val="00B050"/>
                </a:solidFill>
              </a:rPr>
              <a:t>latestFeature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3200" dirty="0" err="1">
                <a:solidFill>
                  <a:srgbClr val="0070C0"/>
                </a:solidFill>
              </a:rPr>
              <a:t>latestPatch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7C68B-86C2-4335-957A-007E479A2ECD}"/>
              </a:ext>
            </a:extLst>
          </p:cNvPr>
          <p:cNvSpPr/>
          <p:nvPr/>
        </p:nvSpPr>
        <p:spPr>
          <a:xfrm>
            <a:off x="4113423" y="5786664"/>
            <a:ext cx="779335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new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globaljson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--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sdk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-version 3.0.100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E6D65B1-194D-421A-AB91-872B10A5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3647CB-BF2E-4510-B714-A669F9B5D44A}"/>
              </a:ext>
            </a:extLst>
          </p:cNvPr>
          <p:cNvSpPr txBox="1"/>
          <p:nvPr/>
        </p:nvSpPr>
        <p:spPr>
          <a:xfrm>
            <a:off x="0" y="6488668"/>
            <a:ext cx="1025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https://docs.microsoft.com/en-us/dotnet/core/tools/global-json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52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global.json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adapted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current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sdk</a:t>
            </a:r>
            <a:r>
              <a:rPr lang="fr-FR" sz="3600" dirty="0">
                <a:solidFill>
                  <a:schemeClr val="bg1"/>
                </a:solidFill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103991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331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1" y="1669322"/>
            <a:ext cx="10896600" cy="470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linux-x64 --self-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0575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0" y="1669322"/>
            <a:ext cx="10707119" cy="4700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linux-musl-x64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</a:t>
            </a:r>
            <a:r>
              <a:rPr lang="fr-FR" sz="24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fr-FR" sz="240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6.0-alpine3.16</a:t>
            </a:r>
            <a:r>
              <a:rPr lang="fr-FR" sz="24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r>
              <a:rPr lang="fr-FR" dirty="0"/>
              <a:t> alpine</a:t>
            </a:r>
          </a:p>
        </p:txBody>
      </p:sp>
    </p:spTree>
    <p:extLst>
      <p:ext uri="{BB962C8B-B14F-4D97-AF65-F5344CB8AC3E}">
        <p14:creationId xmlns:p14="http://schemas.microsoft.com/office/powerpoint/2010/main" val="1299349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3D8D1-B09A-40FA-9C78-5A84EAC9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</a:t>
            </a:r>
            <a:r>
              <a:rPr lang="fr-FR" dirty="0" err="1"/>
              <a:t>security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FF883-2547-4612-BE1A-F2687A7B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7200" dirty="0"/>
              <a:t>Do not run your application in production </a:t>
            </a:r>
            <a:r>
              <a:rPr lang="fr-FR" sz="7200" dirty="0" err="1"/>
              <a:t>with</a:t>
            </a:r>
            <a:r>
              <a:rPr lang="fr-FR" sz="7200" dirty="0"/>
              <a:t> root user</a:t>
            </a:r>
          </a:p>
        </p:txBody>
      </p:sp>
    </p:spTree>
    <p:extLst>
      <p:ext uri="{BB962C8B-B14F-4D97-AF65-F5344CB8AC3E}">
        <p14:creationId xmlns:p14="http://schemas.microsoft.com/office/powerpoint/2010/main" val="10295409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On 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WSL 2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docker (use WSL 2)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r>
              <a:rPr lang="fr-FR" sz="3600" dirty="0">
                <a:solidFill>
                  <a:schemeClr val="bg1"/>
                </a:solidFill>
              </a:rPr>
              <a:t> to your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execute</a:t>
            </a:r>
            <a:r>
              <a:rPr lang="fr-FR" sz="3600" dirty="0">
                <a:solidFill>
                  <a:schemeClr val="bg1"/>
                </a:solidFill>
              </a:rPr>
              <a:t> a docker image to 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5244842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Hello world to Fibonacci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Introduction to the C# basis</a:t>
            </a:r>
          </a:p>
        </p:txBody>
      </p:sp>
    </p:spTree>
    <p:extLst>
      <p:ext uri="{BB962C8B-B14F-4D97-AF65-F5344CB8AC3E}">
        <p14:creationId xmlns:p14="http://schemas.microsoft.com/office/powerpoint/2010/main" val="36312890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838200" y="1946719"/>
            <a:ext cx="924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949398" y="6344450"/>
            <a:ext cx="224260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17135C-413D-4F7C-A584-ECA5124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E2227E-93AA-4684-ABBF-A0E39E1AC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538" y="277032"/>
            <a:ext cx="4768833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fr-FR" sz="1200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ImplicitUsing</a:t>
            </a:r>
            <a:r>
              <a:rPr lang="fr-FR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disabled</a:t>
            </a:r>
            <a:r>
              <a:rPr lang="fr-FR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ImplicitUsing</a:t>
            </a:r>
            <a:r>
              <a:rPr lang="fr-FR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05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9C03-2638-480B-9EB7-E5CC8876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1D8A8-7039-4C6A-A2C1-CA5C8926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hlinkClick r:id="rId2"/>
              </a:rPr>
              <a:t>https://github.com/guillaume-chervet/course.dotnet/blob/master/documentations/dotnet6.pptx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9220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930965" y="1997839"/>
            <a:ext cx="924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012628" y="6344450"/>
            <a:ext cx="317937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7BFC6A-A7B1-49B0-A299-F1DB72F7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318A45-B074-4170-AE1B-25B2F35189CB}"/>
              </a:ext>
            </a:extLst>
          </p:cNvPr>
          <p:cNvSpPr/>
          <p:nvPr/>
        </p:nvSpPr>
        <p:spPr>
          <a:xfrm>
            <a:off x="1025787" y="4038028"/>
            <a:ext cx="924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 </a:t>
            </a:r>
            <a:r>
              <a:rPr lang="fr-FR" sz="3600" dirty="0">
                <a:solidFill>
                  <a:srgbClr val="007D9A"/>
                </a:solidFill>
                <a:latin typeface="SFMono-Regular"/>
              </a:rPr>
              <a:t>System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;</a:t>
            </a:r>
            <a:endParaRPr lang="fr-FR" sz="36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</p:txBody>
      </p:sp>
      <p:sp>
        <p:nvSpPr>
          <p:cNvPr id="4" name="Est égal à 3">
            <a:extLst>
              <a:ext uri="{FF2B5EF4-FFF2-40B4-BE49-F238E27FC236}">
                <a16:creationId xmlns:a16="http://schemas.microsoft.com/office/drawing/2014/main" id="{5F3E6FCB-2277-4A15-945E-A5CA8E954D50}"/>
              </a:ext>
            </a:extLst>
          </p:cNvPr>
          <p:cNvSpPr/>
          <p:nvPr/>
        </p:nvSpPr>
        <p:spPr>
          <a:xfrm>
            <a:off x="4357115" y="3117691"/>
            <a:ext cx="639091" cy="521056"/>
          </a:xfrm>
          <a:prstGeom prst="mathEqual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702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 </a:t>
            </a:r>
            <a:r>
              <a:rPr lang="fr-FR" dirty="0" err="1"/>
              <a:t>with</a:t>
            </a:r>
            <a:r>
              <a:rPr lang="fr-FR" dirty="0"/>
              <a:t> Fibonacci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87524" y="1564206"/>
            <a:ext cx="105155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rgbClr val="0101FD"/>
                </a:solidFill>
                <a:latin typeface="SFMono-Regular"/>
              </a:rPr>
              <a:t>v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ar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fibonacci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 =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new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Fibonacci();</a:t>
            </a: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result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 =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fibonacci</a:t>
            </a:r>
            <a:r>
              <a:rPr lang="fr-FR" sz="3600" b="0" i="0" dirty="0" err="1">
                <a:solidFill>
                  <a:srgbClr val="007D9A"/>
                </a:solidFill>
                <a:effectLst/>
                <a:latin typeface="SFMono-Regular"/>
              </a:rPr>
              <a:t>.Run</a:t>
            </a:r>
            <a:r>
              <a:rPr lang="fr-FR" sz="3600" dirty="0">
                <a:solidFill>
                  <a:srgbClr val="007D9A"/>
                </a:solidFill>
                <a:latin typeface="SFMono-Regular"/>
              </a:rPr>
              <a:t>(</a:t>
            </a:r>
            <a:r>
              <a:rPr lang="fr-FR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SFMono-Regular"/>
              </a:rPr>
              <a:t>3</a:t>
            </a:r>
            <a:r>
              <a:rPr lang="fr-FR" sz="3600" dirty="0">
                <a:solidFill>
                  <a:srgbClr val="007D9A"/>
                </a:solidFill>
                <a:latin typeface="SFMono-Regular"/>
              </a:rPr>
              <a:t>);</a:t>
            </a:r>
          </a:p>
          <a:p>
            <a:endParaRPr lang="fr-FR" sz="36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Fibonacci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public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191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87524" y="1564206"/>
            <a:ext cx="1051559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0101FD"/>
                </a:solidFill>
                <a:latin typeface="SFMono-Regular"/>
              </a:rPr>
              <a:t>v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ar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fibonacci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 = </a:t>
            </a:r>
            <a:r>
              <a:rPr lang="fr-FR" sz="2800" dirty="0">
                <a:solidFill>
                  <a:srgbClr val="0101FD"/>
                </a:solidFill>
                <a:latin typeface="SFMono-Regular"/>
              </a:rPr>
              <a:t>new </a:t>
            </a:r>
            <a:r>
              <a:rPr lang="fr-FR" sz="2800" dirty="0" err="1">
                <a:solidFill>
                  <a:srgbClr val="007D9A"/>
                </a:solidFill>
                <a:highlight>
                  <a:srgbClr val="FFFF00"/>
                </a:highlight>
                <a:latin typeface="SFMono-Regular"/>
              </a:rPr>
              <a:t>Leonardo.</a:t>
            </a:r>
            <a:r>
              <a:rPr lang="fr-FR" sz="2800" b="0" i="0" dirty="0" err="1">
                <a:solidFill>
                  <a:srgbClr val="007D9A"/>
                </a:solidFill>
                <a:effectLst/>
                <a:latin typeface="SFMono-Regular"/>
              </a:rPr>
              <a:t>Fibonacci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();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var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result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=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fibonacci</a:t>
            </a:r>
            <a:r>
              <a:rPr lang="fr-FR" sz="2800" b="0" i="0" dirty="0" err="1">
                <a:solidFill>
                  <a:srgbClr val="007D9A"/>
                </a:solidFill>
                <a:effectLst/>
                <a:latin typeface="SFMono-Regular"/>
              </a:rPr>
              <a:t>.Run</a:t>
            </a:r>
            <a:r>
              <a:rPr lang="fr-FR" sz="2800" dirty="0">
                <a:solidFill>
                  <a:srgbClr val="007D9A"/>
                </a:solidFill>
                <a:latin typeface="SFMono-Regular"/>
              </a:rPr>
              <a:t>(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SFMono-Regular"/>
              </a:rPr>
              <a:t>3</a:t>
            </a:r>
            <a:r>
              <a:rPr lang="fr-FR" sz="2800" dirty="0">
                <a:solidFill>
                  <a:srgbClr val="007D9A"/>
                </a:solidFill>
                <a:latin typeface="SFMono-Regular"/>
              </a:rPr>
              <a:t>);</a:t>
            </a:r>
          </a:p>
          <a:p>
            <a:endParaRPr lang="fr-FR" sz="28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highlight>
                  <a:srgbClr val="FFFF00"/>
                </a:highlight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0101FD"/>
                </a:solidFill>
                <a:effectLst/>
                <a:highlight>
                  <a:srgbClr val="FFFF00"/>
                </a:highlight>
                <a:latin typeface="SFMono-Regular"/>
              </a:rPr>
              <a:t> </a:t>
            </a:r>
            <a:r>
              <a:rPr lang="fr-FR" sz="2800" dirty="0">
                <a:solidFill>
                  <a:srgbClr val="007D9A"/>
                </a:solidFill>
                <a:highlight>
                  <a:srgbClr val="FFFF00"/>
                </a:highlight>
                <a:latin typeface="SFMono-Regular"/>
              </a:rPr>
              <a:t>Leonardo</a:t>
            </a:r>
            <a:r>
              <a:rPr lang="fr-FR" sz="2800" b="0" i="0" dirty="0">
                <a:solidFill>
                  <a:srgbClr val="0101FD"/>
                </a:solidFill>
                <a:effectLst/>
                <a:highlight>
                  <a:srgbClr val="FFFF00"/>
                </a:highlight>
                <a:latin typeface="SFMono-Regular"/>
              </a:rPr>
              <a:t> </a:t>
            </a:r>
            <a:r>
              <a:rPr lang="fr-F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00"/>
                </a:highlight>
                <a:latin typeface="SFMono-Regular"/>
              </a:rPr>
              <a:t>{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Fibonacci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2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public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2"/>
            <a:r>
              <a:rPr lang="fr-FR" sz="28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2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2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   }</a:t>
            </a:r>
          </a:p>
          <a:p>
            <a:r>
              <a:rPr lang="fr-FR" sz="2800" dirty="0">
                <a:solidFill>
                  <a:srgbClr val="171717"/>
                </a:solidFill>
                <a:highlight>
                  <a:srgbClr val="FFFF00"/>
                </a:highlight>
                <a:latin typeface="SFMono-Regular"/>
              </a:rPr>
              <a:t>}</a:t>
            </a:r>
            <a:r>
              <a:rPr lang="fr-FR" sz="2800" dirty="0">
                <a:solidFill>
                  <a:srgbClr val="0101FD"/>
                </a:solidFill>
                <a:highlight>
                  <a:srgbClr val="FFFF00"/>
                </a:highlight>
                <a:latin typeface="SFMono-Regular"/>
              </a:rPr>
              <a:t> 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5BC7A819-A717-78A4-010F-007A2618E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608" y="461702"/>
            <a:ext cx="3143839" cy="31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9429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Static </a:t>
            </a:r>
            <a:r>
              <a:rPr lang="fr-FR" dirty="0" err="1"/>
              <a:t>method</a:t>
            </a:r>
            <a:r>
              <a:rPr lang="fr-FR" dirty="0"/>
              <a:t> and 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87524" y="1564206"/>
            <a:ext cx="1051559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var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result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= </a:t>
            </a:r>
            <a:r>
              <a:rPr lang="fr-FR" sz="2800" dirty="0">
                <a:solidFill>
                  <a:srgbClr val="0101FD"/>
                </a:solidFill>
                <a:latin typeface="SFMono-Regular"/>
              </a:rPr>
              <a:t>new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Leonardo.</a:t>
            </a:r>
            <a:r>
              <a:rPr lang="fr-FR" sz="2800" b="0" i="0" dirty="0" err="1">
                <a:solidFill>
                  <a:srgbClr val="007D9A"/>
                </a:solidFill>
                <a:effectLst/>
                <a:latin typeface="SFMono-Regular"/>
              </a:rPr>
              <a:t>Fibonacci.Run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(3);</a:t>
            </a:r>
            <a:endParaRPr lang="fr-FR" sz="2800" dirty="0">
              <a:solidFill>
                <a:srgbClr val="007D9A"/>
              </a:solidFill>
              <a:latin typeface="SFMono-Regular"/>
            </a:endParaRPr>
          </a:p>
          <a:p>
            <a:endParaRPr lang="fr-FR" sz="28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007D9A"/>
                </a:solidFill>
                <a:latin typeface="SFMono-Regular"/>
              </a:rPr>
              <a:t>Leonardo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FMono-Regular"/>
              </a:rPr>
              <a:t>{</a:t>
            </a:r>
          </a:p>
          <a:p>
            <a:pPr lvl="1"/>
            <a:r>
              <a:rPr lang="fr-FR" sz="2800" dirty="0" err="1">
                <a:solidFill>
                  <a:srgbClr val="0101FD"/>
                </a:solidFill>
                <a:latin typeface="SFMono-Regular"/>
              </a:rPr>
              <a:t>s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tatic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Fibonacci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2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Public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satic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2"/>
            <a:r>
              <a:rPr lang="fr-FR" sz="28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2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2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r>
              <a:rPr lang="fr-FR" sz="2800" dirty="0">
                <a:solidFill>
                  <a:srgbClr val="0101FD"/>
                </a:solidFill>
                <a:latin typeface="SFMono-Regular"/>
              </a:rPr>
              <a:t> 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5BC7A819-A717-78A4-010F-007A2618E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608" y="461702"/>
            <a:ext cx="3143839" cy="31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9456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582729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--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8702291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 </a:t>
            </a:r>
            <a:r>
              <a:rPr lang="fr-FR" dirty="0" err="1">
                <a:highlight>
                  <a:srgbClr val="FFFF00"/>
                </a:highlight>
              </a:rPr>
              <a:t>old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way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[] args)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582729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--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391655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81AFF-3528-4FE4-A41F-A03C5D90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82658-0541-49D9-812F-03022B97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101FD"/>
                </a:solidFill>
                <a:latin typeface="SFMono-Regular"/>
              </a:rPr>
              <a:t>try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= System.Int32.Parse(input);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catch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FormatException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$"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Unable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 to parse '{input}'"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28126-A12C-4D60-AFE7-79D77E6A31F6}"/>
              </a:ext>
            </a:extLst>
          </p:cNvPr>
          <p:cNvSpPr/>
          <p:nvPr/>
        </p:nvSpPr>
        <p:spPr>
          <a:xfrm>
            <a:off x="0" y="6201926"/>
            <a:ext cx="12011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843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2ABB0-D154-414B-AFDF-1A44C997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4C4BD-BE78-4652-995B-217AEA13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(Int32.TryParse(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"-105"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out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j))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(j); 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else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"String could not be parsed."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-105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E7428-54F0-4125-A94E-BC121B2F75EF}"/>
              </a:ext>
            </a:extLst>
          </p:cNvPr>
          <p:cNvSpPr/>
          <p:nvPr/>
        </p:nvSpPr>
        <p:spPr>
          <a:xfrm>
            <a:off x="-1" y="6246915"/>
            <a:ext cx="12038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123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program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1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argument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10480386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34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065-E0C0-4B5B-9BAF-5A2C5632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PreRequired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988BA-4069-4132-B912-E68EC9BD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&gt;= 8 Go Hard Drive </a:t>
            </a:r>
            <a:r>
              <a:rPr lang="fr-FR" sz="3200" dirty="0" err="1"/>
              <a:t>space</a:t>
            </a:r>
            <a:endParaRPr lang="fr-FR" sz="3200" dirty="0"/>
          </a:p>
          <a:p>
            <a:r>
              <a:rPr lang="fr-FR" sz="3200" dirty="0"/>
              <a:t>&gt;= 8 Go ram</a:t>
            </a:r>
          </a:p>
          <a:p>
            <a:r>
              <a:rPr lang="fr-FR" sz="3200" dirty="0"/>
              <a:t>Operating System able to run docker</a:t>
            </a:r>
          </a:p>
        </p:txBody>
      </p:sp>
    </p:spTree>
    <p:extLst>
      <p:ext uri="{BB962C8B-B14F-4D97-AF65-F5344CB8AC3E}">
        <p14:creationId xmlns:p14="http://schemas.microsoft.com/office/powerpoint/2010/main" val="4254910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3FF92-F7CF-45C6-9C14-F908B0AF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System; </a:t>
            </a:r>
          </a:p>
          <a:p>
            <a:pPr marL="0" indent="0">
              <a:buNone/>
            </a:pPr>
            <a:endParaRPr lang="fr-FR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line =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Console.ReadLine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(); </a:t>
            </a: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(line != </a:t>
            </a:r>
            <a:r>
              <a:rPr lang="fr-FR" dirty="0" err="1">
                <a:solidFill>
                  <a:srgbClr val="07704A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: " 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+ line); 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DE57E1E-8DA4-421A-8104-FFE7DB2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3780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4C9A2D-B1F0-4DCD-BF31-5590C9F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9349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411FA-30B3-43FB-A2E6-1CE36376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DA798-E0CB-4D16-A8DF-137332B17014}"/>
              </a:ext>
            </a:extLst>
          </p:cNvPr>
          <p:cNvSpPr/>
          <p:nvPr/>
        </p:nvSpPr>
        <p:spPr>
          <a:xfrm>
            <a:off x="8942969" y="6273225"/>
            <a:ext cx="32939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>
                <a:solidFill>
                  <a:schemeClr val="bg1"/>
                </a:solidFill>
              </a:rPr>
              <a:t>run -- </a:t>
            </a:r>
            <a:r>
              <a:rPr lang="fr-FR" sz="32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985334-D06F-40CD-B395-D0CC6CF8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47" y="2210491"/>
            <a:ext cx="1049062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{ </a:t>
            </a:r>
            <a:endParaRPr lang="fr-FR" altLang="fr-FR" sz="40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8EBC2B8-C025-4CFD-87FC-02D7442DC0B3}"/>
              </a:ext>
            </a:extLst>
          </p:cNvPr>
          <p:cNvSpPr txBox="1"/>
          <p:nvPr/>
        </p:nvSpPr>
        <p:spPr>
          <a:xfrm>
            <a:off x="75415" y="6377163"/>
            <a:ext cx="6183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Top-level statements - C# tutorial | Microsoft Docs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29133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753F2-EEF9-4885-97DC-165AFA1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49211-4B97-4D98-991E-4312489F2099}"/>
              </a:ext>
            </a:extLst>
          </p:cNvPr>
          <p:cNvSpPr/>
          <p:nvPr/>
        </p:nvSpPr>
        <p:spPr>
          <a:xfrm>
            <a:off x="0" y="6488668"/>
            <a:ext cx="811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https://www.youtube.com/watch?v=bEfBfBQq7EE&amp;feature=youtu.be</a:t>
            </a:r>
            <a:endParaRPr lang="fr-FR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4C7BF0-DC3A-4904-A7B0-CF738C51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14" y="1513920"/>
            <a:ext cx="94526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i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when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_ =&gt;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};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094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to use top </a:t>
            </a:r>
            <a:r>
              <a:rPr lang="fr-FR" sz="3600" dirty="0" err="1">
                <a:solidFill>
                  <a:schemeClr val="bg1"/>
                </a:solidFill>
              </a:rPr>
              <a:t>level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statements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« </a:t>
            </a:r>
            <a:r>
              <a:rPr lang="fr-FR" sz="3600" dirty="0" err="1">
                <a:solidFill>
                  <a:schemeClr val="bg1"/>
                </a:solidFill>
              </a:rPr>
              <a:t>Fib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function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Pattern </a:t>
            </a:r>
            <a:r>
              <a:rPr lang="fr-FR" sz="3600" dirty="0" err="1">
                <a:solidFill>
                  <a:schemeClr val="bg1"/>
                </a:solidFill>
              </a:rPr>
              <a:t>matching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program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91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F</a:t>
            </a:r>
            <a:r>
              <a:rPr lang="fr-FR"/>
              <a:t># Application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4321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304C8-E24E-4009-8E5C-6413ED5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F# version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7FB3FA-CA21-4C14-8FD3-9992A6DA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8DCA87-7677-4D61-8919-4C639C12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33" y="1900027"/>
            <a:ext cx="50882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rec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n =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match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with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n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 =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24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printf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"%i"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452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new console application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F# </a:t>
            </a:r>
            <a:r>
              <a:rPr lang="fr-FR" sz="3600" dirty="0" err="1">
                <a:solidFill>
                  <a:schemeClr val="bg1"/>
                </a:solidFill>
              </a:rPr>
              <a:t>language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Fibonacci code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Download and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dotpeek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only</a:t>
            </a:r>
            <a:r>
              <a:rPr lang="fr-FR" sz="3600" dirty="0">
                <a:solidFill>
                  <a:schemeClr val="bg1"/>
                </a:solidFill>
              </a:rPr>
              <a:t>) : </a:t>
            </a:r>
            <a:r>
              <a:rPr lang="fr-FR" sz="2400" dirty="0">
                <a:hlinkClick r:id="rId2"/>
              </a:rPr>
              <a:t>https://www.jetbrains.com/decompiler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Open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.dll and </a:t>
            </a:r>
            <a:r>
              <a:rPr lang="fr-FR" sz="3200" dirty="0" err="1">
                <a:solidFill>
                  <a:schemeClr val="bg1"/>
                </a:solidFill>
              </a:rPr>
              <a:t>inspect</a:t>
            </a:r>
            <a:r>
              <a:rPr lang="fr-FR" sz="3200" dirty="0">
                <a:solidFill>
                  <a:schemeClr val="bg1"/>
                </a:solidFill>
              </a:rPr>
              <a:t> .il </a:t>
            </a:r>
            <a:r>
              <a:rPr lang="fr-FR" sz="3200" dirty="0" err="1">
                <a:solidFill>
                  <a:schemeClr val="bg1"/>
                </a:solidFill>
              </a:rPr>
              <a:t>generic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999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Fibonacci</a:t>
            </a:r>
          </a:p>
        </p:txBody>
      </p:sp>
    </p:spTree>
    <p:extLst>
      <p:ext uri="{BB962C8B-B14F-4D97-AF65-F5344CB8AC3E}">
        <p14:creationId xmlns:p14="http://schemas.microsoft.com/office/powerpoint/2010/main" val="28265805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E323F-6D5A-478A-95AE-CBA1422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</a:t>
            </a:r>
            <a:r>
              <a:rPr lang="fr-FR" dirty="0" err="1"/>
              <a:t>foreach</a:t>
            </a:r>
            <a:r>
              <a:rPr lang="fr-FR" dirty="0"/>
              <a:t>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30F9B-1EA8-4626-9887-AF5946C5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i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in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{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  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System.Console.Write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"{0} 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i);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4 5 6 1 2 3 -2 -1 0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F87507-38D1-455A-A01A-737EDE2052CE}"/>
              </a:ext>
            </a:extLst>
          </p:cNvPr>
          <p:cNvSpPr txBox="1"/>
          <p:nvPr/>
        </p:nvSpPr>
        <p:spPr>
          <a:xfrm>
            <a:off x="0" y="6488668"/>
            <a:ext cx="12289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https://docs.microsoft.com/fr-fr/dotnet/csharp/language-reference/keywords/foreach-in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57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BD400-2857-4E35-80B0-504D2703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Tools to download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5FE2E-6019-46F0-8014-5F684AF9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Visual Studio Community : </a:t>
            </a:r>
            <a:r>
              <a:rPr lang="fr-FR" dirty="0">
                <a:hlinkClick r:id="rId2"/>
              </a:rPr>
              <a:t>https://visualstudio.microsoft.com/fr/</a:t>
            </a:r>
            <a:endParaRPr lang="fr-FR" dirty="0"/>
          </a:p>
          <a:p>
            <a:pPr lvl="1"/>
            <a:r>
              <a:rPr lang="fr-FR" dirty="0" err="1"/>
              <a:t>Resharper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https://www.jetbrains.com/resharper/download/download-thanks.html?platform=windows</a:t>
            </a:r>
            <a:endParaRPr lang="fr-FR" dirty="0"/>
          </a:p>
          <a:p>
            <a:r>
              <a:rPr lang="fr-FR" dirty="0"/>
              <a:t>Rider : </a:t>
            </a:r>
            <a:r>
              <a:rPr lang="fr-FR" dirty="0">
                <a:hlinkClick r:id="rId4"/>
              </a:rPr>
              <a:t>https://www.jetbrains.com/rider/</a:t>
            </a:r>
            <a:endParaRPr lang="fr-FR" dirty="0"/>
          </a:p>
          <a:p>
            <a:r>
              <a:rPr lang="fr-FR" dirty="0"/>
              <a:t>Docker : </a:t>
            </a:r>
            <a:r>
              <a:rPr lang="fr-FR" dirty="0">
                <a:hlinkClick r:id="rId5"/>
              </a:rPr>
              <a:t>https://www.docker.com/products/docker-desktop</a:t>
            </a:r>
            <a:endParaRPr lang="fr-FR" dirty="0"/>
          </a:p>
          <a:p>
            <a:r>
              <a:rPr lang="fr-FR" dirty="0"/>
              <a:t>.NET 6 </a:t>
            </a:r>
            <a:r>
              <a:rPr lang="fr-FR" dirty="0" err="1"/>
              <a:t>sdk</a:t>
            </a:r>
            <a:r>
              <a:rPr lang="fr-FR" dirty="0"/>
              <a:t> </a:t>
            </a:r>
            <a:r>
              <a:rPr lang="fr-FR" dirty="0" err="1"/>
              <a:t>lastest</a:t>
            </a:r>
            <a:r>
              <a:rPr lang="fr-FR" dirty="0"/>
              <a:t> version : </a:t>
            </a:r>
            <a:r>
              <a:rPr lang="fr-FR" dirty="0">
                <a:hlinkClick r:id="rId6"/>
              </a:rPr>
              <a:t>https://dotnet.microsoft.com/download/dotnet/6.0</a:t>
            </a:r>
            <a:endParaRPr lang="fr-FR" dirty="0"/>
          </a:p>
          <a:p>
            <a:r>
              <a:rPr lang="fr-FR" dirty="0"/>
              <a:t>SQL Server management studio : </a:t>
            </a:r>
            <a:r>
              <a:rPr lang="fr-FR" dirty="0">
                <a:hlinkClick r:id="rId7"/>
              </a:rPr>
              <a:t>https://docs.microsoft.com/fr-fr/sql/ssms/download-sql-server-management-studio-ssms</a:t>
            </a:r>
            <a:r>
              <a:rPr lang="fr-FR" dirty="0">
                <a:hlinkClick r:id="rId8"/>
              </a:rPr>
              <a:t> ?</a:t>
            </a:r>
            <a:r>
              <a:rPr lang="fr-FR" dirty="0" err="1">
                <a:hlinkClick r:id="rId8"/>
              </a:rPr>
              <a:t>WT.mc_id</a:t>
            </a:r>
            <a:r>
              <a:rPr lang="fr-FR" dirty="0">
                <a:hlinkClick r:id="rId8"/>
              </a:rPr>
              <a:t>=DOP-MVP-5003370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Free </a:t>
            </a:r>
            <a:r>
              <a:rPr lang="fr-FR" dirty="0" err="1"/>
              <a:t>tools</a:t>
            </a:r>
            <a:r>
              <a:rPr lang="fr-FR" dirty="0"/>
              <a:t> for </a:t>
            </a:r>
            <a:r>
              <a:rPr lang="fr-FR" dirty="0" err="1"/>
              <a:t>students</a:t>
            </a:r>
            <a:r>
              <a:rPr lang="fr-FR" dirty="0"/>
              <a:t> :</a:t>
            </a:r>
          </a:p>
          <a:p>
            <a:pPr lvl="1"/>
            <a:r>
              <a:rPr lang="fr-FR" dirty="0">
                <a:hlinkClick r:id="rId9"/>
              </a:rPr>
              <a:t>https://education.github.com/pack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6139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75228-DA9D-45A8-A6B4-9F250118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for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35773-4844-4F8C-B65D-9CAF6D7E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endParaRPr lang="nn-NO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i = 0; i &lt; numbers.Length; i++) { </a:t>
            </a:r>
          </a:p>
          <a:p>
            <a:pPr marL="0" indent="0">
              <a:buNone/>
            </a:pPr>
            <a:r>
              <a:rPr lang="nn-NO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Console.</a:t>
            </a:r>
            <a:r>
              <a:rPr lang="nn-NO" b="0" i="0">
                <a:solidFill>
                  <a:srgbClr val="171717"/>
                </a:solidFill>
                <a:effectLst/>
                <a:latin typeface="SFMono-Regular"/>
              </a:rPr>
              <a:t>WriteLine(numbers[i]); </a:t>
            </a:r>
            <a:endParaRPr lang="nn-NO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809E45-6863-4A99-B5CD-2CD751EF4FDD}"/>
              </a:ext>
            </a:extLst>
          </p:cNvPr>
          <p:cNvSpPr txBox="1"/>
          <p:nvPr/>
        </p:nvSpPr>
        <p:spPr>
          <a:xfrm>
            <a:off x="86187" y="6421379"/>
            <a:ext cx="1182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282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6E8F7-3A92-4A89-AA28-E65AA415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E4123-A2BB-4D78-B838-538E632F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stopwatch.Stop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(Convert.ToInt32(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stopwatchElapsed.TotalSeconds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3164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D998-A0B0-4FBC-80AD-1D4A317C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7148A-E98D-43C4-8B9B-977C22A1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F4923-0518-4748-8971-581CC4DA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86" y="298002"/>
            <a:ext cx="6353175" cy="570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F87D5-DD21-4231-BB8E-CD41FB5D13A6}"/>
              </a:ext>
            </a:extLst>
          </p:cNvPr>
          <p:cNvSpPr/>
          <p:nvPr/>
        </p:nvSpPr>
        <p:spPr>
          <a:xfrm>
            <a:off x="8133926" y="6273225"/>
            <a:ext cx="405807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taskmgr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09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n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n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mesure </a:t>
            </a:r>
            <a:r>
              <a:rPr lang="fr-FR" sz="3600" dirty="0" err="1">
                <a:solidFill>
                  <a:schemeClr val="bg1"/>
                </a:solidFill>
              </a:rPr>
              <a:t>elapsed</a:t>
            </a:r>
            <a:r>
              <a:rPr lang="fr-FR" sz="3600" dirty="0">
                <a:solidFill>
                  <a:schemeClr val="bg1"/>
                </a:solidFill>
              </a:rPr>
              <a:t> time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41269433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422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DFC6C-A192-4197-A2CB-14740A9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" y="-384713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86189-C532-4A87-A179-C912CEBB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88" y="468229"/>
            <a:ext cx="9592112" cy="61447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Action&lt;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 action =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={0},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={1}, Thread={2}"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Task.CurrentId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}; </a:t>
            </a: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0" indent="0">
              <a:buNone/>
            </a:pP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Task t1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Task(action,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"alpha"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t1.Start();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"t1 has been launched. (Main Thread={0})"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Thread.CurrentThread.ManagedThreadId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t1.Wait();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4ED530-4054-4C3E-8475-AF3F1F41A129}"/>
              </a:ext>
            </a:extLst>
          </p:cNvPr>
          <p:cNvSpPr txBox="1"/>
          <p:nvPr/>
        </p:nvSpPr>
        <p:spPr>
          <a:xfrm>
            <a:off x="0" y="6488668"/>
            <a:ext cx="1290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https://docs.microsoft.com/fr-fr/dotnet/api/system.threading.tasks.task?view=netcore-3.1&amp;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6612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1250-B125-4C9D-98A4-9DDAB412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8" y="-129916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&lt;</a:t>
            </a:r>
            <a:r>
              <a:rPr lang="fr-FR" dirty="0" err="1"/>
              <a:t>TResult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BD97D-FAB1-413D-AB05-AC6D35C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977900"/>
            <a:ext cx="9785758" cy="5199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t =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&gt;.Run( () =&gt;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Just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max = 1000000;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max;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++)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	if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== max / 2 &amp;&amp;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DateTime.Now.Hour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12)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++;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break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return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{0:N0}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t.Result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 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example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displays output like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following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: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1,000,001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ABB6CE-B737-4ABF-BCB4-7D5256D3B959}"/>
              </a:ext>
            </a:extLst>
          </p:cNvPr>
          <p:cNvSpPr txBox="1"/>
          <p:nvPr/>
        </p:nvSpPr>
        <p:spPr>
          <a:xfrm>
            <a:off x="0" y="6474556"/>
            <a:ext cx="12466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https://docs.microsoft.com/en-us/dotnet/api/system.threading.tasks.task-1?view=netcore-3.1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084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2438684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Code Editor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96362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D8AB5-F167-4700-8D5F-D50EB5D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ECEF3-2C6E-4AF0-B72E-6FDE098D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+ </a:t>
            </a:r>
            <a:r>
              <a:rPr lang="fr-FR" dirty="0" err="1"/>
              <a:t>Resharper</a:t>
            </a:r>
            <a:endParaRPr lang="fr-FR" dirty="0"/>
          </a:p>
          <a:p>
            <a:r>
              <a:rPr lang="fr-FR" dirty="0"/>
              <a:t>Rider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A86E9B0B-8845-4D58-932D-E2F13B9E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A045EEA8-7484-48D1-9C70-D2D7E0011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t="36057" r="8137" b="37657"/>
          <a:stretch/>
        </p:blipFill>
        <p:spPr bwMode="auto">
          <a:xfrm>
            <a:off x="5083628" y="5606141"/>
            <a:ext cx="7108372" cy="12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7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287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201AA-026E-4860-9DAA-C29A5C68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Jetbrain</a:t>
            </a:r>
            <a:r>
              <a:rPr lang="fr-FR" dirty="0"/>
              <a:t> rider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FF406-8E26-4A66-8BB3-921461F9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B1D43C71-BD9C-465D-9C02-1BA5B1A43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501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61547-2459-409C-BE5E-E51196DF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951CB-6CB6-43A0-BD3F-1C97FCD3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Code</a:t>
            </a:r>
          </a:p>
          <a:p>
            <a:r>
              <a:rPr lang="fr-FR" sz="4400" dirty="0" err="1"/>
              <a:t>Refactor</a:t>
            </a:r>
            <a:endParaRPr lang="fr-FR" sz="4400" dirty="0"/>
          </a:p>
          <a:p>
            <a:r>
              <a:rPr lang="fr-FR" sz="4400" dirty="0" err="1"/>
              <a:t>Debug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8956282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Visual Studio +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Visual Studio Key Scheme for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Debug</a:t>
            </a:r>
            <a:r>
              <a:rPr lang="fr-FR" sz="3600" dirty="0">
                <a:solidFill>
                  <a:schemeClr val="bg1"/>
                </a:solidFill>
              </a:rPr>
              <a:t> and observe Thread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7509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like to know </a:t>
            </a:r>
            <a:r>
              <a:rPr lang="fr-FR" dirty="0" err="1"/>
              <a:t>why</a:t>
            </a:r>
            <a:r>
              <a:rPr lang="fr-FR" dirty="0"/>
              <a:t> and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51015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2FE24-D3DB-4804-9B27-536DE947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72996-7C04-4378-BAE7-C21068C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[] files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Directory.GetFiles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@"C:\\Pictures\Sample Pictures"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"*.jpg"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Parallel.ForEach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(files,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currentFile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more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computational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work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you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do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here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,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greater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speedup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compared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to a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sequential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Processing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filename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 on thread {	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}); 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E3FEB5-82DB-4295-992F-B519CE822881}"/>
              </a:ext>
            </a:extLst>
          </p:cNvPr>
          <p:cNvSpPr txBox="1"/>
          <p:nvPr/>
        </p:nvSpPr>
        <p:spPr>
          <a:xfrm>
            <a:off x="0" y="6169709"/>
            <a:ext cx="1143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https://docs.microsoft.com/en-us/dotnet/standard/parallel-programming/how-to-write-a-simple-parallel-foreach-loop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1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77A97-9B4A-49F4-9309-EF88E14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lock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B0DC9E-2DBD-469D-9594-662B55D03D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4026" y="1817947"/>
            <a:ext cx="491506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object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lock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918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0748D-A8C8-4790-B14A-2D731D92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Concurrent collection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DB5063-2A87-41EB-A467-24EE0D1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501A88-241C-4588-B7C3-C83AF0040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17" y="2469737"/>
            <a:ext cx="597400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848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AA1FD-D514-4F14-A045-13522102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ParallelOptions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9ECBB-E228-4F30-9A27-8ABD4688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127CFD-FEFC-4934-BFE0-0DC50CE8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92" y="2477800"/>
            <a:ext cx="1030846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MaxDegreeOfParallelism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ProcessorCount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325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838" y="1825625"/>
            <a:ext cx="10495961" cy="43112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rgbClr val="FFC000"/>
                </a:solidFill>
              </a:rPr>
              <a:t>Warning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We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keep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these</a:t>
            </a:r>
            <a:r>
              <a:rPr lang="fr-FR" sz="3600" dirty="0">
                <a:solidFill>
                  <a:schemeClr val="bg1"/>
                </a:solidFill>
              </a:rPr>
              <a:t> modifications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Copy the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3200" dirty="0">
                <a:solidFill>
                  <a:schemeClr val="bg1"/>
                </a:solidFill>
              </a:rPr>
              <a:t>xcopy "../Demo" "../DemoParallel" /E/H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the use of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 and use  « </a:t>
            </a:r>
            <a:r>
              <a:rPr lang="fr-FR" sz="3600" dirty="0" err="1">
                <a:solidFill>
                  <a:schemeClr val="bg1"/>
                </a:solidFill>
              </a:rPr>
              <a:t>Parallel.ForEach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instead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F414382-8B4D-4979-B8E8-426F791AACCA}"/>
              </a:ext>
            </a:extLst>
          </p:cNvPr>
          <p:cNvSpPr txBox="1"/>
          <p:nvPr/>
        </p:nvSpPr>
        <p:spPr>
          <a:xfrm>
            <a:off x="245097" y="5948620"/>
            <a:ext cx="101715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https://docs.microsoft.com/fr-fr/windows-server/administration/windows-commands/xcopy?WT.mc_id=DOP-MVP-5003370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193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organization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re-</a:t>
            </a:r>
            <a:r>
              <a:rPr lang="fr-FR" dirty="0" err="1"/>
              <a:t>organize</a:t>
            </a:r>
            <a:r>
              <a:rPr lang="fr-FR" dirty="0"/>
              <a:t> the </a:t>
            </a:r>
            <a:r>
              <a:rPr lang="fr-FR" dirty="0" err="1"/>
              <a:t>project</a:t>
            </a:r>
            <a:r>
              <a:rPr lang="fr-FR" dirty="0"/>
              <a:t> and </a:t>
            </a:r>
            <a:r>
              <a:rPr lang="fr-FR" dirty="0" err="1"/>
              <a:t>extract</a:t>
            </a:r>
            <a:r>
              <a:rPr lang="fr-FR" dirty="0"/>
              <a:t> the Main code </a:t>
            </a:r>
            <a:r>
              <a:rPr lang="fr-FR" dirty="0" err="1"/>
              <a:t>into</a:t>
            </a:r>
            <a:r>
              <a:rPr lang="fr-FR" dirty="0"/>
              <a:t> an </a:t>
            </a:r>
            <a:r>
              <a:rPr lang="fr-FR" dirty="0" err="1"/>
              <a:t>independant</a:t>
            </a:r>
            <a:r>
              <a:rPr lang="fr-FR" dirty="0"/>
              <a:t> </a:t>
            </a:r>
            <a:r>
              <a:rPr lang="fr-FR" dirty="0" err="1"/>
              <a:t>library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390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52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416A3-31F1-4B23-BE2B-704B22DC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structure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EC41FBE-7440-4982-9B64-514C26238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7" r="4727" b="6608"/>
          <a:stretch/>
        </p:blipFill>
        <p:spPr>
          <a:xfrm>
            <a:off x="1815548" y="2091531"/>
            <a:ext cx="8269356" cy="35671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D9C305-F27D-4D78-BA18-5785A4C9960D}"/>
              </a:ext>
            </a:extLst>
          </p:cNvPr>
          <p:cNvSpPr txBox="1"/>
          <p:nvPr/>
        </p:nvSpPr>
        <p:spPr>
          <a:xfrm>
            <a:off x="56322" y="6488668"/>
            <a:ext cx="1108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https://docs.microsoft.com/fr-fr/dotnet/core/porting/project-structure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47842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E28BF-73C4-4639-BF2D-108F96E7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04FE-1422-4D6B-9D51-67EAC18F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728A7-6159-4EAF-975A-A9D3DBC57391}"/>
              </a:ext>
            </a:extLst>
          </p:cNvPr>
          <p:cNvSpPr/>
          <p:nvPr/>
        </p:nvSpPr>
        <p:spPr>
          <a:xfrm>
            <a:off x="2713786" y="2247877"/>
            <a:ext cx="705306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.\Fibonacci\src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Fibonacci</a:t>
            </a:r>
          </a:p>
        </p:txBody>
      </p:sp>
    </p:spTree>
    <p:extLst>
      <p:ext uri="{BB962C8B-B14F-4D97-AF65-F5344CB8AC3E}">
        <p14:creationId xmlns:p14="http://schemas.microsoft.com/office/powerpoint/2010/main" val="311039413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39509-5AD5-4A21-A3C7-E75F230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solution file: </a:t>
            </a:r>
            <a:r>
              <a:rPr lang="fr-FR" dirty="0" err="1"/>
              <a:t>sln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0F77BD-C488-4FB6-9140-E2DE5E15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8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r>
              <a:rPr lang="fr-FR" sz="3200" dirty="0">
                <a:solidFill>
                  <a:schemeClr val="bg1"/>
                </a:solidFill>
              </a:rPr>
              <a:t> Fibonacci.sln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type Fibonacci.sln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3124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2708B-BC70-4ECC-BF37-849F73B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Library : </a:t>
            </a:r>
            <a:r>
              <a:rPr lang="fr-FR" dirty="0" err="1"/>
              <a:t>Leonardo.csproj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523B5-E116-473A-AFE9-CCF1D4A0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500F3-818E-4B09-8784-F8532CE08C6E}"/>
              </a:ext>
            </a:extLst>
          </p:cNvPr>
          <p:cNvSpPr/>
          <p:nvPr/>
        </p:nvSpPr>
        <p:spPr>
          <a:xfrm>
            <a:off x="5138935" y="6273225"/>
            <a:ext cx="705306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</a:t>
            </a:r>
            <a:r>
              <a:rPr lang="fr-FR" sz="3200" dirty="0" err="1">
                <a:solidFill>
                  <a:schemeClr val="bg1"/>
                </a:solidFill>
              </a:rPr>
              <a:t>classlib</a:t>
            </a:r>
            <a:r>
              <a:rPr lang="fr-FR" sz="3200" dirty="0">
                <a:solidFill>
                  <a:schemeClr val="bg1"/>
                </a:solidFill>
              </a:rPr>
              <a:t> -o .\src\Leonardo</a:t>
            </a:r>
          </a:p>
        </p:txBody>
      </p:sp>
    </p:spTree>
    <p:extLst>
      <p:ext uri="{BB962C8B-B14F-4D97-AF65-F5344CB8AC3E}">
        <p14:creationId xmlns:p14="http://schemas.microsoft.com/office/powerpoint/2010/main" val="40956343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091FD-8FBC-40F6-A186-EA4AA7D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.\src\</a:t>
            </a:r>
            <a:r>
              <a:rPr lang="fr-FR" sz="4400" dirty="0"/>
              <a:t>Leonardo</a:t>
            </a:r>
            <a:r>
              <a:rPr lang="fr-FR" dirty="0"/>
              <a:t>\</a:t>
            </a:r>
            <a:r>
              <a:rPr lang="fr-FR" altLang="fr-FR" dirty="0" err="1"/>
              <a:t>Fibonacci</a:t>
            </a:r>
            <a:r>
              <a:rPr lang="fr-FR" dirty="0" err="1"/>
              <a:t>.cs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C0094B-284B-489E-9953-88A45B624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264" y="1668041"/>
            <a:ext cx="6049092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Collections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Generic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class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Task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async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 </a:t>
            </a:r>
            <a:r>
              <a:rPr lang="fr-FR" altLang="fr-FR" sz="1800" dirty="0" err="1">
                <a:solidFill>
                  <a:srgbClr val="383838"/>
                </a:solidFill>
                <a:latin typeface="JetBrains Mono"/>
              </a:rPr>
              <a:t>await</a:t>
            </a: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altLang="fr-FR" sz="1800" dirty="0" err="1">
                <a:solidFill>
                  <a:srgbClr val="383838"/>
                </a:solidFill>
                <a:latin typeface="JetBrains Mono"/>
              </a:rPr>
              <a:t>Task.Delay</a:t>
            </a: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(2000);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1B8070-BFC8-448D-A634-379669681D94}"/>
              </a:ext>
            </a:extLst>
          </p:cNvPr>
          <p:cNvSpPr txBox="1"/>
          <p:nvPr/>
        </p:nvSpPr>
        <p:spPr>
          <a:xfrm>
            <a:off x="96917" y="6211669"/>
            <a:ext cx="11755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https://docs.microsoft.com/fr-fr/dotnet/csharp/programming-guide/classes-and-structs/static-classes-and-static-class-members?WT.mc_id=DOP-MVP-5003370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292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5F366-77C7-4C5B-AC5B-FC75B05A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between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49B9B7F8-7F68-4B95-B8EF-583B5E76ACA6}"/>
              </a:ext>
            </a:extLst>
          </p:cNvPr>
          <p:cNvSpPr txBox="1">
            <a:spLocks/>
          </p:cNvSpPr>
          <p:nvPr/>
        </p:nvSpPr>
        <p:spPr>
          <a:xfrm>
            <a:off x="838200" y="2011970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reference</a:t>
            </a:r>
            <a:r>
              <a:rPr lang="fr-FR" sz="3200" dirty="0">
                <a:solidFill>
                  <a:schemeClr val="bg1"/>
                </a:solidFill>
              </a:rPr>
              <a:t> .\src\Leonardo\</a:t>
            </a:r>
            <a:r>
              <a:rPr lang="fr-FR" sz="3200" dirty="0" err="1">
                <a:solidFill>
                  <a:schemeClr val="bg1"/>
                </a:solidFill>
              </a:rPr>
              <a:t>Leonardo.csproj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84CA05-E601-4C8E-A038-00E3766A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25" y="3311981"/>
            <a:ext cx="880087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ProjectReference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="..\..\src\Leonardo\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Leonardo.csproj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489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=&gt;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</a:t>
            </a:r>
            <a:r>
              <a:rPr lang="fr-FR" sz="3600" dirty="0" err="1">
                <a:solidFill>
                  <a:schemeClr val="bg1"/>
                </a:solidFill>
              </a:rPr>
              <a:t>organize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respect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file structure :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.\fibonacci.sln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.\src\Leonardo\</a:t>
            </a:r>
            <a:r>
              <a:rPr lang="fr-FR" sz="2800" dirty="0" err="1">
                <a:solidFill>
                  <a:schemeClr val="bg1"/>
                </a:solidFill>
              </a:rPr>
              <a:t>Leonardo.csproj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You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new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</a:t>
            </a:r>
            <a:r>
              <a:rPr lang="fr-FR" sz="2800" dirty="0" err="1">
                <a:solidFill>
                  <a:schemeClr val="bg1"/>
                </a:solidFill>
              </a:rPr>
              <a:t>Demo</a:t>
            </a:r>
            <a:r>
              <a:rPr lang="fr-FR" sz="2800" dirty="0">
                <a:solidFill>
                  <a:schemeClr val="bg1"/>
                </a:solidFill>
              </a:rPr>
              <a:t>\</a:t>
            </a:r>
            <a:r>
              <a:rPr lang="fr-FR" sz="2800" dirty="0" err="1">
                <a:solidFill>
                  <a:schemeClr val="bg1"/>
                </a:solidFill>
              </a:rPr>
              <a:t>Demo.csproj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Move the code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« .\src\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to « .\src\Leonardo\</a:t>
            </a:r>
            <a:r>
              <a:rPr lang="fr-FR" sz="3600" dirty="0" err="1">
                <a:solidFill>
                  <a:schemeClr val="bg1"/>
                </a:solidFill>
              </a:rPr>
              <a:t>Fibonacci.cs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implements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br>
              <a:rPr lang="fr-FR" sz="3600" dirty="0">
                <a:solidFill>
                  <a:schemeClr val="bg1"/>
                </a:solidFill>
              </a:rPr>
            </a:b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« 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Demo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» must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reference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and use your new Leonardo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76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Unit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368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771E-CE00-4227-91D8-C1B5678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0"/>
            <a:ext cx="10515600" cy="1325563"/>
          </a:xfrm>
        </p:spPr>
        <p:txBody>
          <a:bodyPr/>
          <a:lstStyle/>
          <a:p>
            <a:r>
              <a:rPr lang="fr-FR" dirty="0"/>
              <a:t>.\tests\</a:t>
            </a:r>
            <a:r>
              <a:rPr lang="fr-FR" dirty="0" err="1"/>
              <a:t>Leonardo.Tests.csproj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4141E-0693-4085-95C8-926D928A7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371" y="1059411"/>
            <a:ext cx="8272008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Microsoft.NET.Test.Sdk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="16.9.4"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xunit.runner.visualstudio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="2.4.3"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coverlet.collector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="3.0.2"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26E08-E803-498A-BEC8-D04FA0934966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</a:t>
            </a:r>
            <a:r>
              <a:rPr lang="fr-FR" sz="3200" dirty="0" err="1">
                <a:solidFill>
                  <a:schemeClr val="bg1"/>
                </a:solidFill>
              </a:rPr>
              <a:t>xunit</a:t>
            </a:r>
            <a:r>
              <a:rPr lang="fr-FR" sz="3200" dirty="0">
                <a:solidFill>
                  <a:schemeClr val="bg1"/>
                </a:solidFill>
              </a:rPr>
              <a:t> -o .\tests\</a:t>
            </a:r>
            <a:r>
              <a:rPr lang="fr-FR" sz="3200" dirty="0" err="1">
                <a:solidFill>
                  <a:schemeClr val="bg1"/>
                </a:solidFill>
              </a:rPr>
              <a:t>Leonardo.Tests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86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ADEA-5AE3-46A9-9C2E-300AA4A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2E6B86-802F-43B0-AD9C-38E9B6677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260" y="1027906"/>
            <a:ext cx="105156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Xunit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LeonardoUnitTest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Fact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>
                <a:solidFill>
                  <a:srgbClr val="00855F"/>
                </a:solidFill>
                <a:latin typeface="JetBrains Mono"/>
              </a:rPr>
              <a:t>Execute6ShouldRetrun8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Leonardo.Fibonacci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"6"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Assert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8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4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14081</TotalTime>
  <Words>11153</Words>
  <Application>Microsoft Office PowerPoint</Application>
  <PresentationFormat>Grand écran</PresentationFormat>
  <Paragraphs>1029</Paragraphs>
  <Slides>202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202</vt:i4>
      </vt:variant>
    </vt:vector>
  </HeadingPairs>
  <TitlesOfParts>
    <vt:vector size="212" baseType="lpstr">
      <vt:lpstr>Arial</vt:lpstr>
      <vt:lpstr>Calibri</vt:lpstr>
      <vt:lpstr>Calibri Light</vt:lpstr>
      <vt:lpstr>Consolas</vt:lpstr>
      <vt:lpstr>Helvetica Neue</vt:lpstr>
      <vt:lpstr>JetBrains Mono</vt:lpstr>
      <vt:lpstr>Segoe UI</vt:lpstr>
      <vt:lpstr>SFMono-Regular</vt:lpstr>
      <vt:lpstr>Wingdings</vt:lpstr>
      <vt:lpstr>Thème Office</vt:lpstr>
      <vt:lpstr>Discovery .NET 6 and its ecosystem</vt:lpstr>
      <vt:lpstr>Présentation PowerPoint</vt:lpstr>
      <vt:lpstr>Subjects we will learn</vt:lpstr>
      <vt:lpstr>Présentation PowerPoint</vt:lpstr>
      <vt:lpstr>This document</vt:lpstr>
      <vt:lpstr>PreRequired</vt:lpstr>
      <vt:lpstr>Tools to download</vt:lpstr>
      <vt:lpstr>Your presentation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.NET 6 is performant</vt:lpstr>
      <vt:lpstr>History of .NET</vt:lpstr>
      <vt:lpstr>.NET Vision - .NET 5 to 6 « wave »</vt:lpstr>
      <vt:lpstr>Présentation PowerPoint</vt:lpstr>
      <vt:lpstr>Présentation PowerPoint</vt:lpstr>
      <vt:lpstr>Progression axis</vt:lpstr>
      <vt:lpstr>Présentation PowerPoint</vt:lpstr>
      <vt:lpstr>Dealing with OS-specific APIs</vt:lpstr>
      <vt:lpstr>Présentation PowerPoint</vt:lpstr>
      <vt:lpstr>C#</vt:lpstr>
      <vt:lpstr>C#</vt:lpstr>
      <vt:lpstr>C# Imperative</vt:lpstr>
      <vt:lpstr>C# Procedural</vt:lpstr>
      <vt:lpstr>C# Object</vt:lpstr>
      <vt:lpstr>Declarative (functional)</vt:lpstr>
      <vt:lpstr>Hello world</vt:lpstr>
      <vt:lpstr>Dotnet cli</vt:lpstr>
      <vt:lpstr>Hello world</vt:lpstr>
      <vt:lpstr>Hello world old way</vt:lpstr>
      <vt:lpstr>Demo.csproj</vt:lpstr>
      <vt:lpstr>Publish</vt:lpstr>
      <vt:lpstr>Publish Trim</vt:lpstr>
      <vt:lpstr>Publish AOT</vt:lpstr>
      <vt:lpstr>Publish Release mode</vt:lpstr>
      <vt:lpstr>Exercise</vt:lpstr>
      <vt:lpstr>Global.json</vt:lpstr>
      <vt:lpstr>Global.json</vt:lpstr>
      <vt:lpstr>Exercise</vt:lpstr>
      <vt:lpstr>Docker</vt:lpstr>
      <vt:lpstr>Dockerfile</vt:lpstr>
      <vt:lpstr>Dockerfile alpine</vt:lpstr>
      <vt:lpstr>Docker security</vt:lpstr>
      <vt:lpstr>Exercise</vt:lpstr>
      <vt:lpstr>From Hello world to Fibonacci</vt:lpstr>
      <vt:lpstr>Namespace</vt:lpstr>
      <vt:lpstr>Namespace</vt:lpstr>
      <vt:lpstr>Class with Fibonacci</vt:lpstr>
      <vt:lpstr>Namespace</vt:lpstr>
      <vt:lpstr>Static method and class</vt:lpstr>
      <vt:lpstr>Arguments</vt:lpstr>
      <vt:lpstr>Arguments old way</vt:lpstr>
      <vt:lpstr>Parse string to int</vt:lpstr>
      <vt:lpstr>Parse string to int</vt:lpstr>
      <vt:lpstr>Exercise</vt:lpstr>
      <vt:lpstr>arguments</vt:lpstr>
      <vt:lpstr>ReadLine</vt:lpstr>
      <vt:lpstr>Demo.csproj</vt:lpstr>
      <vt:lpstr>Top level statements</vt:lpstr>
      <vt:lpstr>Pattern matching</vt:lpstr>
      <vt:lpstr>Exercise</vt:lpstr>
      <vt:lpstr>My first F# Application</vt:lpstr>
      <vt:lpstr>F# version</vt:lpstr>
      <vt:lpstr>Exercise</vt:lpstr>
      <vt:lpstr>Array</vt:lpstr>
      <vt:lpstr>Using « foreach » with arrays</vt:lpstr>
      <vt:lpstr>Using « for » with arrays</vt:lpstr>
      <vt:lpstr>Mesure time</vt:lpstr>
      <vt:lpstr>Présentation PowerPoint</vt:lpstr>
      <vt:lpstr>Exercise</vt:lpstr>
      <vt:lpstr>Task Introduction</vt:lpstr>
      <vt:lpstr>Task</vt:lpstr>
      <vt:lpstr>Task&lt;TResult&gt;</vt:lpstr>
      <vt:lpstr>Exercise</vt:lpstr>
      <vt:lpstr>Code Editor</vt:lpstr>
      <vt:lpstr>Présentation PowerPoint</vt:lpstr>
      <vt:lpstr>Jetbrain rider</vt:lpstr>
      <vt:lpstr>Présentation PowerPoint</vt:lpstr>
      <vt:lpstr>Exercise</vt:lpstr>
      <vt:lpstr>Parallel Programming</vt:lpstr>
      <vt:lpstr>Parallel programming</vt:lpstr>
      <vt:lpstr>Parallel lock</vt:lpstr>
      <vt:lpstr>Concurrent collection</vt:lpstr>
      <vt:lpstr>ParallelOptions</vt:lpstr>
      <vt:lpstr>Exercise</vt:lpstr>
      <vt:lpstr>Project organization</vt:lpstr>
      <vt:lpstr>Project structure</vt:lpstr>
      <vt:lpstr>Présentation PowerPoint</vt:lpstr>
      <vt:lpstr>Project solution file: sln</vt:lpstr>
      <vt:lpstr>Library : Leonardo.csproj</vt:lpstr>
      <vt:lpstr>.\src\Leonardo\Fibonacci.cs</vt:lpstr>
      <vt:lpstr>Add reference between projects</vt:lpstr>
      <vt:lpstr>Exercise =&gt; use command line</vt:lpstr>
      <vt:lpstr>Unit test</vt:lpstr>
      <vt:lpstr>.\tests\Leonardo.Tests.csproj</vt:lpstr>
      <vt:lpstr>Présentation PowerPoint</vt:lpstr>
      <vt:lpstr>Présentation PowerPoint</vt:lpstr>
      <vt:lpstr>Coverlet</vt:lpstr>
      <vt:lpstr>Présentation PowerPoint</vt:lpstr>
      <vt:lpstr>ReportGenerator</vt:lpstr>
      <vt:lpstr>Exercise, use command line</vt:lpstr>
      <vt:lpstr>Add web API</vt:lpstr>
      <vt:lpstr>Fibonacci.Web.csproj</vt:lpstr>
      <vt:lpstr>Présentation PowerPoint</vt:lpstr>
      <vt:lpstr>Automatic reload</vt:lpstr>
      <vt:lpstr>Dockerfile</vt:lpstr>
      <vt:lpstr>Exercise</vt:lpstr>
      <vt:lpstr>Open Source your project to Github</vt:lpstr>
      <vt:lpstr>Github</vt:lpstr>
      <vt:lpstr>Continuous integration with Github Actions</vt:lpstr>
      <vt:lpstr>Main.yml</vt:lpstr>
      <vt:lpstr>Exercise</vt:lpstr>
      <vt:lpstr>Continuous integration with Azure DevOps</vt:lpstr>
      <vt:lpstr>Azure-pipelines.yml</vt:lpstr>
      <vt:lpstr>Exercise</vt:lpstr>
      <vt:lpstr>Exercise Sonar</vt:lpstr>
      <vt:lpstr>Exercise Docker</vt:lpstr>
      <vt:lpstr>Publish library to Nuget</vt:lpstr>
      <vt:lpstr>Publish to nuget.org</vt:lpstr>
      <vt:lpstr>Présentation PowerPoint</vt:lpstr>
      <vt:lpstr>Build package</vt:lpstr>
      <vt:lpstr>PackageId</vt:lpstr>
      <vt:lpstr>Publish</vt:lpstr>
      <vt:lpstr>Exercise</vt:lpstr>
      <vt:lpstr>Consume package from Nuget</vt:lpstr>
      <vt:lpstr>PackageReference</vt:lpstr>
      <vt:lpstr>Exercise</vt:lpstr>
      <vt:lpstr>Azure</vt:lpstr>
      <vt:lpstr>C# Language</vt:lpstr>
      <vt:lpstr>C# Language</vt:lpstr>
      <vt:lpstr>Add sqlserver database</vt:lpstr>
      <vt:lpstr>Sql server management studio</vt:lpstr>
      <vt:lpstr>docker-compose.yml</vt:lpstr>
      <vt:lpstr>./sqlserver/dockerfile</vt:lpstr>
      <vt:lpstr>./sqlserver/entrypoint.sh</vt:lpstr>
      <vt:lpstr>./sqlserver/initBase.sql</vt:lpstr>
      <vt:lpstr>Reverse Engineering</vt:lpstr>
      <vt:lpstr>Evolving your model</vt:lpstr>
      <vt:lpstr>Select</vt:lpstr>
      <vt:lpstr>Insert</vt:lpstr>
      <vt:lpstr>Update</vt:lpstr>
      <vt:lpstr>Delete</vt:lpstr>
      <vt:lpstr>Exercise</vt:lpstr>
      <vt:lpstr>unit test  in memory context</vt:lpstr>
      <vt:lpstr>Fibonacci.cs \\ Dependency injection</vt:lpstr>
      <vt:lpstr>Program.cs</vt:lpstr>
      <vt:lpstr>InMemory Context</vt:lpstr>
      <vt:lpstr>Exercise</vt:lpstr>
      <vt:lpstr>SQL One to Many</vt:lpstr>
      <vt:lpstr>Log SQL Query</vt:lpstr>
      <vt:lpstr>Log SQL Query</vt:lpstr>
      <vt:lpstr>One to Many</vt:lpstr>
      <vt:lpstr>Using fluent api</vt:lpstr>
      <vt:lpstr>Insert with links</vt:lpstr>
      <vt:lpstr>Insert with links</vt:lpstr>
      <vt:lpstr>Three kinds of loading</vt:lpstr>
      <vt:lpstr>Eager loading with links</vt:lpstr>
      <vt:lpstr>Eager loading with links : multiple levels</vt:lpstr>
      <vt:lpstr>Projection</vt:lpstr>
      <vt:lpstr>No-tracking queries</vt:lpstr>
      <vt:lpstr>Inner join queries : lambda</vt:lpstr>
      <vt:lpstr>Inner join queries : linq</vt:lpstr>
      <vt:lpstr>Exercise</vt:lpstr>
      <vt:lpstr>Entity Framework Good Pratice</vt:lpstr>
      <vt:lpstr>Entity Framework Good Pratice</vt:lpstr>
      <vt:lpstr>Configuration</vt:lpstr>
      <vt:lpstr>Configuration file</vt:lpstr>
      <vt:lpstr>Demo.csproj</vt:lpstr>
      <vt:lpstr>Configuration package</vt:lpstr>
      <vt:lpstr>How configuration work</vt:lpstr>
      <vt:lpstr>Environment variable</vt:lpstr>
      <vt:lpstr>Bind object</vt:lpstr>
      <vt:lpstr>Exercise</vt:lpstr>
      <vt:lpstr>Exercise</vt:lpstr>
      <vt:lpstr>Logging</vt:lpstr>
      <vt:lpstr>Logger Factory and ILogger</vt:lpstr>
      <vt:lpstr>log Level</vt:lpstr>
      <vt:lpstr>Logger package</vt:lpstr>
      <vt:lpstr>Events Windows</vt:lpstr>
      <vt:lpstr>Exercise</vt:lpstr>
      <vt:lpstr>Logging and configuration</vt:lpstr>
      <vt:lpstr>Serilog</vt:lpstr>
      <vt:lpstr>Dependency Injection</vt:lpstr>
      <vt:lpstr>ServiceCollection</vt:lpstr>
      <vt:lpstr>Service Lifetimes</vt:lpstr>
      <vt:lpstr>Exercise</vt:lpstr>
      <vt:lpstr>Entity Framework  connection string and configuration</vt:lpstr>
      <vt:lpstr>Présentation PowerPoint</vt:lpstr>
      <vt:lpstr>Exercise</vt:lpstr>
      <vt:lpstr>ASP.NET Core</vt:lpstr>
      <vt:lpstr>Architecture</vt:lpstr>
      <vt:lpstr>Create a web API</vt:lpstr>
      <vt:lpstr>Add Fibonacci Controller</vt:lpstr>
      <vt:lpstr>Exercise</vt:lpstr>
      <vt:lpstr>My first middleware</vt:lpstr>
      <vt:lpstr>Startup.cs</vt:lpstr>
      <vt:lpstr>Présentation PowerPoint</vt:lpstr>
      <vt:lpstr>Présentation PowerPoint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1230</cp:revision>
  <dcterms:created xsi:type="dcterms:W3CDTF">2020-07-17T06:50:02Z</dcterms:created>
  <dcterms:modified xsi:type="dcterms:W3CDTF">2022-10-10T07:46:39Z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bfbbd0f-0666-461a-9212-afe773a25324_Enabled">
    <vt:lpwstr>true</vt:lpwstr>
  </property>
  <property fmtid="{D5CDD505-2E9C-101B-9397-08002B2CF9AE}" pid="3" name="MSIP_Label_bbfbbd0f-0666-461a-9212-afe773a25324_SetDate">
    <vt:lpwstr>2022-09-13T12:16:43Z</vt:lpwstr>
  </property>
  <property fmtid="{D5CDD505-2E9C-101B-9397-08002B2CF9AE}" pid="4" name="MSIP_Label_bbfbbd0f-0666-461a-9212-afe773a25324_Method">
    <vt:lpwstr>Standard</vt:lpwstr>
  </property>
  <property fmtid="{D5CDD505-2E9C-101B-9397-08002B2CF9AE}" pid="5" name="MSIP_Label_bbfbbd0f-0666-461a-9212-afe773a25324_Name">
    <vt:lpwstr>AFA Confidentiel</vt:lpwstr>
  </property>
  <property fmtid="{D5CDD505-2E9C-101B-9397-08002B2CF9AE}" pid="6" name="MSIP_Label_bbfbbd0f-0666-461a-9212-afe773a25324_SiteId">
    <vt:lpwstr>396b38cc-aa65-492b-bb0e-3d94ed25a97b</vt:lpwstr>
  </property>
  <property fmtid="{D5CDD505-2E9C-101B-9397-08002B2CF9AE}" pid="7" name="MSIP_Label_bbfbbd0f-0666-461a-9212-afe773a25324_ActionId">
    <vt:lpwstr>45af36de-b500-4875-b203-3aa9e15c87cf</vt:lpwstr>
  </property>
  <property fmtid="{D5CDD505-2E9C-101B-9397-08002B2CF9AE}" pid="8" name="MSIP_Label_bbfbbd0f-0666-461a-9212-afe773a25324_ContentBits">
    <vt:lpwstr>3</vt:lpwstr>
  </property>
</Properties>
</file>