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3AB6FD-8621-7323-82A5-1BC2A5062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826657-AF4D-6356-0858-87FC9813F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CF7C40-B5F3-3FBC-E007-649E99C9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1FD8D3-F8E6-B206-8415-300DD40D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6076E5-C36C-DC1B-7CB3-9B5A3B18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69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FA80E-8984-8F96-B811-64918A8A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6F1E42-CCE6-91AC-D552-1438ADFB6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CB2429-8743-82AF-0A45-2B6EAF85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D71581-F864-A130-E306-F6A794B6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9FC2D0-329A-03C9-93F0-BA63C726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53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5FC65B4-2119-360F-0723-E39CB217D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322582-A72B-0C36-3CA2-0E6821297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DA5E0D-C6E1-E9F4-54E1-A5EBA788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56497E-A570-BF77-1C3C-FAB98E9C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0E6A51-34AC-8FCA-72FC-3E89E89A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95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876AD-EB0B-CE71-3A2C-F28EDF5D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F2FCD-42F9-71A8-E0A0-043ABC320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D2B548-B069-4998-C881-8396A2AE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B0717D-8490-DA44-211E-C3192A56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9B108D-AEC1-2111-99EA-1EA4EBC7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49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071BA-67EB-2E79-7C46-4407A681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FCDFBF-80BC-A226-5ECA-3F4791517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FAB583-2262-67CC-5D9F-A4CFAD48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C2A438-477F-C463-92C8-9E7EC58F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A21725-887A-8196-84AF-EB27AEF8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54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F411B-0679-9724-4B6D-BD491048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9281B4-9CB2-A125-6F30-8BBA2F193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868E1D-9A16-59DA-DD0C-3A902273A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BA9C15-0B23-3C67-1E6B-44F97C72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867684-B858-1EF1-E667-B742A581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8D78C1-2156-C527-A360-1287ADD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38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103580-C52C-385F-4295-32C1AECC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DB503F-5734-9553-3C67-3C0E15B62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1DAC02-DC19-5729-0216-7AC3472DB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FE7FF0-3D7A-3E1E-99D4-2C4D562CB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11CA18-FE22-A388-F2D9-9D30704E1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717C7E-75FD-C9B7-191D-E95CF756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EC10C6D-DDED-3052-EDBE-0DAD0774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EE4614F-A364-0B7A-2A9E-F93DE43D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72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E3CC22-F2FB-F890-AC9F-41620030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584FE2-3887-A831-4926-1DE97BAF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4904D2-48C2-1FB7-FCAF-B21BF7FB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25B3FF-DB89-B6DE-CB8D-D136CFD2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07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D06892-EC26-7F54-124D-4EFEDE6ED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22CE272-6230-CA3B-2421-C94C9DAC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197087-2C6B-600D-C72D-870D0E23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85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266B54-5EFE-9F13-5E01-D919A0AD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7751A9-C229-44A1-25AE-21FCAE51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5845D8-1614-FD72-18F7-ADE18D23D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443D5F-97F0-2B93-F2A9-964CCCFF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2A5FF6-EC91-9B0B-7090-92B3DA5F9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C5EC2A-EB2C-D43F-B4BF-6A4962EF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16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715D7-7D13-EE32-EAB6-E8A1B077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F73A04-DFD3-959F-9105-0AFCB19A2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319CE5-73DA-DC88-A201-B660D9C74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DCD905-DD57-EEE3-89D5-1F50E2C6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8001E2-FF50-AFD6-7208-55497CD9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8B1303-1484-32ED-793C-220E916A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72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36513B6-C776-CC4E-C3F3-471235ED2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DF9313-2455-158B-E028-4F84811C4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1519F8-1CED-486C-0B30-F978D000F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A4046E-CB55-A77A-D5FC-83214CCD1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525F3F-BE83-99EA-1E38-0982894EF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2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5C9A98-B42B-7186-1542-1AFBFCB3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86A77-5109-10BC-1468-AECED6628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14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C2084-23CA-E993-C40A-1ACB8734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389AE8-D7A9-3A28-3AEC-DE7879EA6127}"/>
              </a:ext>
            </a:extLst>
          </p:cNvPr>
          <p:cNvSpPr/>
          <p:nvPr/>
        </p:nvSpPr>
        <p:spPr>
          <a:xfrm>
            <a:off x="4527176" y="2501153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Fast 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A50B0A-D285-D6F6-7186-C53E519F39B5}"/>
              </a:ext>
            </a:extLst>
          </p:cNvPr>
          <p:cNvSpPr/>
          <p:nvPr/>
        </p:nvSpPr>
        <p:spPr>
          <a:xfrm>
            <a:off x="4491693" y="3748828"/>
            <a:ext cx="1102655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460C36-CB67-10BB-EC00-80215985ED3F}"/>
              </a:ext>
            </a:extLst>
          </p:cNvPr>
          <p:cNvSpPr/>
          <p:nvPr/>
        </p:nvSpPr>
        <p:spPr>
          <a:xfrm>
            <a:off x="3729319" y="1520792"/>
            <a:ext cx="5246404" cy="39463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3FBDEE5-E764-F3F7-DD15-5DC363477B62}"/>
              </a:ext>
            </a:extLst>
          </p:cNvPr>
          <p:cNvSpPr txBox="1"/>
          <p:nvPr/>
        </p:nvSpPr>
        <p:spPr>
          <a:xfrm>
            <a:off x="3729318" y="1558444"/>
            <a:ext cx="373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Namespace Kubernetes : poc-whipser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68277-2401-7F95-19B4-FD2020702C51}"/>
              </a:ext>
            </a:extLst>
          </p:cNvPr>
          <p:cNvSpPr/>
          <p:nvPr/>
        </p:nvSpPr>
        <p:spPr>
          <a:xfrm>
            <a:off x="750771" y="2107933"/>
            <a:ext cx="875898" cy="132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App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9983E3D-EBB1-4A2F-F966-3473B23EB825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1626669" y="2768467"/>
            <a:ext cx="2900507" cy="10023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3E0BC31-152A-EFEC-6E04-C5F0F13E545B}"/>
              </a:ext>
            </a:extLst>
          </p:cNvPr>
          <p:cNvSpPr txBox="1"/>
          <p:nvPr/>
        </p:nvSpPr>
        <p:spPr>
          <a:xfrm>
            <a:off x="2088279" y="2428374"/>
            <a:ext cx="112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Post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9865821-6B2B-712E-5103-73A88061A394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042647" y="3236259"/>
            <a:ext cx="374" cy="51256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8AA1151E-511F-605A-EEC7-EFFAEF5676DD}"/>
              </a:ext>
            </a:extLst>
          </p:cNvPr>
          <p:cNvSpPr txBox="1"/>
          <p:nvPr/>
        </p:nvSpPr>
        <p:spPr>
          <a:xfrm>
            <a:off x="554749" y="798898"/>
            <a:ext cx="975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Scenario : real time, we can modify user app and may be users devices =&gt; cheap and scale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4CEDA30-CA4E-2AFF-AEAB-F7DCE8544540}"/>
              </a:ext>
            </a:extLst>
          </p:cNvPr>
          <p:cNvSpPr txBox="1"/>
          <p:nvPr/>
        </p:nvSpPr>
        <p:spPr>
          <a:xfrm>
            <a:off x="554750" y="228349"/>
            <a:ext cx="525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Production Architecture scenario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CDE3B8-30FC-8CD0-3C53-62E73E892E9F}"/>
              </a:ext>
            </a:extLst>
          </p:cNvPr>
          <p:cNvSpPr/>
          <p:nvPr/>
        </p:nvSpPr>
        <p:spPr>
          <a:xfrm>
            <a:off x="1260556" y="3199788"/>
            <a:ext cx="336884" cy="2021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AI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BAAA6A9-01FA-7DAF-BA42-69D7BD6D07DF}"/>
              </a:ext>
            </a:extLst>
          </p:cNvPr>
          <p:cNvSpPr txBox="1"/>
          <p:nvPr/>
        </p:nvSpPr>
        <p:spPr>
          <a:xfrm>
            <a:off x="687144" y="3181216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bg1"/>
                </a:solidFill>
              </a:rPr>
              <a:t>Cpu</a:t>
            </a:r>
            <a:r>
              <a:rPr lang="fr-FR" sz="1050" dirty="0">
                <a:solidFill>
                  <a:schemeClr val="bg1"/>
                </a:solidFill>
              </a:rPr>
              <a:t>/</a:t>
            </a:r>
            <a:r>
              <a:rPr lang="fr-FR" sz="1050" dirty="0" err="1">
                <a:solidFill>
                  <a:schemeClr val="bg1"/>
                </a:solidFill>
              </a:rPr>
              <a:t>gpu</a:t>
            </a:r>
            <a:endParaRPr lang="fr-F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96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49A05-A15B-AB06-3985-D71682D62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80A0B-4D93-44A0-4DE8-94BDD49DA33F}"/>
              </a:ext>
            </a:extLst>
          </p:cNvPr>
          <p:cNvSpPr/>
          <p:nvPr/>
        </p:nvSpPr>
        <p:spPr>
          <a:xfrm>
            <a:off x="4430924" y="2383055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Fast 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F6EE87-2656-B43D-7209-6EB3E1F68389}"/>
              </a:ext>
            </a:extLst>
          </p:cNvPr>
          <p:cNvSpPr/>
          <p:nvPr/>
        </p:nvSpPr>
        <p:spPr>
          <a:xfrm>
            <a:off x="8402095" y="4526736"/>
            <a:ext cx="1102655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3E2CA3-FDDC-442C-63AF-766C14278566}"/>
              </a:ext>
            </a:extLst>
          </p:cNvPr>
          <p:cNvSpPr/>
          <p:nvPr/>
        </p:nvSpPr>
        <p:spPr>
          <a:xfrm>
            <a:off x="3729318" y="1520792"/>
            <a:ext cx="6521587" cy="39463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963C68-77C4-455A-85C0-3E39B881CBF1}"/>
              </a:ext>
            </a:extLst>
          </p:cNvPr>
          <p:cNvSpPr txBox="1"/>
          <p:nvPr/>
        </p:nvSpPr>
        <p:spPr>
          <a:xfrm>
            <a:off x="3729318" y="1558444"/>
            <a:ext cx="373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Namespace Kubernetes : poc-whipser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4703C-A0D9-E6A7-EA1D-0FC12AA1C333}"/>
              </a:ext>
            </a:extLst>
          </p:cNvPr>
          <p:cNvSpPr/>
          <p:nvPr/>
        </p:nvSpPr>
        <p:spPr>
          <a:xfrm>
            <a:off x="755368" y="2090074"/>
            <a:ext cx="875898" cy="132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App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50D7843-3CB8-7BD8-9FE1-89BD81BDE7A0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1631266" y="2750608"/>
            <a:ext cx="2799658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7964F1E8-C7C4-39FE-49D8-2055B9BB15E4}"/>
              </a:ext>
            </a:extLst>
          </p:cNvPr>
          <p:cNvSpPr txBox="1"/>
          <p:nvPr/>
        </p:nvSpPr>
        <p:spPr>
          <a:xfrm>
            <a:off x="1773280" y="2344843"/>
            <a:ext cx="181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 Websocket 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1DA147F-D211-EE4E-CDB9-AFCFA6B6130E}"/>
              </a:ext>
            </a:extLst>
          </p:cNvPr>
          <p:cNvCxnSpPr>
            <a:cxnSpLocks/>
            <a:stCxn id="60" idx="3"/>
            <a:endCxn id="9" idx="1"/>
          </p:cNvCxnSpPr>
          <p:nvPr/>
        </p:nvCxnSpPr>
        <p:spPr>
          <a:xfrm>
            <a:off x="7542569" y="4827125"/>
            <a:ext cx="859526" cy="67164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Nvidia Logo - PNG y Vector">
            <a:extLst>
              <a:ext uri="{FF2B5EF4-FFF2-40B4-BE49-F238E27FC236}">
                <a16:creationId xmlns:a16="http://schemas.microsoft.com/office/drawing/2014/main" id="{F51792DC-5D9B-658D-9946-8D0700B0B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963" y="2877155"/>
            <a:ext cx="241006" cy="2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F38B420-BF59-BC8F-6662-1B1BD0A4D071}"/>
              </a:ext>
            </a:extLst>
          </p:cNvPr>
          <p:cNvSpPr txBox="1"/>
          <p:nvPr/>
        </p:nvSpPr>
        <p:spPr>
          <a:xfrm>
            <a:off x="554750" y="798898"/>
            <a:ext cx="476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Scenario </a:t>
            </a:r>
            <a:r>
              <a:rPr lang="fr-FR"/>
              <a:t>: real </a:t>
            </a:r>
            <a:r>
              <a:rPr lang="fr-FR" dirty="0"/>
              <a:t>time =&gt; may be expansive to scale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AFEECA-24E3-3DB9-06C7-1943277FFCFB}"/>
              </a:ext>
            </a:extLst>
          </p:cNvPr>
          <p:cNvSpPr txBox="1"/>
          <p:nvPr/>
        </p:nvSpPr>
        <p:spPr>
          <a:xfrm>
            <a:off x="554750" y="228349"/>
            <a:ext cx="3677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Production Architecture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94DAAE-7169-A148-3B88-417D10527671}"/>
              </a:ext>
            </a:extLst>
          </p:cNvPr>
          <p:cNvSpPr/>
          <p:nvPr/>
        </p:nvSpPr>
        <p:spPr>
          <a:xfrm>
            <a:off x="5124982" y="2896592"/>
            <a:ext cx="336884" cy="2021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A95EF3-DA03-42B0-E1D6-3834862B4359}"/>
              </a:ext>
            </a:extLst>
          </p:cNvPr>
          <p:cNvSpPr/>
          <p:nvPr/>
        </p:nvSpPr>
        <p:spPr>
          <a:xfrm>
            <a:off x="6422108" y="2400913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Kafka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F3D74F-ABD8-D1A4-0CCF-91D03B5453D7}"/>
              </a:ext>
            </a:extLst>
          </p:cNvPr>
          <p:cNvSpPr/>
          <p:nvPr/>
        </p:nvSpPr>
        <p:spPr>
          <a:xfrm>
            <a:off x="8745283" y="2370102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Worker </a:t>
            </a:r>
            <a:r>
              <a:rPr lang="fr-FR" sz="1200" dirty="0" err="1"/>
              <a:t>Whisper</a:t>
            </a:r>
            <a:endParaRPr lang="fr-FR" sz="1200" dirty="0"/>
          </a:p>
        </p:txBody>
      </p:sp>
      <p:pic>
        <p:nvPicPr>
          <p:cNvPr id="30" name="Picture 2" descr="Nvidia Logo - PNG y Vector">
            <a:extLst>
              <a:ext uri="{FF2B5EF4-FFF2-40B4-BE49-F238E27FC236}">
                <a16:creationId xmlns:a16="http://schemas.microsoft.com/office/drawing/2014/main" id="{C75A3417-74BC-5E38-12B3-5AE2D9585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417" y="2962906"/>
            <a:ext cx="241006" cy="2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2B26ACF-658A-ECE2-2D3F-8C962A2E9403}"/>
              </a:ext>
            </a:extLst>
          </p:cNvPr>
          <p:cNvSpPr/>
          <p:nvPr/>
        </p:nvSpPr>
        <p:spPr>
          <a:xfrm>
            <a:off x="8953423" y="2982343"/>
            <a:ext cx="336884" cy="2021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AI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6FB43CE-2730-BAC4-E404-8918E0AE3A2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461866" y="2997658"/>
            <a:ext cx="960241" cy="656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609FD1A-3EA7-2F27-6FEB-63C83497A6FF}"/>
              </a:ext>
            </a:extLst>
          </p:cNvPr>
          <p:cNvCxnSpPr>
            <a:cxnSpLocks/>
          </p:cNvCxnSpPr>
          <p:nvPr/>
        </p:nvCxnSpPr>
        <p:spPr>
          <a:xfrm flipH="1" flipV="1">
            <a:off x="5461866" y="2529509"/>
            <a:ext cx="960241" cy="393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D07AD9C6-F0A7-BE54-0904-2D53921FEDE3}"/>
              </a:ext>
            </a:extLst>
          </p:cNvPr>
          <p:cNvCxnSpPr>
            <a:cxnSpLocks/>
          </p:cNvCxnSpPr>
          <p:nvPr/>
        </p:nvCxnSpPr>
        <p:spPr>
          <a:xfrm>
            <a:off x="7485916" y="2993906"/>
            <a:ext cx="1259367" cy="2204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1E70BCD8-35E4-09CE-3801-7E33329B69D9}"/>
              </a:ext>
            </a:extLst>
          </p:cNvPr>
          <p:cNvCxnSpPr>
            <a:cxnSpLocks/>
          </p:cNvCxnSpPr>
          <p:nvPr/>
        </p:nvCxnSpPr>
        <p:spPr>
          <a:xfrm flipH="1">
            <a:off x="7485916" y="2624158"/>
            <a:ext cx="1226501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8BCE4B4A-F87B-A2CD-C4C2-740622F87BE7}"/>
              </a:ext>
            </a:extLst>
          </p:cNvPr>
          <p:cNvSpPr txBox="1"/>
          <p:nvPr/>
        </p:nvSpPr>
        <p:spPr>
          <a:xfrm>
            <a:off x="5264371" y="3168214"/>
            <a:ext cx="16562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Produce chunck </a:t>
            </a:r>
          </a:p>
          <a:p>
            <a:r>
              <a:rPr lang="fr-FR" sz="1100" dirty="0"/>
              <a:t>of .wave with a session ID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FCEC54BE-732C-30AB-2256-B1EA2141B158}"/>
              </a:ext>
            </a:extLst>
          </p:cNvPr>
          <p:cNvSpPr txBox="1"/>
          <p:nvPr/>
        </p:nvSpPr>
        <p:spPr>
          <a:xfrm>
            <a:off x="7587143" y="3098724"/>
            <a:ext cx="1186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Consume chunck </a:t>
            </a:r>
          </a:p>
          <a:p>
            <a:r>
              <a:rPr lang="fr-FR" sz="1100" dirty="0"/>
              <a:t>of .wave 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C5A93A2-07FE-C64F-0FAE-A16545A01CCC}"/>
              </a:ext>
            </a:extLst>
          </p:cNvPr>
          <p:cNvSpPr txBox="1"/>
          <p:nvPr/>
        </p:nvSpPr>
        <p:spPr>
          <a:xfrm>
            <a:off x="7568786" y="1990932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Produce chunck </a:t>
            </a:r>
          </a:p>
          <a:p>
            <a:r>
              <a:rPr lang="fr-FR" sz="1100" dirty="0"/>
              <a:t>of text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7E3AC451-C461-4431-D13A-660DD08B30D6}"/>
              </a:ext>
            </a:extLst>
          </p:cNvPr>
          <p:cNvSpPr txBox="1"/>
          <p:nvPr/>
        </p:nvSpPr>
        <p:spPr>
          <a:xfrm>
            <a:off x="5461511" y="2031296"/>
            <a:ext cx="1186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Consume chunck </a:t>
            </a:r>
          </a:p>
          <a:p>
            <a:r>
              <a:rPr lang="fr-FR" sz="1100" dirty="0"/>
              <a:t>of text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384748B-4967-BB28-5529-F94BF33D8FB5}"/>
              </a:ext>
            </a:extLst>
          </p:cNvPr>
          <p:cNvSpPr/>
          <p:nvPr/>
        </p:nvSpPr>
        <p:spPr>
          <a:xfrm>
            <a:off x="6511627" y="4459572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Worker</a:t>
            </a:r>
            <a:br>
              <a:rPr lang="fr-FR" sz="1400" dirty="0"/>
            </a:br>
            <a:r>
              <a:rPr lang="fr-FR" sz="1400" dirty="0"/>
              <a:t>Database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84BD4EAE-C61B-EA5C-FA4F-A9B78B1CEC76}"/>
              </a:ext>
            </a:extLst>
          </p:cNvPr>
          <p:cNvCxnSpPr>
            <a:cxnSpLocks/>
            <a:stCxn id="27" idx="2"/>
            <a:endCxn id="60" idx="0"/>
          </p:cNvCxnSpPr>
          <p:nvPr/>
        </p:nvCxnSpPr>
        <p:spPr>
          <a:xfrm>
            <a:off x="6937579" y="3136019"/>
            <a:ext cx="89519" cy="132355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ZoneTexte 1031">
            <a:extLst>
              <a:ext uri="{FF2B5EF4-FFF2-40B4-BE49-F238E27FC236}">
                <a16:creationId xmlns:a16="http://schemas.microsoft.com/office/drawing/2014/main" id="{FF91AFA0-578D-B18A-F387-17FD29E43465}"/>
              </a:ext>
            </a:extLst>
          </p:cNvPr>
          <p:cNvSpPr txBox="1"/>
          <p:nvPr/>
        </p:nvSpPr>
        <p:spPr>
          <a:xfrm>
            <a:off x="7045908" y="3797795"/>
            <a:ext cx="1186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Consume chunck </a:t>
            </a:r>
          </a:p>
          <a:p>
            <a:r>
              <a:rPr lang="fr-FR" sz="1100" dirty="0"/>
              <a:t>of text </a:t>
            </a:r>
          </a:p>
        </p:txBody>
      </p:sp>
    </p:spTree>
    <p:extLst>
      <p:ext uri="{BB962C8B-B14F-4D97-AF65-F5344CB8AC3E}">
        <p14:creationId xmlns:p14="http://schemas.microsoft.com/office/powerpoint/2010/main" val="293960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FE0A9-408A-C8BC-D365-ED2D78CAC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4D4847-A28E-74B0-B3C0-0894B21751D1}"/>
              </a:ext>
            </a:extLst>
          </p:cNvPr>
          <p:cNvSpPr/>
          <p:nvPr/>
        </p:nvSpPr>
        <p:spPr>
          <a:xfrm>
            <a:off x="4430924" y="2383055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Fast 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294410-F1E0-FD71-A5B9-C43B387BD06E}"/>
              </a:ext>
            </a:extLst>
          </p:cNvPr>
          <p:cNvSpPr/>
          <p:nvPr/>
        </p:nvSpPr>
        <p:spPr>
          <a:xfrm>
            <a:off x="3729317" y="67377"/>
            <a:ext cx="8273385" cy="63045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B1826B3-9E91-ACC1-5095-0BE05AC6C41D}"/>
              </a:ext>
            </a:extLst>
          </p:cNvPr>
          <p:cNvSpPr txBox="1"/>
          <p:nvPr/>
        </p:nvSpPr>
        <p:spPr>
          <a:xfrm>
            <a:off x="8272642" y="134391"/>
            <a:ext cx="373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Namespace Kubernetes : poc-whipser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707E34-189B-BB01-7CEE-293F3D8D2710}"/>
              </a:ext>
            </a:extLst>
          </p:cNvPr>
          <p:cNvSpPr/>
          <p:nvPr/>
        </p:nvSpPr>
        <p:spPr>
          <a:xfrm>
            <a:off x="325536" y="2107933"/>
            <a:ext cx="875898" cy="132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App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B76673F-74B0-4C62-7383-0CF59AA4257A}"/>
              </a:ext>
            </a:extLst>
          </p:cNvPr>
          <p:cNvCxnSpPr>
            <a:cxnSpLocks/>
          </p:cNvCxnSpPr>
          <p:nvPr/>
        </p:nvCxnSpPr>
        <p:spPr>
          <a:xfrm>
            <a:off x="1216676" y="2554846"/>
            <a:ext cx="3214248" cy="0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D4D40D43-3F41-A49E-EF3E-E0858B88B7F0}"/>
              </a:ext>
            </a:extLst>
          </p:cNvPr>
          <p:cNvSpPr txBox="1"/>
          <p:nvPr/>
        </p:nvSpPr>
        <p:spPr>
          <a:xfrm>
            <a:off x="1497318" y="3229769"/>
            <a:ext cx="191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EventSource</a:t>
            </a:r>
            <a:r>
              <a:rPr lang="fr-FR" dirty="0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B237044-491F-C433-266D-9ADC28F6317F}"/>
              </a:ext>
            </a:extLst>
          </p:cNvPr>
          <p:cNvSpPr txBox="1"/>
          <p:nvPr/>
        </p:nvSpPr>
        <p:spPr>
          <a:xfrm>
            <a:off x="52092" y="-2814"/>
            <a:ext cx="3677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Production Architecture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454060-7EB3-EB57-5EB6-883CA1D0DED4}"/>
              </a:ext>
            </a:extLst>
          </p:cNvPr>
          <p:cNvSpPr/>
          <p:nvPr/>
        </p:nvSpPr>
        <p:spPr>
          <a:xfrm>
            <a:off x="7031780" y="2402863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Slimfaas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6904B0-222B-60CE-ADBC-111D0AFC6771}"/>
              </a:ext>
            </a:extLst>
          </p:cNvPr>
          <p:cNvSpPr/>
          <p:nvPr/>
        </p:nvSpPr>
        <p:spPr>
          <a:xfrm>
            <a:off x="9375962" y="1319160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IA </a:t>
            </a:r>
            <a:r>
              <a:rPr lang="fr-FR" sz="1200" dirty="0" err="1"/>
              <a:t>Worker</a:t>
            </a:r>
            <a:endParaRPr lang="fr-FR" sz="1200" dirty="0"/>
          </a:p>
        </p:txBody>
      </p:sp>
      <p:pic>
        <p:nvPicPr>
          <p:cNvPr id="30" name="Picture 2" descr="Nvidia Logo - PNG y Vector">
            <a:extLst>
              <a:ext uri="{FF2B5EF4-FFF2-40B4-BE49-F238E27FC236}">
                <a16:creationId xmlns:a16="http://schemas.microsoft.com/office/drawing/2014/main" id="{3E377BF5-604A-6C92-3987-312CC0AED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96" y="1911964"/>
            <a:ext cx="241006" cy="2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3A7A8BA-73DA-F19B-E705-D68813B52FD4}"/>
              </a:ext>
            </a:extLst>
          </p:cNvPr>
          <p:cNvSpPr/>
          <p:nvPr/>
        </p:nvSpPr>
        <p:spPr>
          <a:xfrm>
            <a:off x="9584102" y="1931401"/>
            <a:ext cx="336884" cy="2021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AI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0176568-981F-B6DE-94E0-1B68C4D38319}"/>
              </a:ext>
            </a:extLst>
          </p:cNvPr>
          <p:cNvCxnSpPr>
            <a:cxnSpLocks/>
            <a:stCxn id="4" idx="0"/>
            <a:endCxn id="38" idx="2"/>
          </p:cNvCxnSpPr>
          <p:nvPr/>
        </p:nvCxnSpPr>
        <p:spPr>
          <a:xfrm flipV="1">
            <a:off x="4946395" y="1638181"/>
            <a:ext cx="2506655" cy="74487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5B2CA26D-2B15-E389-6E8E-08C0665648E4}"/>
              </a:ext>
            </a:extLst>
          </p:cNvPr>
          <p:cNvCxnSpPr>
            <a:cxnSpLocks/>
            <a:stCxn id="21" idx="1"/>
            <a:endCxn id="38" idx="2"/>
          </p:cNvCxnSpPr>
          <p:nvPr/>
        </p:nvCxnSpPr>
        <p:spPr>
          <a:xfrm flipH="1" flipV="1">
            <a:off x="7453050" y="1638181"/>
            <a:ext cx="1906479" cy="97439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4E6D7C8F-FCCD-CB39-9054-10F8F9DC1F10}"/>
              </a:ext>
            </a:extLst>
          </p:cNvPr>
          <p:cNvSpPr txBox="1"/>
          <p:nvPr/>
        </p:nvSpPr>
        <p:spPr>
          <a:xfrm>
            <a:off x="3956770" y="360441"/>
            <a:ext cx="29997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u="sng" dirty="0"/>
              <a:t>Etape 2</a:t>
            </a:r>
          </a:p>
          <a:p>
            <a:r>
              <a:rPr lang="fr-FR" sz="1100" dirty="0"/>
              <a:t>On pousse les données dans redis avec un ID puis on réalise un appel asynchrone au </a:t>
            </a:r>
            <a:r>
              <a:rPr lang="fr-FR" sz="1100" dirty="0" err="1"/>
              <a:t>worker</a:t>
            </a:r>
            <a:r>
              <a:rPr lang="fr-FR" sz="1100" dirty="0"/>
              <a:t>.</a:t>
            </a:r>
          </a:p>
          <a:p>
            <a:r>
              <a:rPr lang="fr-FR" sz="1100" dirty="0"/>
              <a:t>Il n’y a pas de notion d’ordre le traitement des message peut-être parallélisé.</a:t>
            </a:r>
          </a:p>
          <a:p>
            <a:r>
              <a:rPr lang="fr-FR" sz="1100" dirty="0"/>
              <a:t>HTTP POST /</a:t>
            </a:r>
            <a:r>
              <a:rPr lang="fr-FR" sz="1100" dirty="0" err="1"/>
              <a:t>async-function</a:t>
            </a:r>
            <a:r>
              <a:rPr lang="fr-FR" sz="1100" dirty="0"/>
              <a:t>/</a:t>
            </a:r>
            <a:r>
              <a:rPr lang="fr-FR" sz="1100" dirty="0" err="1"/>
              <a:t>ia-worker</a:t>
            </a:r>
            <a:r>
              <a:rPr lang="fr-FR" sz="1100" dirty="0"/>
              <a:t>/</a:t>
            </a:r>
            <a:r>
              <a:rPr lang="fr-FR" sz="1100" dirty="0" err="1"/>
              <a:t>transcribe</a:t>
            </a:r>
            <a:br>
              <a:rPr lang="fr-FR" sz="1100" dirty="0"/>
            </a:br>
            <a:r>
              <a:rPr lang="fr-FR" sz="1100" dirty="0"/>
              <a:t>- id</a:t>
            </a:r>
          </a:p>
          <a:p>
            <a:endParaRPr lang="fr-FR" sz="1100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0989B38-C5B2-8B6F-AE5F-905514BBCABF}"/>
              </a:ext>
            </a:extLst>
          </p:cNvPr>
          <p:cNvCxnSpPr>
            <a:cxnSpLocks/>
          </p:cNvCxnSpPr>
          <p:nvPr/>
        </p:nvCxnSpPr>
        <p:spPr>
          <a:xfrm flipH="1">
            <a:off x="1201434" y="2961830"/>
            <a:ext cx="3229490" cy="0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A808C64E-F3AF-F9E2-52D7-8D6C21621B0C}"/>
              </a:ext>
            </a:extLst>
          </p:cNvPr>
          <p:cNvSpPr txBox="1"/>
          <p:nvPr/>
        </p:nvSpPr>
        <p:spPr>
          <a:xfrm>
            <a:off x="1470507" y="475797"/>
            <a:ext cx="19168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/>
              <a:t>Etape 1 </a:t>
            </a:r>
            <a:br>
              <a:rPr lang="fr-FR" sz="1200" dirty="0"/>
            </a:br>
            <a:r>
              <a:rPr lang="fr-FR" sz="1200" dirty="0"/>
              <a:t>On découpe le son en plusieurs morceaux </a:t>
            </a:r>
            <a:r>
              <a:rPr lang="fr-FR" sz="1200" dirty="0" err="1"/>
              <a:t>chunk</a:t>
            </a:r>
            <a:r>
              <a:rPr lang="fr-FR" sz="1200" dirty="0"/>
              <a:t> (à chaque baisse d’</a:t>
            </a:r>
            <a:r>
              <a:rPr lang="fr-FR" sz="1200" dirty="0" err="1"/>
              <a:t>intenssité</a:t>
            </a:r>
            <a:r>
              <a:rPr lang="fr-FR" sz="1200" dirty="0"/>
              <a:t> pendant une période donnée)</a:t>
            </a:r>
          </a:p>
          <a:p>
            <a:endParaRPr lang="fr-FR" sz="1200" dirty="0"/>
          </a:p>
          <a:p>
            <a:r>
              <a:rPr lang="fr-FR" sz="1200" dirty="0"/>
              <a:t>HTTP POST /audio :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Stream du son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Index du </a:t>
            </a:r>
            <a:r>
              <a:rPr lang="fr-FR" sz="1200" dirty="0" err="1"/>
              <a:t>chunk</a:t>
            </a: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 err="1"/>
              <a:t>ClientID</a:t>
            </a:r>
            <a:endParaRPr lang="fr-FR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139D03-83F4-9D24-E19B-5C9E3E6819F9}"/>
              </a:ext>
            </a:extLst>
          </p:cNvPr>
          <p:cNvSpPr/>
          <p:nvPr/>
        </p:nvSpPr>
        <p:spPr>
          <a:xfrm>
            <a:off x="9359529" y="2245019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IA </a:t>
            </a:r>
            <a:r>
              <a:rPr lang="fr-FR" sz="1200" dirty="0" err="1"/>
              <a:t>Worker</a:t>
            </a:r>
            <a:endParaRPr lang="fr-FR" sz="1200" dirty="0"/>
          </a:p>
        </p:txBody>
      </p:sp>
      <p:pic>
        <p:nvPicPr>
          <p:cNvPr id="22" name="Picture 2" descr="Nvidia Logo - PNG y Vector">
            <a:extLst>
              <a:ext uri="{FF2B5EF4-FFF2-40B4-BE49-F238E27FC236}">
                <a16:creationId xmlns:a16="http://schemas.microsoft.com/office/drawing/2014/main" id="{8C748C88-41EA-DC60-8971-FFD81AED9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663" y="2837823"/>
            <a:ext cx="241006" cy="2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1AF5554-9F35-7FEF-4A07-0222CE37F7EB}"/>
              </a:ext>
            </a:extLst>
          </p:cNvPr>
          <p:cNvSpPr/>
          <p:nvPr/>
        </p:nvSpPr>
        <p:spPr>
          <a:xfrm>
            <a:off x="9567669" y="2857260"/>
            <a:ext cx="336884" cy="2021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AA5939-9EF6-6F96-E117-D931F2606BB1}"/>
              </a:ext>
            </a:extLst>
          </p:cNvPr>
          <p:cNvSpPr/>
          <p:nvPr/>
        </p:nvSpPr>
        <p:spPr>
          <a:xfrm>
            <a:off x="9375962" y="3137969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IA </a:t>
            </a:r>
            <a:r>
              <a:rPr lang="fr-FR" sz="1200" dirty="0" err="1"/>
              <a:t>Worker</a:t>
            </a:r>
            <a:endParaRPr lang="fr-FR" sz="1200" dirty="0"/>
          </a:p>
        </p:txBody>
      </p:sp>
      <p:pic>
        <p:nvPicPr>
          <p:cNvPr id="26" name="Picture 2" descr="Nvidia Logo - PNG y Vector">
            <a:extLst>
              <a:ext uri="{FF2B5EF4-FFF2-40B4-BE49-F238E27FC236}">
                <a16:creationId xmlns:a16="http://schemas.microsoft.com/office/drawing/2014/main" id="{DC11220F-8407-7230-BA2F-6CD3739FB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96" y="3730773"/>
            <a:ext cx="241006" cy="2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17722C7-24E6-8DB8-D998-6962AE772C87}"/>
              </a:ext>
            </a:extLst>
          </p:cNvPr>
          <p:cNvSpPr/>
          <p:nvPr/>
        </p:nvSpPr>
        <p:spPr>
          <a:xfrm>
            <a:off x="9584102" y="3750210"/>
            <a:ext cx="336884" cy="2021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EDDDD8-CAD6-C306-BFC5-BC6E9824CA8F}"/>
              </a:ext>
            </a:extLst>
          </p:cNvPr>
          <p:cNvSpPr/>
          <p:nvPr/>
        </p:nvSpPr>
        <p:spPr>
          <a:xfrm>
            <a:off x="6972929" y="1172916"/>
            <a:ext cx="960241" cy="4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Redis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2C81B008-F75F-AA69-B316-0C10A4FD05E7}"/>
              </a:ext>
            </a:extLst>
          </p:cNvPr>
          <p:cNvCxnSpPr>
            <a:cxnSpLocks/>
          </p:cNvCxnSpPr>
          <p:nvPr/>
        </p:nvCxnSpPr>
        <p:spPr>
          <a:xfrm>
            <a:off x="5461866" y="2612572"/>
            <a:ext cx="1569914" cy="0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87FA5AD6-9A90-235F-C88B-75110C41E4D1}"/>
              </a:ext>
            </a:extLst>
          </p:cNvPr>
          <p:cNvSpPr txBox="1"/>
          <p:nvPr/>
        </p:nvSpPr>
        <p:spPr>
          <a:xfrm>
            <a:off x="8380509" y="4143095"/>
            <a:ext cx="274406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u="sng" dirty="0"/>
              <a:t>Etape 3</a:t>
            </a:r>
          </a:p>
          <a:p>
            <a:r>
              <a:rPr lang="fr-FR" sz="1100" dirty="0"/>
              <a:t>On reçoit </a:t>
            </a:r>
            <a:r>
              <a:rPr lang="fr-FR" sz="1100" dirty="0" err="1"/>
              <a:t>l’id</a:t>
            </a:r>
            <a:r>
              <a:rPr lang="fr-FR" sz="1100" dirty="0"/>
              <a:t> qui nous permet d’aller chercher la donnée dans Redis. On traite le message et renvoie un event à toutes les API frontales</a:t>
            </a:r>
          </a:p>
          <a:p>
            <a:r>
              <a:rPr lang="fr-FR" sz="1100" dirty="0"/>
              <a:t>HTTP POST /event-/</a:t>
            </a:r>
            <a:r>
              <a:rPr lang="fr-FR" sz="1100" dirty="0" err="1"/>
              <a:t>ia-worker</a:t>
            </a:r>
            <a:r>
              <a:rPr lang="fr-FR" sz="1100" dirty="0"/>
              <a:t>/</a:t>
            </a:r>
            <a:r>
              <a:rPr lang="fr-FR" sz="1100" dirty="0" err="1"/>
              <a:t>transcribe</a:t>
            </a:r>
            <a:br>
              <a:rPr lang="fr-FR" sz="1100" dirty="0"/>
            </a:br>
            <a:r>
              <a:rPr lang="fr-FR" sz="1100" dirty="0"/>
              <a:t>- </a:t>
            </a:r>
            <a:r>
              <a:rPr lang="fr-FR" sz="1100" dirty="0" err="1"/>
              <a:t>transciption</a:t>
            </a:r>
            <a:endParaRPr lang="fr-FR" sz="1100" dirty="0"/>
          </a:p>
          <a:p>
            <a:r>
              <a:rPr lang="fr-FR" sz="1100" dirty="0"/>
              <a:t>- Index du </a:t>
            </a:r>
            <a:r>
              <a:rPr lang="fr-FR" sz="1100" dirty="0" err="1"/>
              <a:t>chunk</a:t>
            </a:r>
            <a:endParaRPr lang="fr-FR" sz="1100" dirty="0"/>
          </a:p>
          <a:p>
            <a:r>
              <a:rPr lang="fr-FR" sz="1100" dirty="0"/>
              <a:t>- </a:t>
            </a:r>
            <a:r>
              <a:rPr lang="fr-FR" sz="1100" dirty="0" err="1"/>
              <a:t>clientID</a:t>
            </a:r>
            <a:endParaRPr lang="fr-FR" sz="1100" dirty="0"/>
          </a:p>
          <a:p>
            <a:endParaRPr lang="fr-FR" sz="1100" dirty="0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64D35670-060B-AA8D-E2E6-36A123A0582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062722" y="2599455"/>
            <a:ext cx="1296807" cy="13117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necteur droit avec flèche 1027">
            <a:extLst>
              <a:ext uri="{FF2B5EF4-FFF2-40B4-BE49-F238E27FC236}">
                <a16:creationId xmlns:a16="http://schemas.microsoft.com/office/drawing/2014/main" id="{49A0741B-B6C6-E44C-AEDA-34C6D053D22A}"/>
              </a:ext>
            </a:extLst>
          </p:cNvPr>
          <p:cNvCxnSpPr>
            <a:cxnSpLocks/>
          </p:cNvCxnSpPr>
          <p:nvPr/>
        </p:nvCxnSpPr>
        <p:spPr>
          <a:xfrm flipH="1">
            <a:off x="8095588" y="2790706"/>
            <a:ext cx="1231075" cy="167620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62E2985C-BEE6-4B84-6ECE-5ED8AC4FE2D8}"/>
              </a:ext>
            </a:extLst>
          </p:cNvPr>
          <p:cNvSpPr/>
          <p:nvPr/>
        </p:nvSpPr>
        <p:spPr>
          <a:xfrm>
            <a:off x="4430924" y="3372287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Fast API</a:t>
            </a:r>
          </a:p>
        </p:txBody>
      </p:sp>
      <p:cxnSp>
        <p:nvCxnSpPr>
          <p:cNvPr id="1035" name="Connecteur droit avec flèche 1034">
            <a:extLst>
              <a:ext uri="{FF2B5EF4-FFF2-40B4-BE49-F238E27FC236}">
                <a16:creationId xmlns:a16="http://schemas.microsoft.com/office/drawing/2014/main" id="{C2030735-1038-81AE-BB46-A711E8C959E1}"/>
              </a:ext>
            </a:extLst>
          </p:cNvPr>
          <p:cNvCxnSpPr>
            <a:cxnSpLocks/>
            <a:endCxn id="1034" idx="3"/>
          </p:cNvCxnSpPr>
          <p:nvPr/>
        </p:nvCxnSpPr>
        <p:spPr>
          <a:xfrm flipH="1">
            <a:off x="5461866" y="2975859"/>
            <a:ext cx="1569914" cy="763981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cteur droit avec flèche 1037">
            <a:extLst>
              <a:ext uri="{FF2B5EF4-FFF2-40B4-BE49-F238E27FC236}">
                <a16:creationId xmlns:a16="http://schemas.microsoft.com/office/drawing/2014/main" id="{A0890B56-B0CE-4704-87A3-FABBC42E6283}"/>
              </a:ext>
            </a:extLst>
          </p:cNvPr>
          <p:cNvCxnSpPr>
            <a:cxnSpLocks/>
          </p:cNvCxnSpPr>
          <p:nvPr/>
        </p:nvCxnSpPr>
        <p:spPr>
          <a:xfrm flipH="1">
            <a:off x="5461865" y="2958326"/>
            <a:ext cx="1537049" cy="0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ZoneTexte 1040">
            <a:extLst>
              <a:ext uri="{FF2B5EF4-FFF2-40B4-BE49-F238E27FC236}">
                <a16:creationId xmlns:a16="http://schemas.microsoft.com/office/drawing/2014/main" id="{24226D0E-C328-264D-3B5D-98F2FFDF7B60}"/>
              </a:ext>
            </a:extLst>
          </p:cNvPr>
          <p:cNvSpPr txBox="1"/>
          <p:nvPr/>
        </p:nvSpPr>
        <p:spPr>
          <a:xfrm>
            <a:off x="3811492" y="4361519"/>
            <a:ext cx="27440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u="sng" dirty="0"/>
              <a:t>Etape 4</a:t>
            </a:r>
          </a:p>
          <a:p>
            <a:r>
              <a:rPr lang="fr-FR" sz="1100" dirty="0"/>
              <a:t>La transcription est renvoyé au front web. Le front web peux recevoir les messages dans le désordre. Comme il reçoit le </a:t>
            </a:r>
            <a:r>
              <a:rPr lang="fr-FR" sz="1100" dirty="0" err="1"/>
              <a:t>chunk</a:t>
            </a:r>
            <a:r>
              <a:rPr lang="fr-FR" sz="1100" dirty="0"/>
              <a:t> index il peut réordonner le texte. </a:t>
            </a:r>
          </a:p>
          <a:p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7342323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280</Words>
  <Application>Microsoft Office PowerPoint</Application>
  <PresentationFormat>Grand écran</PresentationFormat>
  <Paragraphs>62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Guillaume Chervet</dc:creator>
  <cp:lastModifiedBy>Guillaume Chervet</cp:lastModifiedBy>
  <cp:revision>22</cp:revision>
  <dcterms:created xsi:type="dcterms:W3CDTF">2024-10-11T09:03:20Z</dcterms:created>
  <dcterms:modified xsi:type="dcterms:W3CDTF">2024-10-30T15:53:03Z</dcterms:modified>
</cp:coreProperties>
</file>