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40" Type="http://schemas.openxmlformats.org/officeDocument/2006/relationships/hyperlink" Target="https://en.wikipedia.org/wiki/Intel_i960" TargetMode="External"/><Relationship Id="rId84" Type="http://schemas.openxmlformats.org/officeDocument/2006/relationships/hyperlink" Target="https://en.wikipedia.org/wiki/System/370" TargetMode="External"/><Relationship Id="rId83" Type="http://schemas.openxmlformats.org/officeDocument/2006/relationships/hyperlink" Target="https://en.wikipedia.org/wiki/HP_Saturn" TargetMode="External"/><Relationship Id="rId42" Type="http://schemas.openxmlformats.org/officeDocument/2006/relationships/hyperlink" Target="https://en.wikipedia.org/wiki/M32R" TargetMode="External"/><Relationship Id="rId86" Type="http://schemas.openxmlformats.org/officeDocument/2006/relationships/hyperlink" Target="https://en.wikipedia.org/wiki/M68k" TargetMode="External"/><Relationship Id="rId41" Type="http://schemas.openxmlformats.org/officeDocument/2006/relationships/hyperlink" Target="https://en.wikipedia.org/w/index.php?title=IP2000&amp;action=edit&amp;redlink=1" TargetMode="External"/><Relationship Id="rId85" Type="http://schemas.openxmlformats.org/officeDocument/2006/relationships/hyperlink" Target="https://en.wikipedia.org/wiki/TIGCC" TargetMode="External"/><Relationship Id="rId44" Type="http://schemas.openxmlformats.org/officeDocument/2006/relationships/hyperlink" Target="https://en.wikipedia.org/wiki/MIL-STD-1750A" TargetMode="External"/><Relationship Id="rId88" Type="http://schemas.openxmlformats.org/officeDocument/2006/relationships/hyperlink" Target="https://en.wikipedia.org/wiki/Z8000" TargetMode="External"/><Relationship Id="rId43" Type="http://schemas.openxmlformats.org/officeDocument/2006/relationships/hyperlink" Target="https://en.wikipedia.org/wiki/MCORE" TargetMode="External"/><Relationship Id="rId87" Type="http://schemas.openxmlformats.org/officeDocument/2006/relationships/hyperlink" Target="https://en.wikipedia.org/wiki/TriCore" TargetMode="External"/><Relationship Id="rId46" Type="http://schemas.openxmlformats.org/officeDocument/2006/relationships/hyperlink" Target="https://en.wikipedia.org/w/index.php?title=MN10200&amp;action=edit&amp;redlink=1" TargetMode="External"/><Relationship Id="rId45" Type="http://schemas.openxmlformats.org/officeDocument/2006/relationships/hyperlink" Target="https://en.wikipedia.org/wiki/MMIX" TargetMode="External"/><Relationship Id="rId89" Type="http://schemas.openxmlformats.org/officeDocument/2006/relationships/hyperlink" Target="https://en.wikipedia.org/wiki/ZPU_%28microprocessor%29" TargetMode="External"/><Relationship Id="rId80" Type="http://schemas.openxmlformats.org/officeDocument/2006/relationships/hyperlink" Target="https://en.wikipedia.org/wiki/PIC30#PIC32_32-bit_microcontrollers" TargetMode="External"/><Relationship Id="rId82" Type="http://schemas.openxmlformats.org/officeDocument/2006/relationships/hyperlink" Target="https://en.wikipedia.org/wiki/RISC-V" TargetMode="External"/><Relationship Id="rId81" Type="http://schemas.openxmlformats.org/officeDocument/2006/relationships/hyperlink" Target="https://en.wikipedia.org/wiki/Parallax_Propelle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DEC_Alpha" TargetMode="External"/><Relationship Id="rId4" Type="http://schemas.openxmlformats.org/officeDocument/2006/relationships/hyperlink" Target="https://en.wikipedia.org/wiki/ARM_architecture" TargetMode="External"/><Relationship Id="rId9" Type="http://schemas.openxmlformats.org/officeDocument/2006/relationships/hyperlink" Target="https://en.wikipedia.org/wiki/HC12" TargetMode="External"/><Relationship Id="rId48" Type="http://schemas.openxmlformats.org/officeDocument/2006/relationships/hyperlink" Target="https://en.wikipedia.org/wiki/Motorola_88000" TargetMode="External"/><Relationship Id="rId47" Type="http://schemas.openxmlformats.org/officeDocument/2006/relationships/hyperlink" Target="https://en.wikipedia.org/wiki/MN10300" TargetMode="External"/><Relationship Id="rId49" Type="http://schemas.openxmlformats.org/officeDocument/2006/relationships/hyperlink" Target="https://en.wikipedia.org/wiki/NS320xx" TargetMode="External"/><Relationship Id="rId5" Type="http://schemas.openxmlformats.org/officeDocument/2006/relationships/hyperlink" Target="https://en.wikipedia.org/wiki/Atmel_AVR" TargetMode="External"/><Relationship Id="rId6" Type="http://schemas.openxmlformats.org/officeDocument/2006/relationships/hyperlink" Target="https://en.wikipedia.org/wiki/Blackfin" TargetMode="External"/><Relationship Id="rId7" Type="http://schemas.openxmlformats.org/officeDocument/2006/relationships/hyperlink" Target="https://en.wikipedia.org/wiki/Adapteva#Products" TargetMode="External"/><Relationship Id="rId8" Type="http://schemas.openxmlformats.org/officeDocument/2006/relationships/hyperlink" Target="https://en.wikipedia.org/wiki/Hitachi_H8" TargetMode="External"/><Relationship Id="rId73" Type="http://schemas.openxmlformats.org/officeDocument/2006/relationships/hyperlink" Target="https://en.wikipedia.org/wiki/GNU_Compiler_Collection#cite_note-52" TargetMode="External"/><Relationship Id="rId72" Type="http://schemas.openxmlformats.org/officeDocument/2006/relationships/hyperlink" Target="https://en.wikipedia.org/wiki/NEC_SX_architecture" TargetMode="External"/><Relationship Id="rId31" Type="http://schemas.openxmlformats.org/officeDocument/2006/relationships/hyperlink" Target="https://en.wikipedia.org/wiki/68HC11" TargetMode="External"/><Relationship Id="rId75" Type="http://schemas.openxmlformats.org/officeDocument/2006/relationships/hyperlink" Target="https://en.wikipedia.org/wiki/Nios_embedded_processor" TargetMode="External"/><Relationship Id="rId30" Type="http://schemas.openxmlformats.org/officeDocument/2006/relationships/hyperlink" Target="https://en.wikipedia.org/wiki/X86-64" TargetMode="External"/><Relationship Id="rId74" Type="http://schemas.openxmlformats.org/officeDocument/2006/relationships/hyperlink" Target="https://en.wikipedia.org/wiki/Nios_II" TargetMode="External"/><Relationship Id="rId33" Type="http://schemas.openxmlformats.org/officeDocument/2006/relationships/hyperlink" Target="https://en.wikipedia.org/wiki/CR16" TargetMode="External"/><Relationship Id="rId77" Type="http://schemas.openxmlformats.org/officeDocument/2006/relationships/hyperlink" Target="https://en.wikipedia.org/wiki/OpenRISC" TargetMode="External"/><Relationship Id="rId32" Type="http://schemas.openxmlformats.org/officeDocument/2006/relationships/hyperlink" Target="https://en.wikipedia.org/wiki/A29K" TargetMode="External"/><Relationship Id="rId76" Type="http://schemas.openxmlformats.org/officeDocument/2006/relationships/hyperlink" Target="https://en.wikipedia.org/wiki/Nios_embedded_processor" TargetMode="External"/><Relationship Id="rId35" Type="http://schemas.openxmlformats.org/officeDocument/2006/relationships/hyperlink" Target="https://en.wikipedia.org/w/index.php?title=D30V&amp;action=edit&amp;redlink=1" TargetMode="External"/><Relationship Id="rId79" Type="http://schemas.openxmlformats.org/officeDocument/2006/relationships/hyperlink" Target="https://en.wikipedia.org/wiki/PIC30#PIC24_and_dsPIC_16-bit_microcontrollers" TargetMode="External"/><Relationship Id="rId34" Type="http://schemas.openxmlformats.org/officeDocument/2006/relationships/hyperlink" Target="https://en.wikipedia.org/wiki/C6x" TargetMode="External"/><Relationship Id="rId78" Type="http://schemas.openxmlformats.org/officeDocument/2006/relationships/hyperlink" Target="https://en.wikipedia.org/wiki/PDP-10" TargetMode="External"/><Relationship Id="rId71" Type="http://schemas.openxmlformats.org/officeDocument/2006/relationships/hyperlink" Target="https://en.wikipedia.org/wiki/MSP430" TargetMode="External"/><Relationship Id="rId70" Type="http://schemas.openxmlformats.org/officeDocument/2006/relationships/hyperlink" Target="https://en.wikipedia.org/wiki/Motorola_6809" TargetMode="External"/><Relationship Id="rId37" Type="http://schemas.openxmlformats.org/officeDocument/2006/relationships/hyperlink" Target="https://en.wikipedia.org/wiki/ETRAX_CRIS" TargetMode="External"/><Relationship Id="rId36" Type="http://schemas.openxmlformats.org/officeDocument/2006/relationships/hyperlink" Target="https://en.wikipedia.org/w/index.php?title=DSP16xx&amp;action=edit&amp;redlink=1" TargetMode="External"/><Relationship Id="rId39" Type="http://schemas.openxmlformats.org/officeDocument/2006/relationships/hyperlink" Target="https://en.wikipedia.org/wiki/FR-V" TargetMode="External"/><Relationship Id="rId38" Type="http://schemas.openxmlformats.org/officeDocument/2006/relationships/hyperlink" Target="https://en.wikipedia.org/wiki/Fujitsu_FR" TargetMode="External"/><Relationship Id="rId62" Type="http://schemas.openxmlformats.org/officeDocument/2006/relationships/hyperlink" Target="https://en.wikipedia.org/wiki/EISC" TargetMode="External"/><Relationship Id="rId61" Type="http://schemas.openxmlformats.org/officeDocument/2006/relationships/hyperlink" Target="https://en.wikipedia.org/w/index.php?title=D10V&amp;action=edit&amp;redlink=1" TargetMode="External"/><Relationship Id="rId20" Type="http://schemas.openxmlformats.org/officeDocument/2006/relationships/hyperlink" Target="https://en.wikipedia.org/wiki/M16C" TargetMode="External"/><Relationship Id="rId64" Type="http://schemas.openxmlformats.org/officeDocument/2006/relationships/hyperlink" Target="https://en.wikipedia.org/wiki/Hexagon_%28processor%29" TargetMode="External"/><Relationship Id="rId63" Type="http://schemas.openxmlformats.org/officeDocument/2006/relationships/hyperlink" Target="https://en.wikipedia.org/wiki/ESi-RISC" TargetMode="External"/><Relationship Id="rId22" Type="http://schemas.openxmlformats.org/officeDocument/2006/relationships/hyperlink" Target="https://en.wikipedia.org/wiki/M32C" TargetMode="External"/><Relationship Id="rId66" Type="http://schemas.openxmlformats.org/officeDocument/2006/relationships/hyperlink" Target="https://en.wikipedia.org/wiki/LatticeMico32" TargetMode="External"/><Relationship Id="rId21" Type="http://schemas.openxmlformats.org/officeDocument/2006/relationships/hyperlink" Target="https://en.wikipedia.org/wiki/M32C" TargetMode="External"/><Relationship Id="rId65" Type="http://schemas.openxmlformats.org/officeDocument/2006/relationships/hyperlink" Target="https://en.wikipedia.org/wiki/GNU_Compiler_Collection#cite_note-51" TargetMode="External"/><Relationship Id="rId24" Type="http://schemas.openxmlformats.org/officeDocument/2006/relationships/hyperlink" Target="https://en.wikipedia.org/wiki/Synergistic_Processing_Unit" TargetMode="External"/><Relationship Id="rId68" Type="http://schemas.openxmlformats.org/officeDocument/2006/relationships/hyperlink" Target="https://en.wikipedia.org/wiki/MeP" TargetMode="External"/><Relationship Id="rId23" Type="http://schemas.openxmlformats.org/officeDocument/2006/relationships/hyperlink" Target="https://en.wikipedia.org/wiki/SPARC" TargetMode="External"/><Relationship Id="rId67" Type="http://schemas.openxmlformats.org/officeDocument/2006/relationships/hyperlink" Target="https://en.wikipedia.org/wiki/LatticeMico8" TargetMode="External"/><Relationship Id="rId60" Type="http://schemas.openxmlformats.org/officeDocument/2006/relationships/hyperlink" Target="https://en.wikipedia.org/wiki/C167" TargetMode="External"/><Relationship Id="rId26" Type="http://schemas.openxmlformats.org/officeDocument/2006/relationships/hyperlink" Target="https://en.wikipedia.org/wiki/System/390" TargetMode="External"/><Relationship Id="rId25" Type="http://schemas.openxmlformats.org/officeDocument/2006/relationships/hyperlink" Target="https://en.wikipedia.org/wiki/SuperH" TargetMode="External"/><Relationship Id="rId69" Type="http://schemas.openxmlformats.org/officeDocument/2006/relationships/hyperlink" Target="https://en.wikipedia.org/wiki/MicroBlaze" TargetMode="External"/><Relationship Id="rId28" Type="http://schemas.openxmlformats.org/officeDocument/2006/relationships/hyperlink" Target="https://en.wikipedia.org/wiki/ZSeries" TargetMode="External"/><Relationship Id="rId27" Type="http://schemas.openxmlformats.org/officeDocument/2006/relationships/hyperlink" Target="https://en.wikipedia.org/wiki/ZSeries" TargetMode="External"/><Relationship Id="rId29" Type="http://schemas.openxmlformats.org/officeDocument/2006/relationships/hyperlink" Target="https://en.wikipedia.org/wiki/VAX" TargetMode="External"/><Relationship Id="rId51" Type="http://schemas.openxmlformats.org/officeDocument/2006/relationships/hyperlink" Target="https://en.wikipedia.org/wiki/RL78" TargetMode="External"/><Relationship Id="rId50" Type="http://schemas.openxmlformats.org/officeDocument/2006/relationships/hyperlink" Target="https://en.wikipedia.org/wiki/ROMP" TargetMode="External"/><Relationship Id="rId53" Type="http://schemas.openxmlformats.org/officeDocument/2006/relationships/hyperlink" Target="https://en.wikipedia.org/wiki/V850" TargetMode="External"/><Relationship Id="rId52" Type="http://schemas.openxmlformats.org/officeDocument/2006/relationships/hyperlink" Target="https://en.wikipedia.org/w/index.php?title=Stormy16&amp;action=edit&amp;redlink=1" TargetMode="External"/><Relationship Id="rId11" Type="http://schemas.openxmlformats.org/officeDocument/2006/relationships/hyperlink" Target="https://en.wikipedia.org/wiki/X86" TargetMode="External"/><Relationship Id="rId55" Type="http://schemas.openxmlformats.org/officeDocument/2006/relationships/hyperlink" Target="https://en.wikipedia.org/w/index.php?title=Cortus_APS3&amp;action=edit&amp;redlink=1" TargetMode="External"/><Relationship Id="rId10" Type="http://schemas.openxmlformats.org/officeDocument/2006/relationships/hyperlink" Target="https://en.wikipedia.org/wiki/IA-32" TargetMode="External"/><Relationship Id="rId54" Type="http://schemas.openxmlformats.org/officeDocument/2006/relationships/hyperlink" Target="https://en.wikipedia.org/wiki/Xtensa" TargetMode="External"/><Relationship Id="rId13" Type="http://schemas.openxmlformats.org/officeDocument/2006/relationships/hyperlink" Target="https://en.wikipedia.org/wiki/MIPS_architecture" TargetMode="External"/><Relationship Id="rId57" Type="http://schemas.openxmlformats.org/officeDocument/2006/relationships/hyperlink" Target="https://en.wikipedia.org/wiki/AVR32" TargetMode="External"/><Relationship Id="rId12" Type="http://schemas.openxmlformats.org/officeDocument/2006/relationships/hyperlink" Target="https://en.wikipedia.org/wiki/IA-64" TargetMode="External"/><Relationship Id="rId56" Type="http://schemas.openxmlformats.org/officeDocument/2006/relationships/hyperlink" Target="https://en.wikipedia.org/wiki/ARC_%28processor%29" TargetMode="External"/><Relationship Id="rId15" Type="http://schemas.openxmlformats.org/officeDocument/2006/relationships/hyperlink" Target="https://en.wikipedia.org/wiki/PA-RISC" TargetMode="External"/><Relationship Id="rId59" Type="http://schemas.openxmlformats.org/officeDocument/2006/relationships/hyperlink" Target="https://en.wikipedia.org/wiki/C167" TargetMode="External"/><Relationship Id="rId14" Type="http://schemas.openxmlformats.org/officeDocument/2006/relationships/hyperlink" Target="https://en.wikipedia.org/wiki/Motorola_68000" TargetMode="External"/><Relationship Id="rId58" Type="http://schemas.openxmlformats.org/officeDocument/2006/relationships/hyperlink" Target="https://en.wikipedia.org/wiki/C166" TargetMode="External"/><Relationship Id="rId17" Type="http://schemas.openxmlformats.org/officeDocument/2006/relationships/hyperlink" Target="https://en.wikipedia.org/wiki/PowerPC" TargetMode="External"/><Relationship Id="rId16" Type="http://schemas.openxmlformats.org/officeDocument/2006/relationships/hyperlink" Target="https://en.wikipedia.org/wiki/PDP-11" TargetMode="External"/><Relationship Id="rId19" Type="http://schemas.openxmlformats.org/officeDocument/2006/relationships/hyperlink" Target="https://en.wikipedia.org/wiki/M16C" TargetMode="External"/><Relationship Id="rId18" Type="http://schemas.openxmlformats.org/officeDocument/2006/relationships/hyperlink" Target="https://en.wikipedia.org/wiki/R8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et autres features du C++ moderne</a:t>
            </a:r>
          </a:p>
        </p:txBody>
      </p:sp>
      <p:sp>
        <p:nvSpPr>
          <p:cNvPr id="51" name="Shape 51"/>
          <p:cNvSpPr txBox="1"/>
          <p:nvPr>
            <p:ph type="ctrTitle"/>
          </p:nvPr>
        </p:nvSpPr>
        <p:spPr>
          <a:xfrm>
            <a:off x="349808" y="438150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Multithreading en C++11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Mais...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Souvent par obligation: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API seulement en 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Processeur n’ayant qu’un compilateur 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Ressources limitées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Désavantages: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Dangereux!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Syntaxe laide et compliquée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Lent à coder: beaucoup de répétition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C++11/C++14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C++11: Version majeure, remplace C++03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C++14: Version mineure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Objectifs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Rendre le C++ plus facile à apprendre, plus sûre et plus performant.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La plupart des changements passent par la librairie standard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 du langage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4268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constexpr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extern template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liste d’initialisation étendu (ex: vecteur)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initialisation uniforme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Type inference (auto!)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for range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lambda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override/final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nullptr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4771075" y="1167600"/>
            <a:ext cx="4061100" cy="3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enum class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using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Variadic template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UTF-8, UTF-16, UTF-32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= default, =delete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long long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static_assert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auto return (C++14)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0bxx (C++14)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</a:pPr>
            <a:r>
              <a:rPr lang="en" sz="1800">
                <a:solidFill>
                  <a:schemeClr val="dk2"/>
                </a:solidFill>
              </a:rPr>
              <a:t>[[decrepated]] (C++14)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Features librairie standard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Threads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Tuples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Hash Tables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Regex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Smart pointers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Metaprogrammation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Mutex partagés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User literals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Threads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API en C++ vs pthread en C =&gt; Plus simple, plus sûre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Multiplateforme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pthread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017725"/>
            <a:ext cx="8520599" cy="40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&lt;stdlib.h&gt;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&lt;pthread.h&gt;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#include &lt;stdio.h&gt;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void * foo()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printf("test\n");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 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threads = 5, i = 0, ret = -1;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pthread_t * thread = malloc(sizeof(pthread_t)*threads);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for(i=0; i&lt;threads; i++){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		ret = pthread_create(&amp;thread[i], NULL, &amp;foo, NULL);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	if(ret != 0)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            	printf ("Create pthread error!\n");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                 	exit (1);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             	}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 (i = 0; i &lt; threads; i++) {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	pthread_join(thread[i], NULL);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Exemple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#include &lt;iostream&gt;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#include &lt;thread&gt;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 main()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{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std::thread t([](){std::cout&lt;&lt;"Multithreading" &lt;&lt; std::endl;});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t.join();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br>
              <a:rPr lang="en"/>
            </a:b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Paramètre et retour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#include &lt;iostream&gt;</a:t>
            </a:r>
            <a:br>
              <a:rPr lang="en"/>
            </a:br>
            <a:r>
              <a:rPr lang="en"/>
              <a:t>#include &lt;thread&gt;</a:t>
            </a:r>
            <a:br>
              <a:rPr lang="en"/>
            </a:br>
            <a:r>
              <a:rPr lang="en"/>
              <a:t>void cpp11(int param, int* result)</a:t>
            </a:r>
            <a:br>
              <a:rPr lang="en"/>
            </a:br>
            <a:r>
              <a:rPr lang="en"/>
              <a:t>{</a:t>
            </a:r>
            <a:br>
              <a:rPr lang="en"/>
            </a:br>
            <a:r>
              <a:rPr lang="en"/>
              <a:t>	*result = param + 1;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int main()</a:t>
            </a:r>
            <a:br>
              <a:rPr lang="en"/>
            </a:br>
            <a:r>
              <a:rPr lang="en"/>
              <a:t>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result;</a:t>
            </a:r>
            <a:br>
              <a:rPr lang="en"/>
            </a:br>
            <a:r>
              <a:rPr lang="en"/>
              <a:t>	std::thread t(cpp11, 1, &amp;result);</a:t>
            </a:r>
            <a:br>
              <a:rPr lang="en"/>
            </a:br>
            <a:r>
              <a:rPr lang="en"/>
              <a:t>	t.join();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std::cout &lt;&lt; result &lt;&lt; std::endl;</a:t>
            </a:r>
            <a:br>
              <a:rPr lang="en"/>
            </a:br>
            <a:r>
              <a:rPr lang="en"/>
              <a:t>}</a:t>
            </a:r>
            <a:br>
              <a:rPr lang="en"/>
            </a:b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Liste de threads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599" cy="4242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&lt;iostream&gt;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&lt;thread&gt;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#include &lt;vector&gt;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void cpp11()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 (int i=0; i&lt;10; i++) 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	std::cout &lt;&lt; "PRINTN SO FAST!\n";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int main()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std::vector&lt;std::thread&gt; threads;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 (int i=0; i&lt;std::thread::hardware_concurrency(); i++)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    	threads.push_back((std::thread(cpp11)));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for(auto&amp; t: threads){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	t.join();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/>
          </a:p>
          <a:p>
            <a:pPr indent="45720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Pourquoi 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Apparu en 1983?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Pourquoi encore aujourd’hui ?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Performance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Temps d’exécution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RAM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Portabilité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13075"/>
            <a:ext cx="24242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GCC target processor families as of version 4.3 include: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Alpha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ARM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AVR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Blackfin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7"/>
              </a:rPr>
              <a:t>Epiphany</a:t>
            </a:r>
            <a:r>
              <a:rPr lang="en" sz="800">
                <a:solidFill>
                  <a:schemeClr val="dk1"/>
                </a:solidFill>
              </a:rPr>
              <a:t> (GCC 4.8)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8"/>
              </a:rPr>
              <a:t>H8/300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9"/>
              </a:rPr>
              <a:t>HC12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10"/>
              </a:rPr>
              <a:t>IA-32</a:t>
            </a:r>
            <a:r>
              <a:rPr lang="en" sz="800">
                <a:solidFill>
                  <a:schemeClr val="dk1"/>
                </a:solidFill>
              </a:rPr>
              <a:t> (</a:t>
            </a:r>
            <a:r>
              <a:rPr lang="en" sz="800" u="sng">
                <a:solidFill>
                  <a:schemeClr val="hlink"/>
                </a:solidFill>
                <a:hlinkClick r:id="rId11"/>
              </a:rPr>
              <a:t>x86</a:t>
            </a:r>
            <a:r>
              <a:rPr lang="en" sz="800">
                <a:solidFill>
                  <a:schemeClr val="dk1"/>
                </a:solidFill>
              </a:rPr>
              <a:t>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12"/>
              </a:rPr>
              <a:t>IA-64</a:t>
            </a:r>
            <a:r>
              <a:rPr lang="en" sz="800">
                <a:solidFill>
                  <a:schemeClr val="dk1"/>
                </a:solidFill>
              </a:rPr>
              <a:t> (Intel Itanium)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13"/>
              </a:rPr>
              <a:t>MIPS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14"/>
              </a:rPr>
              <a:t>Motorola 68000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15"/>
              </a:rPr>
              <a:t>PA-RISC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16"/>
              </a:rPr>
              <a:t>PDP-11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17"/>
              </a:rPr>
              <a:t>PowerPC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18"/>
              </a:rPr>
              <a:t>R8C</a:t>
            </a:r>
            <a:r>
              <a:rPr lang="en" sz="800">
                <a:solidFill>
                  <a:schemeClr val="dk1"/>
                </a:solidFill>
              </a:rPr>
              <a:t> /</a:t>
            </a:r>
            <a:r>
              <a:rPr lang="en" sz="800">
                <a:solidFill>
                  <a:schemeClr val="dk1"/>
                </a:solidFill>
                <a:hlinkClick r:id="rId19"/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20"/>
              </a:rPr>
              <a:t>M16C</a:t>
            </a:r>
            <a:r>
              <a:rPr lang="en" sz="800">
                <a:solidFill>
                  <a:schemeClr val="dk1"/>
                </a:solidFill>
              </a:rPr>
              <a:t> /</a:t>
            </a:r>
            <a:r>
              <a:rPr lang="en" sz="800">
                <a:solidFill>
                  <a:schemeClr val="dk1"/>
                </a:solidFill>
                <a:hlinkClick r:id="rId21"/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22"/>
              </a:rPr>
              <a:t>M32C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23"/>
              </a:rPr>
              <a:t>SPARC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24"/>
              </a:rPr>
              <a:t>SPU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25"/>
              </a:rPr>
              <a:t>SuperH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26"/>
              </a:rPr>
              <a:t>System/390</a:t>
            </a:r>
            <a:r>
              <a:rPr lang="en" sz="800">
                <a:solidFill>
                  <a:schemeClr val="dk1"/>
                </a:solidFill>
              </a:rPr>
              <a:t> /</a:t>
            </a:r>
            <a:r>
              <a:rPr lang="en" sz="800">
                <a:solidFill>
                  <a:schemeClr val="dk1"/>
                </a:solidFill>
                <a:hlinkClick r:id="rId27"/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28"/>
              </a:rPr>
              <a:t>zSeries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29"/>
              </a:rPr>
              <a:t>VAX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hlink"/>
                </a:solidFill>
                <a:hlinkClick r:id="rId30"/>
              </a:rPr>
              <a:t>x86-64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70" name="Shape 70"/>
          <p:cNvSpPr txBox="1"/>
          <p:nvPr/>
        </p:nvSpPr>
        <p:spPr>
          <a:xfrm>
            <a:off x="2736000" y="273600"/>
            <a:ext cx="3135599" cy="4678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Lesser-known target processors supported in the standard release have included: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31"/>
              </a:rPr>
              <a:t>68HC11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32"/>
              </a:rPr>
              <a:t>A29K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33"/>
              </a:rPr>
              <a:t>CR16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34"/>
              </a:rPr>
              <a:t>C6x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35"/>
              </a:rPr>
              <a:t>D30V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36"/>
              </a:rPr>
              <a:t>DSP16xx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37"/>
              </a:rPr>
              <a:t>ETRAX CRIS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38"/>
              </a:rPr>
              <a:t>FR-30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39"/>
              </a:rPr>
              <a:t>FR-V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40"/>
              </a:rPr>
              <a:t>Intel i960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41"/>
              </a:rPr>
              <a:t>IP2000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42"/>
              </a:rPr>
              <a:t>M32R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43"/>
              </a:rPr>
              <a:t>MCORE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44"/>
              </a:rPr>
              <a:t>MIL-STD-1750A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45"/>
              </a:rPr>
              <a:t>MMIX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46"/>
              </a:rPr>
              <a:t>MN10200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47"/>
              </a:rPr>
              <a:t>MN10300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48"/>
              </a:rPr>
              <a:t>Motorola 88000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49"/>
              </a:rPr>
              <a:t>NS32K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50"/>
              </a:rPr>
              <a:t>ROMP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51"/>
              </a:rPr>
              <a:t>RL78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52"/>
              </a:rPr>
              <a:t>Stormy16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53"/>
              </a:rPr>
              <a:t>V850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54"/>
              </a:rPr>
              <a:t>Xtensa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6178075" y="273600"/>
            <a:ext cx="2921999" cy="472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Additional processors have been supported by GCC versions maintained separately from the FSF version: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55"/>
              </a:rPr>
              <a:t>Cortus APS3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56"/>
              </a:rPr>
              <a:t>ARC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57"/>
              </a:rPr>
              <a:t>AVR32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58"/>
              </a:rPr>
              <a:t>C166</a:t>
            </a:r>
            <a:r>
              <a:rPr lang="en" sz="800">
                <a:solidFill>
                  <a:schemeClr val="dk1"/>
                </a:solidFill>
              </a:rPr>
              <a:t> and</a:t>
            </a:r>
            <a:r>
              <a:rPr lang="en" sz="800">
                <a:solidFill>
                  <a:schemeClr val="dk1"/>
                </a:solidFill>
                <a:hlinkClick r:id="rId59"/>
              </a:rPr>
              <a:t> </a:t>
            </a:r>
            <a:r>
              <a:rPr lang="en" sz="800" u="sng">
                <a:solidFill>
                  <a:schemeClr val="accent5"/>
                </a:solidFill>
                <a:hlinkClick r:id="rId60"/>
              </a:rPr>
              <a:t>C167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61"/>
              </a:rPr>
              <a:t>D10V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62"/>
              </a:rPr>
              <a:t>EISC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63"/>
              </a:rPr>
              <a:t>eSi-RISC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64"/>
              </a:rPr>
              <a:t>Hexagon</a:t>
            </a:r>
            <a:r>
              <a:rPr baseline="30000" lang="en" sz="800" u="sng">
                <a:solidFill>
                  <a:schemeClr val="accent5"/>
                </a:solidFill>
                <a:hlinkClick r:id="rId65"/>
              </a:rPr>
              <a:t>[51]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66"/>
              </a:rPr>
              <a:t>LatticeMico32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67"/>
              </a:rPr>
              <a:t>LatticeMico8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68"/>
              </a:rPr>
              <a:t>MeP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69"/>
              </a:rPr>
              <a:t>MicroBlaze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70"/>
              </a:rPr>
              <a:t>Motorola 6809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71"/>
              </a:rPr>
              <a:t>MSP430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72"/>
              </a:rPr>
              <a:t>NEC SX architecture</a:t>
            </a:r>
            <a:r>
              <a:rPr baseline="30000" lang="en" sz="800" u="sng">
                <a:solidFill>
                  <a:schemeClr val="accent5"/>
                </a:solidFill>
                <a:hlinkClick r:id="rId73"/>
              </a:rPr>
              <a:t>[52]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74"/>
              </a:rPr>
              <a:t>Nios II</a:t>
            </a:r>
            <a:r>
              <a:rPr lang="en" sz="800">
                <a:solidFill>
                  <a:schemeClr val="dk1"/>
                </a:solidFill>
              </a:rPr>
              <a:t> and</a:t>
            </a:r>
            <a:r>
              <a:rPr lang="en" sz="800">
                <a:solidFill>
                  <a:schemeClr val="dk1"/>
                </a:solidFill>
                <a:hlinkClick r:id="rId75"/>
              </a:rPr>
              <a:t> </a:t>
            </a:r>
            <a:r>
              <a:rPr lang="en" sz="800" u="sng">
                <a:solidFill>
                  <a:schemeClr val="accent5"/>
                </a:solidFill>
                <a:hlinkClick r:id="rId76"/>
              </a:rPr>
              <a:t>Nios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77"/>
              </a:rPr>
              <a:t>OpenRISC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78"/>
              </a:rPr>
              <a:t>PDP-10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79"/>
              </a:rPr>
              <a:t>PIC24/dsPIC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80"/>
              </a:rPr>
              <a:t>PIC32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81"/>
              </a:rPr>
              <a:t>Propeller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82"/>
              </a:rPr>
              <a:t>RISC-V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83"/>
              </a:rPr>
              <a:t>Saturn</a:t>
            </a:r>
            <a:r>
              <a:rPr lang="en" sz="800">
                <a:solidFill>
                  <a:schemeClr val="dk1"/>
                </a:solidFill>
              </a:rPr>
              <a:t> (HP48XGCC)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84"/>
              </a:rPr>
              <a:t>System/370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85"/>
              </a:rPr>
              <a:t>TIGCC</a:t>
            </a:r>
            <a:r>
              <a:rPr lang="en" sz="800">
                <a:solidFill>
                  <a:schemeClr val="dk1"/>
                </a:solidFill>
              </a:rPr>
              <a:t> (</a:t>
            </a:r>
            <a:r>
              <a:rPr lang="en" sz="800" u="sng">
                <a:solidFill>
                  <a:schemeClr val="accent5"/>
                </a:solidFill>
                <a:hlinkClick r:id="rId86"/>
              </a:rPr>
              <a:t>m68k</a:t>
            </a:r>
            <a:r>
              <a:rPr lang="en" sz="800">
                <a:solidFill>
                  <a:schemeClr val="dk1"/>
                </a:solidFill>
              </a:rPr>
              <a:t> variant)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87"/>
              </a:rPr>
              <a:t>TriCore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88"/>
              </a:rPr>
              <a:t>Z8000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800" u="sng">
                <a:solidFill>
                  <a:schemeClr val="accent5"/>
                </a:solidFill>
                <a:hlinkClick r:id="rId89"/>
              </a:rPr>
              <a:t>ZPU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Aucun frein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Si vous savez ce que vous faites:</a:t>
            </a:r>
            <a:br>
              <a:rPr lang="en"/>
            </a:br>
            <a:r>
              <a:rPr lang="en"/>
              <a:t>Gestion de la mémoire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Héritage multiple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Très populaire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62" y="1134900"/>
            <a:ext cx="707707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6582875" y="4660350"/>
            <a:ext cx="24057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www.tiobe.com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1772"/>
            <a:ext cx="9143999" cy="383995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7327725" y="4750950"/>
            <a:ext cx="1600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githut.info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Des tonnes d’outils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GCC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Clang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cppcheck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cpplint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Valgrind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Évolu toujours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Sujet de cette présentation ...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