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c7597280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c7597280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c7597280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c7597280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c7597280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c7597280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c7597280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c7597280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c7597280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c7597280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c7597280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c7597280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c7597280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c7597280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c7597280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c7597280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c76a0214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c76a021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c76a021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c76a021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c756c3e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c756c3e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c76a021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c76a021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c76a0214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c76a0214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c76a0214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c76a0214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c7774f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c7774f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c76a021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c76a021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3c76a0214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3c76a0214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c7774ff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3c7774ff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c7774ff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c7774ff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c7774ff1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3c7774ff1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3c7774ff1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3c7774ff1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c756c3e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c756c3e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c7597280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c7597280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c759728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c759728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c756c3e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c756c3e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c759728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c759728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c759728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c759728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c7597280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c7597280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33.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ira.factory.eu.airbus.corp:8443/browse/N2H-23381" TargetMode="Externa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Comment </a:t>
            </a:r>
            <a:r>
              <a:rPr lang="en"/>
              <a:t>travailler</a:t>
            </a:r>
            <a:r>
              <a:rPr lang="en"/>
              <a:t> sur une story difficile (Manque d’infos)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Robin Bredemus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Premiere analyse du code (1/3) </a:t>
            </a:r>
            <a:endParaRPr/>
          </a:p>
        </p:txBody>
      </p:sp>
      <p:sp>
        <p:nvSpPr>
          <p:cNvPr id="218" name="Google Shape;218;p22"/>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Premiere</a:t>
            </a:r>
            <a:r>
              <a:rPr lang="en"/>
              <a:t> chose qu’on fait?</a:t>
            </a:r>
            <a:endParaRPr/>
          </a:p>
          <a:p>
            <a:pPr indent="-311150" lvl="0" marL="457200" rtl="0" algn="l">
              <a:spcBef>
                <a:spcPts val="0"/>
              </a:spcBef>
              <a:spcAft>
                <a:spcPts val="0"/>
              </a:spcAft>
              <a:buClr>
                <a:srgbClr val="FF0000"/>
              </a:buClr>
              <a:buSzPts val="1300"/>
              <a:buChar char="●"/>
            </a:pPr>
            <a:r>
              <a:rPr b="1" lang="en" u="sng">
                <a:solidFill>
                  <a:srgbClr val="FF0000"/>
                </a:solidFill>
              </a:rPr>
              <a:t>SAVE LE CODE INITIALE EN LOCAL  (Pour toute la knowhowapp)</a:t>
            </a:r>
            <a:endParaRPr b="1" u="sng">
              <a:solidFill>
                <a:srgbClr val="FF0000"/>
              </a:solidFill>
            </a:endParaRPr>
          </a:p>
          <a:p>
            <a:pPr indent="-311150" lvl="0" marL="457200" rtl="0" algn="l">
              <a:spcBef>
                <a:spcPts val="0"/>
              </a:spcBef>
              <a:spcAft>
                <a:spcPts val="0"/>
              </a:spcAft>
              <a:buClr>
                <a:srgbClr val="172B4D"/>
              </a:buClr>
              <a:buSzPts val="1300"/>
              <a:buChar char="●"/>
            </a:pPr>
            <a:r>
              <a:rPr lang="en">
                <a:solidFill>
                  <a:srgbClr val="172B4D"/>
                </a:solidFill>
              </a:rPr>
              <a:t>Next on fait une </a:t>
            </a:r>
            <a:r>
              <a:rPr lang="en">
                <a:solidFill>
                  <a:srgbClr val="172B4D"/>
                </a:solidFill>
              </a:rPr>
              <a:t>copie</a:t>
            </a:r>
            <a:r>
              <a:rPr lang="en">
                <a:solidFill>
                  <a:srgbClr val="172B4D"/>
                </a:solidFill>
              </a:rPr>
              <a:t> sur </a:t>
            </a:r>
            <a:r>
              <a:rPr lang="en">
                <a:solidFill>
                  <a:srgbClr val="172B4D"/>
                </a:solidFill>
              </a:rPr>
              <a:t>laquelle</a:t>
            </a:r>
            <a:r>
              <a:rPr lang="en">
                <a:solidFill>
                  <a:srgbClr val="172B4D"/>
                </a:solidFill>
              </a:rPr>
              <a:t> on va pouvoir commencer le </a:t>
            </a:r>
            <a:r>
              <a:rPr lang="en">
                <a:solidFill>
                  <a:srgbClr val="172B4D"/>
                </a:solidFill>
              </a:rPr>
              <a:t>travaille</a:t>
            </a:r>
            <a:r>
              <a:rPr lang="en">
                <a:solidFill>
                  <a:srgbClr val="172B4D"/>
                </a:solidFill>
              </a:rPr>
              <a:t>.</a:t>
            </a:r>
            <a:endParaRPr>
              <a:solidFill>
                <a:srgbClr val="172B4D"/>
              </a:solidFill>
            </a:endParaRPr>
          </a:p>
          <a:p>
            <a:pPr indent="-311150" lvl="0" marL="457200" rtl="0" algn="l">
              <a:spcBef>
                <a:spcPts val="0"/>
              </a:spcBef>
              <a:spcAft>
                <a:spcPts val="0"/>
              </a:spcAft>
              <a:buClr>
                <a:srgbClr val="172B4D"/>
              </a:buClr>
              <a:buSzPts val="1300"/>
              <a:buChar char="●"/>
            </a:pPr>
            <a:r>
              <a:rPr lang="en">
                <a:solidFill>
                  <a:srgbClr val="172B4D"/>
                </a:solidFill>
              </a:rPr>
              <a:t>Pour une bonne analyse du code perso j’utilise VSC</a:t>
            </a:r>
            <a:endParaRPr>
              <a:solidFill>
                <a:srgbClr val="172B4D"/>
              </a:solidFill>
            </a:endParaRPr>
          </a:p>
        </p:txBody>
      </p:sp>
      <p:pic>
        <p:nvPicPr>
          <p:cNvPr id="219" name="Google Shape;219;p22"/>
          <p:cNvPicPr preferRelativeResize="0"/>
          <p:nvPr/>
        </p:nvPicPr>
        <p:blipFill>
          <a:blip r:embed="rId3">
            <a:alphaModFix/>
          </a:blip>
          <a:stretch>
            <a:fillRect/>
          </a:stretch>
        </p:blipFill>
        <p:spPr>
          <a:xfrm>
            <a:off x="308525" y="2360100"/>
            <a:ext cx="5883424" cy="2549601"/>
          </a:xfrm>
          <a:prstGeom prst="rect">
            <a:avLst/>
          </a:prstGeom>
          <a:noFill/>
          <a:ln>
            <a:noFill/>
          </a:ln>
        </p:spPr>
      </p:pic>
      <p:cxnSp>
        <p:nvCxnSpPr>
          <p:cNvPr id="220" name="Google Shape;220;p22"/>
          <p:cNvCxnSpPr/>
          <p:nvPr/>
        </p:nvCxnSpPr>
        <p:spPr>
          <a:xfrm flipH="1">
            <a:off x="5653375" y="3859450"/>
            <a:ext cx="1122300" cy="9711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22"/>
          <p:cNvSpPr txBox="1"/>
          <p:nvPr/>
        </p:nvSpPr>
        <p:spPr>
          <a:xfrm>
            <a:off x="6718100" y="3435025"/>
            <a:ext cx="2331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Pour les </a:t>
            </a:r>
            <a:r>
              <a:rPr lang="en" sz="1300">
                <a:solidFill>
                  <a:schemeClr val="dk2"/>
                </a:solidFill>
                <a:latin typeface="Calibri"/>
                <a:ea typeface="Calibri"/>
                <a:cs typeface="Calibri"/>
                <a:sym typeface="Calibri"/>
              </a:rPr>
              <a:t>mêmes</a:t>
            </a:r>
            <a:r>
              <a:rPr lang="en" sz="1300">
                <a:solidFill>
                  <a:schemeClr val="dk2"/>
                </a:solidFill>
                <a:latin typeface="Calibri"/>
                <a:ea typeface="Calibri"/>
                <a:cs typeface="Calibri"/>
                <a:sym typeface="Calibri"/>
              </a:rPr>
              <a:t> couleurs, on selectione GO ici, ca ressemble le plus à l’EKL</a:t>
            </a:r>
            <a:endParaRPr sz="1300">
              <a:solidFill>
                <a:schemeClr val="dk2"/>
              </a:solidFill>
              <a:latin typeface="Calibri"/>
              <a:ea typeface="Calibri"/>
              <a:cs typeface="Calibri"/>
              <a:sym typeface="Calibri"/>
            </a:endParaRPr>
          </a:p>
        </p:txBody>
      </p:sp>
      <p:pic>
        <p:nvPicPr>
          <p:cNvPr id="222" name="Google Shape;222;p22"/>
          <p:cNvPicPr preferRelativeResize="0"/>
          <p:nvPr/>
        </p:nvPicPr>
        <p:blipFill>
          <a:blip r:embed="rId4">
            <a:alphaModFix/>
          </a:blip>
          <a:stretch>
            <a:fillRect/>
          </a:stretch>
        </p:blipFill>
        <p:spPr>
          <a:xfrm>
            <a:off x="6428750" y="234955"/>
            <a:ext cx="2331600" cy="30130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10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10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Premiere a</a:t>
            </a:r>
            <a:r>
              <a:rPr lang="en"/>
              <a:t>nalyse du code (2/3) </a:t>
            </a:r>
            <a:endParaRPr/>
          </a:p>
        </p:txBody>
      </p:sp>
      <p:sp>
        <p:nvSpPr>
          <p:cNvPr id="228" name="Google Shape;228;p23"/>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172B4D"/>
                </a:solidFill>
              </a:rPr>
              <a:t>Comme on a pu le voir dans nos traces la partie intéressante se trouve dans le onOK. On va donc faire une analyse de </a:t>
            </a:r>
            <a:r>
              <a:rPr lang="en">
                <a:solidFill>
                  <a:srgbClr val="172B4D"/>
                </a:solidFill>
              </a:rPr>
              <a:t>ce</a:t>
            </a:r>
            <a:r>
              <a:rPr lang="en">
                <a:solidFill>
                  <a:srgbClr val="172B4D"/>
                </a:solidFill>
              </a:rPr>
              <a:t> fichier.</a:t>
            </a:r>
            <a:endParaRPr>
              <a:solidFill>
                <a:srgbClr val="172B4D"/>
              </a:solidFill>
            </a:endParaRPr>
          </a:p>
        </p:txBody>
      </p:sp>
      <p:pic>
        <p:nvPicPr>
          <p:cNvPr id="229" name="Google Shape;229;p23"/>
          <p:cNvPicPr preferRelativeResize="0"/>
          <p:nvPr/>
        </p:nvPicPr>
        <p:blipFill>
          <a:blip r:embed="rId3">
            <a:alphaModFix/>
          </a:blip>
          <a:stretch>
            <a:fillRect/>
          </a:stretch>
        </p:blipFill>
        <p:spPr>
          <a:xfrm>
            <a:off x="584050" y="1827150"/>
            <a:ext cx="7241925" cy="1637175"/>
          </a:xfrm>
          <a:prstGeom prst="rect">
            <a:avLst/>
          </a:prstGeom>
          <a:noFill/>
          <a:ln>
            <a:noFill/>
          </a:ln>
        </p:spPr>
      </p:pic>
      <p:sp>
        <p:nvSpPr>
          <p:cNvPr id="230" name="Google Shape;230;p23"/>
          <p:cNvSpPr txBox="1"/>
          <p:nvPr/>
        </p:nvSpPr>
        <p:spPr>
          <a:xfrm>
            <a:off x="725775" y="3571700"/>
            <a:ext cx="7505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Ai il fait 650 lignes, on va pas tout lire dans le </a:t>
            </a:r>
            <a:r>
              <a:rPr lang="en" sz="1300">
                <a:solidFill>
                  <a:schemeClr val="dk2"/>
                </a:solidFill>
                <a:latin typeface="Calibri"/>
                <a:ea typeface="Calibri"/>
                <a:cs typeface="Calibri"/>
                <a:sym typeface="Calibri"/>
              </a:rPr>
              <a:t>détail</a:t>
            </a:r>
            <a:r>
              <a:rPr lang="en" sz="1300">
                <a:solidFill>
                  <a:schemeClr val="dk2"/>
                </a:solidFill>
                <a:latin typeface="Calibri"/>
                <a:ea typeface="Calibri"/>
                <a:cs typeface="Calibri"/>
                <a:sym typeface="Calibri"/>
              </a:rPr>
              <a:t>, pas de panique, on sait déjà que nos infos sont </a:t>
            </a:r>
            <a:r>
              <a:rPr lang="en" sz="1300">
                <a:solidFill>
                  <a:schemeClr val="dk2"/>
                </a:solidFill>
                <a:latin typeface="Calibri"/>
                <a:ea typeface="Calibri"/>
                <a:cs typeface="Calibri"/>
                <a:sym typeface="Calibri"/>
              </a:rPr>
              <a:t>stocké</a:t>
            </a:r>
            <a:r>
              <a:rPr lang="en" sz="1300">
                <a:solidFill>
                  <a:schemeClr val="dk2"/>
                </a:solidFill>
                <a:latin typeface="Calibri"/>
                <a:ea typeface="Calibri"/>
                <a:cs typeface="Calibri"/>
                <a:sym typeface="Calibri"/>
              </a:rPr>
              <a:t> dans des variables, on va donc pouvoir les trouver facilement!</a:t>
            </a:r>
            <a:endParaRPr sz="1300">
              <a:solidFill>
                <a:schemeClr val="dk2"/>
              </a:solidFill>
              <a:latin typeface="Calibri"/>
              <a:ea typeface="Calibri"/>
              <a:cs typeface="Calibri"/>
              <a:sym typeface="Calibri"/>
            </a:endParaRPr>
          </a:p>
        </p:txBody>
      </p:sp>
      <p:sp>
        <p:nvSpPr>
          <p:cNvPr id="231" name="Google Shape;231;p23"/>
          <p:cNvSpPr txBox="1"/>
          <p:nvPr/>
        </p:nvSpPr>
        <p:spPr>
          <a:xfrm>
            <a:off x="761725" y="4219125"/>
            <a:ext cx="706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Même</a:t>
            </a:r>
            <a:r>
              <a:rPr lang="en" sz="1300">
                <a:solidFill>
                  <a:schemeClr val="dk2"/>
                </a:solidFill>
                <a:latin typeface="Calibri"/>
                <a:ea typeface="Calibri"/>
                <a:cs typeface="Calibri"/>
                <a:sym typeface="Calibri"/>
              </a:rPr>
              <a:t> si il ne faut pas tout comprendre, je conseil quand </a:t>
            </a:r>
            <a:r>
              <a:rPr lang="en" sz="1300">
                <a:solidFill>
                  <a:schemeClr val="dk2"/>
                </a:solidFill>
                <a:latin typeface="Calibri"/>
                <a:ea typeface="Calibri"/>
                <a:cs typeface="Calibri"/>
                <a:sym typeface="Calibri"/>
              </a:rPr>
              <a:t>même</a:t>
            </a:r>
            <a:r>
              <a:rPr lang="en" sz="1300">
                <a:solidFill>
                  <a:schemeClr val="dk2"/>
                </a:solidFill>
                <a:latin typeface="Calibri"/>
                <a:ea typeface="Calibri"/>
                <a:cs typeface="Calibri"/>
                <a:sym typeface="Calibri"/>
              </a:rPr>
              <a:t> de tout lire (pas dans le </a:t>
            </a:r>
            <a:r>
              <a:rPr lang="en" sz="1300">
                <a:solidFill>
                  <a:schemeClr val="dk2"/>
                </a:solidFill>
                <a:latin typeface="Calibri"/>
                <a:ea typeface="Calibri"/>
                <a:cs typeface="Calibri"/>
                <a:sym typeface="Calibri"/>
              </a:rPr>
              <a:t>détail</a:t>
            </a:r>
            <a:r>
              <a:rPr lang="en" sz="1300">
                <a:solidFill>
                  <a:schemeClr val="dk2"/>
                </a:solidFill>
                <a:latin typeface="Calibri"/>
                <a:ea typeface="Calibri"/>
                <a:cs typeface="Calibri"/>
                <a:sym typeface="Calibri"/>
              </a:rPr>
              <a:t>) pour avoir une vue global sur le code et les boucles qui nous intéresse. </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Premiere analyse du code (3/3) </a:t>
            </a:r>
            <a:endParaRPr/>
          </a:p>
        </p:txBody>
      </p:sp>
      <p:sp>
        <p:nvSpPr>
          <p:cNvPr id="237" name="Google Shape;237;p24"/>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SzPts val="1200"/>
              <a:buChar char="●"/>
            </a:pPr>
            <a:r>
              <a:rPr lang="en" sz="1200">
                <a:solidFill>
                  <a:srgbClr val="172B4D"/>
                </a:solidFill>
              </a:rPr>
              <a:t>On peut voir dans nos traces que l’objet </a:t>
            </a:r>
            <a:r>
              <a:rPr lang="en" sz="1200">
                <a:solidFill>
                  <a:srgbClr val="172B4D"/>
                </a:solidFill>
              </a:rPr>
              <a:t>sélectionné</a:t>
            </a:r>
            <a:r>
              <a:rPr lang="en" sz="1200">
                <a:solidFill>
                  <a:srgbClr val="172B4D"/>
                </a:solidFill>
              </a:rPr>
              <a:t> est décidé par le onFeatureSelected du notre knowhowapp.</a:t>
            </a:r>
            <a:endParaRPr sz="1200">
              <a:solidFill>
                <a:srgbClr val="172B4D"/>
              </a:solidFill>
            </a:endParaRPr>
          </a:p>
        </p:txBody>
      </p:sp>
      <p:pic>
        <p:nvPicPr>
          <p:cNvPr id="238" name="Google Shape;238;p24"/>
          <p:cNvPicPr preferRelativeResize="0"/>
          <p:nvPr/>
        </p:nvPicPr>
        <p:blipFill>
          <a:blip r:embed="rId3">
            <a:alphaModFix/>
          </a:blip>
          <a:stretch>
            <a:fillRect/>
          </a:stretch>
        </p:blipFill>
        <p:spPr>
          <a:xfrm>
            <a:off x="1114200" y="1846275"/>
            <a:ext cx="5881551" cy="2948300"/>
          </a:xfrm>
          <a:prstGeom prst="rect">
            <a:avLst/>
          </a:prstGeom>
          <a:noFill/>
          <a:ln>
            <a:noFill/>
          </a:ln>
        </p:spPr>
      </p:pic>
      <p:sp>
        <p:nvSpPr>
          <p:cNvPr id="239" name="Google Shape;239;p24"/>
          <p:cNvSpPr txBox="1"/>
          <p:nvPr/>
        </p:nvSpPr>
        <p:spPr>
          <a:xfrm>
            <a:off x="1128700" y="1845200"/>
            <a:ext cx="7121700" cy="323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Allons donc voir dans le code le type d’objet sur </a:t>
            </a:r>
            <a:r>
              <a:rPr lang="en" sz="1200">
                <a:solidFill>
                  <a:schemeClr val="dk2"/>
                </a:solidFill>
                <a:latin typeface="Calibri"/>
                <a:ea typeface="Calibri"/>
                <a:cs typeface="Calibri"/>
                <a:sym typeface="Calibri"/>
              </a:rPr>
              <a:t>lequel</a:t>
            </a:r>
            <a:r>
              <a:rPr lang="en" sz="1200">
                <a:solidFill>
                  <a:schemeClr val="dk2"/>
                </a:solidFill>
                <a:latin typeface="Calibri"/>
                <a:ea typeface="Calibri"/>
                <a:cs typeface="Calibri"/>
                <a:sym typeface="Calibri"/>
              </a:rPr>
              <a:t> on travail.</a:t>
            </a:r>
            <a:endParaRPr sz="1200">
              <a:solidFill>
                <a:schemeClr val="dk2"/>
              </a:solidFill>
              <a:latin typeface="Calibri"/>
              <a:ea typeface="Calibri"/>
              <a:cs typeface="Calibri"/>
              <a:sym typeface="Calibri"/>
            </a:endParaRPr>
          </a:p>
        </p:txBody>
      </p:sp>
      <p:pic>
        <p:nvPicPr>
          <p:cNvPr id="240" name="Google Shape;240;p24"/>
          <p:cNvPicPr preferRelativeResize="0"/>
          <p:nvPr/>
        </p:nvPicPr>
        <p:blipFill rotWithShape="1">
          <a:blip r:embed="rId4">
            <a:alphaModFix/>
          </a:blip>
          <a:srcRect b="3034" l="0" r="0" t="0"/>
          <a:stretch/>
        </p:blipFill>
        <p:spPr>
          <a:xfrm>
            <a:off x="5710975" y="1582800"/>
            <a:ext cx="3129375" cy="3302950"/>
          </a:xfrm>
          <a:prstGeom prst="rect">
            <a:avLst/>
          </a:prstGeom>
          <a:noFill/>
          <a:ln>
            <a:noFill/>
          </a:ln>
        </p:spPr>
      </p:pic>
      <p:sp>
        <p:nvSpPr>
          <p:cNvPr id="241" name="Google Shape;241;p24"/>
          <p:cNvSpPr txBox="1"/>
          <p:nvPr/>
        </p:nvSpPr>
        <p:spPr>
          <a:xfrm>
            <a:off x="1074850" y="2202438"/>
            <a:ext cx="4582200" cy="369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highlight>
                  <a:schemeClr val="dk1"/>
                </a:highlight>
                <a:latin typeface="Calibri"/>
                <a:ea typeface="Calibri"/>
                <a:cs typeface="Calibri"/>
                <a:sym typeface="Calibri"/>
              </a:rPr>
              <a:t>On peut voir que l’objet </a:t>
            </a:r>
            <a:r>
              <a:rPr lang="en" sz="1200">
                <a:solidFill>
                  <a:schemeClr val="dk2"/>
                </a:solidFill>
                <a:highlight>
                  <a:schemeClr val="dk1"/>
                </a:highlight>
                <a:latin typeface="Calibri"/>
                <a:ea typeface="Calibri"/>
                <a:cs typeface="Calibri"/>
                <a:sym typeface="Calibri"/>
              </a:rPr>
              <a:t>sélectionné</a:t>
            </a:r>
            <a:r>
              <a:rPr lang="en" sz="1200">
                <a:solidFill>
                  <a:schemeClr val="dk2"/>
                </a:solidFill>
                <a:highlight>
                  <a:schemeClr val="dk1"/>
                </a:highlight>
                <a:latin typeface="Calibri"/>
                <a:ea typeface="Calibri"/>
                <a:cs typeface="Calibri"/>
                <a:sym typeface="Calibri"/>
              </a:rPr>
              <a:t> est de type ProductOccurence </a:t>
            </a:r>
            <a:endParaRPr sz="1200">
              <a:solidFill>
                <a:schemeClr val="dk2"/>
              </a:solidFill>
              <a:highlight>
                <a:schemeClr val="dk1"/>
              </a:highlight>
              <a:latin typeface="Calibri"/>
              <a:ea typeface="Calibri"/>
              <a:cs typeface="Calibri"/>
              <a:sym typeface="Calibri"/>
            </a:endParaRPr>
          </a:p>
        </p:txBody>
      </p:sp>
      <p:sp>
        <p:nvSpPr>
          <p:cNvPr id="242" name="Google Shape;242;p24"/>
          <p:cNvSpPr txBox="1"/>
          <p:nvPr/>
        </p:nvSpPr>
        <p:spPr>
          <a:xfrm>
            <a:off x="1128700" y="2676100"/>
            <a:ext cx="4143600" cy="554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highlight>
                  <a:schemeClr val="dk1"/>
                </a:highlight>
                <a:latin typeface="Calibri"/>
                <a:ea typeface="Calibri"/>
                <a:cs typeface="Calibri"/>
                <a:sym typeface="Calibri"/>
              </a:rPr>
              <a:t>Ok donc on </a:t>
            </a:r>
            <a:r>
              <a:rPr lang="en" sz="1200">
                <a:solidFill>
                  <a:schemeClr val="dk2"/>
                </a:solidFill>
                <a:highlight>
                  <a:schemeClr val="dk1"/>
                </a:highlight>
                <a:latin typeface="Calibri"/>
                <a:ea typeface="Calibri"/>
                <a:cs typeface="Calibri"/>
                <a:sym typeface="Calibri"/>
              </a:rPr>
              <a:t>connaît</a:t>
            </a:r>
            <a:r>
              <a:rPr lang="en" sz="1200">
                <a:solidFill>
                  <a:schemeClr val="dk2"/>
                </a:solidFill>
                <a:highlight>
                  <a:schemeClr val="dk1"/>
                </a:highlight>
                <a:latin typeface="Calibri"/>
                <a:ea typeface="Calibri"/>
                <a:cs typeface="Calibri"/>
                <a:sym typeface="Calibri"/>
              </a:rPr>
              <a:t> l’objet a traiter. Maintenant, voyons voir si on peut tester d’obtenir les attributs…</a:t>
            </a:r>
            <a:endParaRPr sz="1200">
              <a:solidFill>
                <a:schemeClr val="dk2"/>
              </a:solidFill>
              <a:highlight>
                <a:schemeClr val="dk1"/>
              </a:highlight>
              <a:latin typeface="Calibri"/>
              <a:ea typeface="Calibri"/>
              <a:cs typeface="Calibri"/>
              <a:sym typeface="Calibri"/>
            </a:endParaRPr>
          </a:p>
        </p:txBody>
      </p:sp>
      <p:cxnSp>
        <p:nvCxnSpPr>
          <p:cNvPr id="243" name="Google Shape;243;p24"/>
          <p:cNvCxnSpPr/>
          <p:nvPr/>
        </p:nvCxnSpPr>
        <p:spPr>
          <a:xfrm rot="10800000">
            <a:off x="5337000" y="2405200"/>
            <a:ext cx="374100" cy="238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24"/>
          <p:cNvCxnSpPr/>
          <p:nvPr/>
        </p:nvCxnSpPr>
        <p:spPr>
          <a:xfrm>
            <a:off x="5718300" y="2643700"/>
            <a:ext cx="453300" cy="287700"/>
          </a:xfrm>
          <a:prstGeom prst="straightConnector1">
            <a:avLst/>
          </a:prstGeom>
          <a:noFill/>
          <a:ln cap="flat" cmpd="sng" w="9525">
            <a:solidFill>
              <a:schemeClr val="dk1"/>
            </a:solidFill>
            <a:prstDash val="solid"/>
            <a:round/>
            <a:headEnd len="med" w="med" type="none"/>
            <a:tailEnd len="med" w="med" type="triangle"/>
          </a:ln>
        </p:spPr>
      </p:cxnSp>
      <p:cxnSp>
        <p:nvCxnSpPr>
          <p:cNvPr id="245" name="Google Shape;245;p24"/>
          <p:cNvCxnSpPr/>
          <p:nvPr/>
        </p:nvCxnSpPr>
        <p:spPr>
          <a:xfrm flipH="1" rot="10800000">
            <a:off x="5732625" y="1795100"/>
            <a:ext cx="230100" cy="194100"/>
          </a:xfrm>
          <a:prstGeom prst="straightConnector1">
            <a:avLst/>
          </a:prstGeom>
          <a:noFill/>
          <a:ln cap="flat" cmpd="sng" w="9525">
            <a:solidFill>
              <a:schemeClr val="dk1"/>
            </a:solidFill>
            <a:prstDash val="solid"/>
            <a:round/>
            <a:headEnd len="med" w="med" type="none"/>
            <a:tailEnd len="med" w="med" type="triangle"/>
          </a:ln>
        </p:spPr>
      </p:cxnSp>
      <p:cxnSp>
        <p:nvCxnSpPr>
          <p:cNvPr id="246" name="Google Shape;246;p24"/>
          <p:cNvCxnSpPr/>
          <p:nvPr/>
        </p:nvCxnSpPr>
        <p:spPr>
          <a:xfrm flipH="1" rot="10800000">
            <a:off x="5459325" y="1989200"/>
            <a:ext cx="273300" cy="22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238"/>
                                        </p:tgtEl>
                                        <p:attrNameLst>
                                          <p:attrName>ppt_x</p:attrName>
                                        </p:attrNameLst>
                                      </p:cBhvr>
                                      <p:tavLst>
                                        <p:tav fmla="" tm="0">
                                          <p:val>
                                            <p:strVal val="#ppt_x"/>
                                          </p:val>
                                        </p:tav>
                                        <p:tav fmla="" tm="100000">
                                          <p:val>
                                            <p:strVal val="#ppt_x-1"/>
                                          </p:val>
                                        </p:tav>
                                      </p:tavLst>
                                    </p:anim>
                                    <p:set>
                                      <p:cBhvr>
                                        <p:cTn dur="1" fill="hold">
                                          <p:stCondLst>
                                            <p:cond delay="100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Tester avec des action rules (1/5)</a:t>
            </a:r>
            <a:r>
              <a:rPr lang="en"/>
              <a:t> </a:t>
            </a:r>
            <a:endParaRPr/>
          </a:p>
        </p:txBody>
      </p:sp>
      <p:sp>
        <p:nvSpPr>
          <p:cNvPr id="252" name="Google Shape;252;p25"/>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SzPts val="1200"/>
              <a:buChar char="●"/>
            </a:pPr>
            <a:r>
              <a:rPr lang="en" sz="1200">
                <a:solidFill>
                  <a:srgbClr val="172B4D"/>
                </a:solidFill>
              </a:rPr>
              <a:t>Pour faire ce genre de tests </a:t>
            </a:r>
            <a:r>
              <a:rPr lang="en" sz="1200">
                <a:solidFill>
                  <a:srgbClr val="172B4D"/>
                </a:solidFill>
              </a:rPr>
              <a:t>préliminaires</a:t>
            </a:r>
            <a:r>
              <a:rPr lang="en" sz="1200">
                <a:solidFill>
                  <a:srgbClr val="172B4D"/>
                </a:solidFill>
              </a:rPr>
              <a:t>, on va utiliser des action rules, car ca nous permet de tester du code “isolé” (Nous avons déjà une knowledge synchro sur le sujet)</a:t>
            </a:r>
            <a:endParaRPr sz="1200">
              <a:solidFill>
                <a:srgbClr val="172B4D"/>
              </a:solidFill>
            </a:endParaRPr>
          </a:p>
        </p:txBody>
      </p:sp>
      <p:pic>
        <p:nvPicPr>
          <p:cNvPr id="253" name="Google Shape;253;p25"/>
          <p:cNvPicPr preferRelativeResize="0"/>
          <p:nvPr/>
        </p:nvPicPr>
        <p:blipFill>
          <a:blip r:embed="rId3">
            <a:alphaModFix/>
          </a:blip>
          <a:stretch>
            <a:fillRect/>
          </a:stretch>
        </p:blipFill>
        <p:spPr>
          <a:xfrm>
            <a:off x="4325600" y="1758875"/>
            <a:ext cx="4550725" cy="2135500"/>
          </a:xfrm>
          <a:prstGeom prst="rect">
            <a:avLst/>
          </a:prstGeom>
          <a:noFill/>
          <a:ln>
            <a:noFill/>
          </a:ln>
        </p:spPr>
      </p:pic>
      <p:sp>
        <p:nvSpPr>
          <p:cNvPr id="254" name="Google Shape;254;p25"/>
          <p:cNvSpPr txBox="1"/>
          <p:nvPr/>
        </p:nvSpPr>
        <p:spPr>
          <a:xfrm>
            <a:off x="819150" y="1859600"/>
            <a:ext cx="41436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Donc on créer notre action rule sur notre objet</a:t>
            </a:r>
            <a:endParaRPr sz="1200">
              <a:solidFill>
                <a:schemeClr val="dk2"/>
              </a:solidFill>
              <a:latin typeface="Calibri"/>
              <a:ea typeface="Calibri"/>
              <a:cs typeface="Calibri"/>
              <a:sym typeface="Calibri"/>
            </a:endParaRPr>
          </a:p>
        </p:txBody>
      </p:sp>
      <p:cxnSp>
        <p:nvCxnSpPr>
          <p:cNvPr id="255" name="Google Shape;255;p25"/>
          <p:cNvCxnSpPr/>
          <p:nvPr/>
        </p:nvCxnSpPr>
        <p:spPr>
          <a:xfrm>
            <a:off x="4293950" y="2046625"/>
            <a:ext cx="366900" cy="187200"/>
          </a:xfrm>
          <a:prstGeom prst="straightConnector1">
            <a:avLst/>
          </a:prstGeom>
          <a:noFill/>
          <a:ln cap="flat" cmpd="sng" w="9525">
            <a:solidFill>
              <a:schemeClr val="dk2"/>
            </a:solidFill>
            <a:prstDash val="solid"/>
            <a:round/>
            <a:headEnd len="med" w="med" type="none"/>
            <a:tailEnd len="med" w="med" type="triangle"/>
          </a:ln>
        </p:spPr>
      </p:cxnSp>
      <p:pic>
        <p:nvPicPr>
          <p:cNvPr id="256" name="Google Shape;256;p25"/>
          <p:cNvPicPr preferRelativeResize="0"/>
          <p:nvPr/>
        </p:nvPicPr>
        <p:blipFill>
          <a:blip r:embed="rId4">
            <a:alphaModFix/>
          </a:blip>
          <a:stretch>
            <a:fillRect/>
          </a:stretch>
        </p:blipFill>
        <p:spPr>
          <a:xfrm>
            <a:off x="4325595" y="2830750"/>
            <a:ext cx="2534525" cy="1902250"/>
          </a:xfrm>
          <a:prstGeom prst="rect">
            <a:avLst/>
          </a:prstGeom>
          <a:noFill/>
          <a:ln>
            <a:noFill/>
          </a:ln>
        </p:spPr>
      </p:pic>
      <p:sp>
        <p:nvSpPr>
          <p:cNvPr id="257" name="Google Shape;257;p25"/>
          <p:cNvSpPr txBox="1"/>
          <p:nvPr/>
        </p:nvSpPr>
        <p:spPr>
          <a:xfrm>
            <a:off x="790375" y="2875900"/>
            <a:ext cx="3503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On a donc notre action rule, sur ThisObject (</a:t>
            </a:r>
            <a:r>
              <a:rPr lang="en" sz="1200">
                <a:solidFill>
                  <a:schemeClr val="dk2"/>
                </a:solidFill>
                <a:latin typeface="Calibri"/>
                <a:ea typeface="Calibri"/>
                <a:cs typeface="Calibri"/>
                <a:sym typeface="Calibri"/>
              </a:rPr>
              <a:t>Paramètre</a:t>
            </a:r>
            <a:r>
              <a:rPr lang="en" sz="1200">
                <a:solidFill>
                  <a:schemeClr val="dk2"/>
                </a:solidFill>
                <a:latin typeface="Calibri"/>
                <a:ea typeface="Calibri"/>
                <a:cs typeface="Calibri"/>
                <a:sym typeface="Calibri"/>
              </a:rPr>
              <a:t> d’entrée) on selectionne Piping_Pipe, pour test quel type d’objet est selectionable, et voir notre output avec un notify!</a:t>
            </a:r>
            <a:endParaRPr sz="1200">
              <a:solidFill>
                <a:schemeClr val="dk2"/>
              </a:solidFill>
              <a:latin typeface="Calibri"/>
              <a:ea typeface="Calibri"/>
              <a:cs typeface="Calibri"/>
              <a:sym typeface="Calibri"/>
            </a:endParaRPr>
          </a:p>
        </p:txBody>
      </p:sp>
      <p:pic>
        <p:nvPicPr>
          <p:cNvPr id="258" name="Google Shape;258;p25"/>
          <p:cNvPicPr preferRelativeResize="0"/>
          <p:nvPr/>
        </p:nvPicPr>
        <p:blipFill>
          <a:blip r:embed="rId5">
            <a:alphaModFix/>
          </a:blip>
          <a:stretch>
            <a:fillRect/>
          </a:stretch>
        </p:blipFill>
        <p:spPr>
          <a:xfrm>
            <a:off x="1492817" y="4034469"/>
            <a:ext cx="2796253" cy="748900"/>
          </a:xfrm>
          <a:prstGeom prst="rect">
            <a:avLst/>
          </a:prstGeom>
          <a:noFill/>
          <a:ln>
            <a:noFill/>
          </a:ln>
        </p:spPr>
      </p:pic>
      <p:cxnSp>
        <p:nvCxnSpPr>
          <p:cNvPr id="259" name="Google Shape;259;p25"/>
          <p:cNvCxnSpPr/>
          <p:nvPr/>
        </p:nvCxnSpPr>
        <p:spPr>
          <a:xfrm>
            <a:off x="3747225" y="3226400"/>
            <a:ext cx="1776900" cy="3021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25"/>
          <p:cNvCxnSpPr/>
          <p:nvPr/>
        </p:nvCxnSpPr>
        <p:spPr>
          <a:xfrm flipH="1" rot="10800000">
            <a:off x="1445225" y="4291125"/>
            <a:ext cx="1273200" cy="2877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25"/>
          <p:cNvSpPr txBox="1"/>
          <p:nvPr/>
        </p:nvSpPr>
        <p:spPr>
          <a:xfrm>
            <a:off x="243875" y="4499700"/>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lance l’action</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Tester avec des action rules (2/5) </a:t>
            </a:r>
            <a:endParaRPr/>
          </a:p>
        </p:txBody>
      </p:sp>
      <p:sp>
        <p:nvSpPr>
          <p:cNvPr id="267" name="Google Shape;267;p26"/>
          <p:cNvSpPr txBox="1"/>
          <p:nvPr>
            <p:ph idx="1" type="body"/>
          </p:nvPr>
        </p:nvSpPr>
        <p:spPr>
          <a:xfrm>
            <a:off x="819150" y="1638675"/>
            <a:ext cx="7505700" cy="2792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SzPts val="1200"/>
              <a:buChar char="●"/>
            </a:pPr>
            <a:r>
              <a:rPr lang="en" sz="1200">
                <a:solidFill>
                  <a:srgbClr val="172B4D"/>
                </a:solidFill>
              </a:rPr>
              <a:t>Bah parfait, les attributs exist, donc maintenant il nous faut transformer un type </a:t>
            </a:r>
            <a:r>
              <a:rPr lang="en" sz="1200">
                <a:highlight>
                  <a:schemeClr val="dk1"/>
                </a:highlight>
              </a:rPr>
              <a:t>ProductOccurence  en type Piping_Pipe. Comment faire?</a:t>
            </a:r>
            <a:endParaRPr sz="1200">
              <a:highlight>
                <a:schemeClr val="dk1"/>
              </a:highlight>
            </a:endParaRPr>
          </a:p>
          <a:p>
            <a:pPr indent="-304800" lvl="0" marL="457200" marR="0" rtl="0" algn="l">
              <a:lnSpc>
                <a:spcPct val="115000"/>
              </a:lnSpc>
              <a:spcBef>
                <a:spcPts val="0"/>
              </a:spcBef>
              <a:spcAft>
                <a:spcPts val="0"/>
              </a:spcAft>
              <a:buSzPts val="1200"/>
              <a:buChar char="●"/>
            </a:pPr>
            <a:r>
              <a:rPr lang="en" sz="1200">
                <a:highlight>
                  <a:schemeClr val="dk1"/>
                </a:highlight>
              </a:rPr>
              <a:t>On peut essayer de cast notre ProductOccurence  pour en faire un Piping_Pipe?</a:t>
            </a:r>
            <a:endParaRPr sz="1200">
              <a:highlight>
                <a:schemeClr val="dk1"/>
              </a:highlight>
            </a:endParaRPr>
          </a:p>
          <a:p>
            <a:pPr indent="-304800" lvl="0" marL="457200" marR="0" rtl="0" algn="l">
              <a:lnSpc>
                <a:spcPct val="115000"/>
              </a:lnSpc>
              <a:spcBef>
                <a:spcPts val="0"/>
              </a:spcBef>
              <a:spcAft>
                <a:spcPts val="0"/>
              </a:spcAft>
              <a:buSzPts val="1200"/>
              <a:buChar char="●"/>
            </a:pPr>
            <a:r>
              <a:rPr lang="en" sz="1200">
                <a:highlight>
                  <a:schemeClr val="dk1"/>
                </a:highlight>
              </a:rPr>
              <a:t>Essayons avec notre action rule!</a:t>
            </a:r>
            <a:endParaRPr sz="1200">
              <a:highlight>
                <a:schemeClr val="dk1"/>
              </a:highlight>
            </a:endParaRPr>
          </a:p>
        </p:txBody>
      </p:sp>
      <p:pic>
        <p:nvPicPr>
          <p:cNvPr id="268" name="Google Shape;268;p26"/>
          <p:cNvPicPr preferRelativeResize="0"/>
          <p:nvPr/>
        </p:nvPicPr>
        <p:blipFill>
          <a:blip r:embed="rId3">
            <a:alphaModFix/>
          </a:blip>
          <a:stretch>
            <a:fillRect/>
          </a:stretch>
        </p:blipFill>
        <p:spPr>
          <a:xfrm>
            <a:off x="5116075" y="1248150"/>
            <a:ext cx="1057275" cy="390525"/>
          </a:xfrm>
          <a:prstGeom prst="rect">
            <a:avLst/>
          </a:prstGeom>
          <a:noFill/>
          <a:ln>
            <a:noFill/>
          </a:ln>
        </p:spPr>
      </p:pic>
      <p:pic>
        <p:nvPicPr>
          <p:cNvPr id="269" name="Google Shape;269;p26"/>
          <p:cNvPicPr preferRelativeResize="0"/>
          <p:nvPr/>
        </p:nvPicPr>
        <p:blipFill>
          <a:blip r:embed="rId4">
            <a:alphaModFix/>
          </a:blip>
          <a:stretch>
            <a:fillRect/>
          </a:stretch>
        </p:blipFill>
        <p:spPr>
          <a:xfrm>
            <a:off x="4099700" y="2328721"/>
            <a:ext cx="5230076" cy="2373275"/>
          </a:xfrm>
          <a:prstGeom prst="rect">
            <a:avLst/>
          </a:prstGeom>
          <a:noFill/>
          <a:ln>
            <a:noFill/>
          </a:ln>
        </p:spPr>
      </p:pic>
      <p:cxnSp>
        <p:nvCxnSpPr>
          <p:cNvPr id="270" name="Google Shape;270;p26"/>
          <p:cNvCxnSpPr>
            <a:stCxn id="271" idx="3"/>
          </p:cNvCxnSpPr>
          <p:nvPr/>
        </p:nvCxnSpPr>
        <p:spPr>
          <a:xfrm flipH="1" rot="10800000">
            <a:off x="3301175" y="3204775"/>
            <a:ext cx="935100" cy="252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6"/>
          <p:cNvSpPr txBox="1"/>
          <p:nvPr/>
        </p:nvSpPr>
        <p:spPr>
          <a:xfrm>
            <a:off x="780875" y="2952925"/>
            <a:ext cx="252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Donc on change notre ThisObject en productOccurence</a:t>
            </a:r>
            <a:endParaRPr sz="1200">
              <a:solidFill>
                <a:schemeClr val="dk2"/>
              </a:solidFill>
              <a:latin typeface="Calibri"/>
              <a:ea typeface="Calibri"/>
              <a:cs typeface="Calibri"/>
              <a:sym typeface="Calibri"/>
            </a:endParaRPr>
          </a:p>
        </p:txBody>
      </p:sp>
      <p:cxnSp>
        <p:nvCxnSpPr>
          <p:cNvPr id="272" name="Google Shape;272;p26"/>
          <p:cNvCxnSpPr/>
          <p:nvPr/>
        </p:nvCxnSpPr>
        <p:spPr>
          <a:xfrm flipH="1" rot="10800000">
            <a:off x="3006275" y="4197425"/>
            <a:ext cx="1172700" cy="1368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6"/>
          <p:cNvSpPr txBox="1"/>
          <p:nvPr/>
        </p:nvSpPr>
        <p:spPr>
          <a:xfrm>
            <a:off x="493125" y="3988775"/>
            <a:ext cx="268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Next on essaye de set notre ThisObject un objet de type Piping_Pipe, donc de cast le ThisObject, pour faire la suite.</a:t>
            </a:r>
            <a:endParaRPr sz="1200">
              <a:solidFill>
                <a:schemeClr val="dk2"/>
              </a:solidFill>
              <a:latin typeface="Calibri"/>
              <a:ea typeface="Calibri"/>
              <a:cs typeface="Calibri"/>
              <a:sym typeface="Calibri"/>
            </a:endParaRPr>
          </a:p>
        </p:txBody>
      </p:sp>
      <p:sp>
        <p:nvSpPr>
          <p:cNvPr id="274" name="Google Shape;274;p26"/>
          <p:cNvSpPr txBox="1"/>
          <p:nvPr/>
        </p:nvSpPr>
        <p:spPr>
          <a:xfrm>
            <a:off x="852800" y="1258750"/>
            <a:ext cx="43161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Calibri"/>
              <a:buChar char="●"/>
            </a:pPr>
            <a:r>
              <a:rPr lang="en" sz="1200">
                <a:solidFill>
                  <a:srgbClr val="172B4D"/>
                </a:solidFill>
                <a:latin typeface="Calibri"/>
                <a:ea typeface="Calibri"/>
                <a:cs typeface="Calibri"/>
                <a:sym typeface="Calibri"/>
              </a:rPr>
              <a:t>Ok on peut sélectionner notre pipe, ce qui nous notify ca -&gt;</a:t>
            </a:r>
            <a:endParaRPr sz="1200">
              <a:solidFill>
                <a:srgbClr val="172B4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Tester avec des action rules (3/5) </a:t>
            </a:r>
            <a:endParaRPr/>
          </a:p>
        </p:txBody>
      </p:sp>
      <p:sp>
        <p:nvSpPr>
          <p:cNvPr id="280" name="Google Shape;280;p27"/>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SzPts val="1200"/>
              <a:buChar char="●"/>
            </a:pPr>
            <a:r>
              <a:rPr lang="en" sz="1200">
                <a:solidFill>
                  <a:srgbClr val="172B4D"/>
                </a:solidFill>
              </a:rPr>
              <a:t>Ok on re</a:t>
            </a:r>
            <a:r>
              <a:rPr lang="en" sz="1200">
                <a:solidFill>
                  <a:srgbClr val="172B4D"/>
                </a:solidFill>
              </a:rPr>
              <a:t>-lance</a:t>
            </a:r>
            <a:endParaRPr sz="1200">
              <a:solidFill>
                <a:srgbClr val="172B4D"/>
              </a:solidFill>
            </a:endParaRPr>
          </a:p>
        </p:txBody>
      </p:sp>
      <p:pic>
        <p:nvPicPr>
          <p:cNvPr id="281" name="Google Shape;281;p27"/>
          <p:cNvPicPr preferRelativeResize="0"/>
          <p:nvPr/>
        </p:nvPicPr>
        <p:blipFill>
          <a:blip r:embed="rId3">
            <a:alphaModFix/>
          </a:blip>
          <a:stretch>
            <a:fillRect/>
          </a:stretch>
        </p:blipFill>
        <p:spPr>
          <a:xfrm>
            <a:off x="4876625" y="1180962"/>
            <a:ext cx="4172349" cy="2781575"/>
          </a:xfrm>
          <a:prstGeom prst="rect">
            <a:avLst/>
          </a:prstGeom>
          <a:noFill/>
          <a:ln>
            <a:noFill/>
          </a:ln>
        </p:spPr>
      </p:pic>
      <p:pic>
        <p:nvPicPr>
          <p:cNvPr id="282" name="Google Shape;282;p27"/>
          <p:cNvPicPr preferRelativeResize="0"/>
          <p:nvPr/>
        </p:nvPicPr>
        <p:blipFill rotWithShape="1">
          <a:blip r:embed="rId4">
            <a:alphaModFix/>
          </a:blip>
          <a:srcRect b="26750" l="0" r="0" t="0"/>
          <a:stretch/>
        </p:blipFill>
        <p:spPr>
          <a:xfrm>
            <a:off x="2948700" y="2571750"/>
            <a:ext cx="3592126" cy="2560799"/>
          </a:xfrm>
          <a:prstGeom prst="rect">
            <a:avLst/>
          </a:prstGeom>
          <a:noFill/>
          <a:ln>
            <a:noFill/>
          </a:ln>
        </p:spPr>
      </p:pic>
      <p:sp>
        <p:nvSpPr>
          <p:cNvPr id="283" name="Google Shape;283;p27"/>
          <p:cNvSpPr txBox="1"/>
          <p:nvPr/>
        </p:nvSpPr>
        <p:spPr>
          <a:xfrm>
            <a:off x="351800" y="2715650"/>
            <a:ext cx="24603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Ok donc il fait un .Reference sur son Occurance pour obtenir une objet de type VPMReference… Par experience les objet VPMReference peuvent </a:t>
            </a:r>
            <a:r>
              <a:rPr lang="en" sz="1300">
                <a:solidFill>
                  <a:schemeClr val="dk2"/>
                </a:solidFill>
                <a:latin typeface="Calibri"/>
                <a:ea typeface="Calibri"/>
                <a:cs typeface="Calibri"/>
                <a:sym typeface="Calibri"/>
              </a:rPr>
              <a:t>être</a:t>
            </a:r>
            <a:r>
              <a:rPr lang="en" sz="1300">
                <a:solidFill>
                  <a:schemeClr val="dk2"/>
                </a:solidFill>
                <a:latin typeface="Calibri"/>
                <a:ea typeface="Calibri"/>
                <a:cs typeface="Calibri"/>
                <a:sym typeface="Calibri"/>
              </a:rPr>
              <a:t> cast! </a:t>
            </a:r>
            <a:r>
              <a:rPr lang="en" sz="1300">
                <a:solidFill>
                  <a:schemeClr val="dk2"/>
                </a:solidFill>
                <a:latin typeface="Calibri"/>
                <a:ea typeface="Calibri"/>
                <a:cs typeface="Calibri"/>
                <a:sym typeface="Calibri"/>
              </a:rPr>
              <a:t>Allons</a:t>
            </a:r>
            <a:r>
              <a:rPr lang="en" sz="1300">
                <a:solidFill>
                  <a:schemeClr val="dk2"/>
                </a:solidFill>
                <a:latin typeface="Calibri"/>
                <a:ea typeface="Calibri"/>
                <a:cs typeface="Calibri"/>
                <a:sym typeface="Calibri"/>
              </a:rPr>
              <a:t> voir et tester si on peut faire quelque chose avec ca!</a:t>
            </a:r>
            <a:endParaRPr sz="1300">
              <a:solidFill>
                <a:schemeClr val="dk2"/>
              </a:solidFill>
              <a:latin typeface="Calibri"/>
              <a:ea typeface="Calibri"/>
              <a:cs typeface="Calibri"/>
              <a:sym typeface="Calibri"/>
            </a:endParaRPr>
          </a:p>
        </p:txBody>
      </p:sp>
      <p:pic>
        <p:nvPicPr>
          <p:cNvPr id="284" name="Google Shape;284;p27"/>
          <p:cNvPicPr preferRelativeResize="0"/>
          <p:nvPr/>
        </p:nvPicPr>
        <p:blipFill>
          <a:blip r:embed="rId5">
            <a:alphaModFix/>
          </a:blip>
          <a:stretch>
            <a:fillRect/>
          </a:stretch>
        </p:blipFill>
        <p:spPr>
          <a:xfrm>
            <a:off x="325675" y="4431400"/>
            <a:ext cx="2512550" cy="219350"/>
          </a:xfrm>
          <a:prstGeom prst="rect">
            <a:avLst/>
          </a:prstGeom>
          <a:noFill/>
          <a:ln>
            <a:noFill/>
          </a:ln>
        </p:spPr>
      </p:pic>
      <p:cxnSp>
        <p:nvCxnSpPr>
          <p:cNvPr id="285" name="Google Shape;285;p27"/>
          <p:cNvCxnSpPr/>
          <p:nvPr/>
        </p:nvCxnSpPr>
        <p:spPr>
          <a:xfrm flipH="1" rot="10800000">
            <a:off x="2632200" y="3470600"/>
            <a:ext cx="316500" cy="75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27"/>
          <p:cNvCxnSpPr>
            <a:stCxn id="283" idx="3"/>
          </p:cNvCxnSpPr>
          <p:nvPr/>
        </p:nvCxnSpPr>
        <p:spPr>
          <a:xfrm flipH="1" rot="10800000">
            <a:off x="2812100" y="3397100"/>
            <a:ext cx="453300" cy="111300"/>
          </a:xfrm>
          <a:prstGeom prst="straightConnector1">
            <a:avLst/>
          </a:prstGeom>
          <a:noFill/>
          <a:ln cap="flat" cmpd="sng" w="9525">
            <a:solidFill>
              <a:schemeClr val="dk1"/>
            </a:solidFill>
            <a:prstDash val="solid"/>
            <a:round/>
            <a:headEnd len="med" w="med" type="none"/>
            <a:tailEnd len="med" w="med" type="triangle"/>
          </a:ln>
        </p:spPr>
      </p:cxnSp>
      <p:sp>
        <p:nvSpPr>
          <p:cNvPr id="287" name="Google Shape;287;p27"/>
          <p:cNvSpPr txBox="1"/>
          <p:nvPr/>
        </p:nvSpPr>
        <p:spPr>
          <a:xfrm>
            <a:off x="819150" y="1539125"/>
            <a:ext cx="41436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172B4D"/>
              </a:buClr>
              <a:buSzPts val="1200"/>
              <a:buFont typeface="Calibri"/>
              <a:buChar char="●"/>
            </a:pPr>
            <a:r>
              <a:rPr lang="en" sz="1200">
                <a:solidFill>
                  <a:srgbClr val="172B4D"/>
                </a:solidFill>
                <a:latin typeface="Calibri"/>
                <a:ea typeface="Calibri"/>
                <a:cs typeface="Calibri"/>
                <a:sym typeface="Calibri"/>
              </a:rPr>
              <a:t>AH! Ok donc on ne peut pas cast une Occurance sur un </a:t>
            </a:r>
            <a:br>
              <a:rPr lang="en" sz="1200">
                <a:solidFill>
                  <a:srgbClr val="172B4D"/>
                </a:solidFill>
                <a:latin typeface="Calibri"/>
                <a:ea typeface="Calibri"/>
                <a:cs typeface="Calibri"/>
                <a:sym typeface="Calibri"/>
              </a:rPr>
            </a:br>
            <a:r>
              <a:rPr lang="en" sz="1200">
                <a:solidFill>
                  <a:srgbClr val="172B4D"/>
                </a:solidFill>
                <a:latin typeface="Calibri"/>
                <a:ea typeface="Calibri"/>
                <a:cs typeface="Calibri"/>
                <a:sym typeface="Calibri"/>
              </a:rPr>
              <a:t>Piping_Pipe, comment faire?</a:t>
            </a:r>
            <a:endParaRPr sz="1300">
              <a:solidFill>
                <a:schemeClr val="dk2"/>
              </a:solidFill>
              <a:latin typeface="Calibri"/>
              <a:ea typeface="Calibri"/>
              <a:cs typeface="Calibri"/>
              <a:sym typeface="Calibri"/>
            </a:endParaRPr>
          </a:p>
        </p:txBody>
      </p:sp>
      <p:sp>
        <p:nvSpPr>
          <p:cNvPr id="288" name="Google Shape;288;p27"/>
          <p:cNvSpPr txBox="1"/>
          <p:nvPr/>
        </p:nvSpPr>
        <p:spPr>
          <a:xfrm>
            <a:off x="819150" y="2046875"/>
            <a:ext cx="41436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172B4D"/>
              </a:buClr>
              <a:buSzPts val="1200"/>
              <a:buFont typeface="Calibri"/>
              <a:buChar char="●"/>
            </a:pPr>
            <a:r>
              <a:rPr lang="en" sz="1200">
                <a:solidFill>
                  <a:srgbClr val="172B4D"/>
                </a:solidFill>
                <a:latin typeface="Calibri"/>
                <a:ea typeface="Calibri"/>
                <a:cs typeface="Calibri"/>
                <a:sym typeface="Calibri"/>
              </a:rPr>
              <a:t>Allons voir dans le code du onOK pour voir ce qui est</a:t>
            </a:r>
            <a:br>
              <a:rPr lang="en" sz="1200">
                <a:solidFill>
                  <a:srgbClr val="172B4D"/>
                </a:solidFill>
                <a:latin typeface="Calibri"/>
                <a:ea typeface="Calibri"/>
                <a:cs typeface="Calibri"/>
                <a:sym typeface="Calibri"/>
              </a:rPr>
            </a:br>
            <a:r>
              <a:rPr lang="en" sz="1200">
                <a:solidFill>
                  <a:srgbClr val="172B4D"/>
                </a:solidFill>
                <a:latin typeface="Calibri"/>
                <a:ea typeface="Calibri"/>
                <a:cs typeface="Calibri"/>
                <a:sym typeface="Calibri"/>
              </a:rPr>
              <a:t>fait :)</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Tester avec des action rules (4/5) </a:t>
            </a:r>
            <a:endParaRPr/>
          </a:p>
        </p:txBody>
      </p:sp>
      <p:sp>
        <p:nvSpPr>
          <p:cNvPr id="294" name="Google Shape;294;p28"/>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On va devoir revoir notre action rule:</a:t>
            </a:r>
            <a:endParaRPr sz="1200">
              <a:solidFill>
                <a:srgbClr val="172B4D"/>
              </a:solidFill>
            </a:endParaRPr>
          </a:p>
        </p:txBody>
      </p:sp>
      <p:pic>
        <p:nvPicPr>
          <p:cNvPr id="295" name="Google Shape;295;p28"/>
          <p:cNvPicPr preferRelativeResize="0"/>
          <p:nvPr/>
        </p:nvPicPr>
        <p:blipFill>
          <a:blip r:embed="rId3">
            <a:alphaModFix/>
          </a:blip>
          <a:stretch>
            <a:fillRect/>
          </a:stretch>
        </p:blipFill>
        <p:spPr>
          <a:xfrm>
            <a:off x="4288000" y="1153238"/>
            <a:ext cx="3248150" cy="2369325"/>
          </a:xfrm>
          <a:prstGeom prst="rect">
            <a:avLst/>
          </a:prstGeom>
          <a:noFill/>
          <a:ln>
            <a:noFill/>
          </a:ln>
        </p:spPr>
      </p:pic>
      <p:cxnSp>
        <p:nvCxnSpPr>
          <p:cNvPr id="296" name="Google Shape;296;p28"/>
          <p:cNvCxnSpPr/>
          <p:nvPr/>
        </p:nvCxnSpPr>
        <p:spPr>
          <a:xfrm>
            <a:off x="3125050" y="2168850"/>
            <a:ext cx="1212000" cy="374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8"/>
          <p:cNvSpPr txBox="1"/>
          <p:nvPr/>
        </p:nvSpPr>
        <p:spPr>
          <a:xfrm>
            <a:off x="668325" y="1944700"/>
            <a:ext cx="256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Nouvelle objet de type VPMReference </a:t>
            </a:r>
            <a:endParaRPr sz="1200">
              <a:solidFill>
                <a:schemeClr val="dk2"/>
              </a:solidFill>
              <a:latin typeface="Calibri"/>
              <a:ea typeface="Calibri"/>
              <a:cs typeface="Calibri"/>
              <a:sym typeface="Calibri"/>
            </a:endParaRPr>
          </a:p>
        </p:txBody>
      </p:sp>
      <p:cxnSp>
        <p:nvCxnSpPr>
          <p:cNvPr id="298" name="Google Shape;298;p28"/>
          <p:cNvCxnSpPr/>
          <p:nvPr/>
        </p:nvCxnSpPr>
        <p:spPr>
          <a:xfrm>
            <a:off x="3236500" y="2767200"/>
            <a:ext cx="1035900" cy="420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8"/>
          <p:cNvSpPr txBox="1"/>
          <p:nvPr/>
        </p:nvSpPr>
        <p:spPr>
          <a:xfrm>
            <a:off x="898525" y="2571750"/>
            <a:ext cx="266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On essaye de cast la VPMReference</a:t>
            </a:r>
            <a:endParaRPr sz="1200">
              <a:solidFill>
                <a:schemeClr val="dk2"/>
              </a:solidFill>
              <a:latin typeface="Calibri"/>
              <a:ea typeface="Calibri"/>
              <a:cs typeface="Calibri"/>
              <a:sym typeface="Calibri"/>
            </a:endParaRPr>
          </a:p>
        </p:txBody>
      </p:sp>
      <p:sp>
        <p:nvSpPr>
          <p:cNvPr id="300" name="Google Shape;300;p28"/>
          <p:cNvSpPr txBox="1"/>
          <p:nvPr/>
        </p:nvSpPr>
        <p:spPr>
          <a:xfrm>
            <a:off x="589175" y="4010525"/>
            <a:ext cx="799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relance et ca </a:t>
            </a:r>
            <a:r>
              <a:rPr lang="en" sz="1300">
                <a:solidFill>
                  <a:schemeClr val="dk2"/>
                </a:solidFill>
                <a:latin typeface="Calibri"/>
                <a:ea typeface="Calibri"/>
                <a:cs typeface="Calibri"/>
                <a:sym typeface="Calibri"/>
              </a:rPr>
              <a:t>fonctionne</a:t>
            </a:r>
            <a:r>
              <a:rPr lang="en" sz="1300">
                <a:solidFill>
                  <a:schemeClr val="dk2"/>
                </a:solidFill>
                <a:latin typeface="Calibri"/>
                <a:ea typeface="Calibri"/>
                <a:cs typeface="Calibri"/>
                <a:sym typeface="Calibri"/>
              </a:rPr>
              <a:t>! Donc on va pouvoir cast le iPrdDTRef trouvé avant pour obtenir les attributs!</a:t>
            </a:r>
            <a:endParaRPr sz="13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29"/>
          <p:cNvPicPr preferRelativeResize="0"/>
          <p:nvPr/>
        </p:nvPicPr>
        <p:blipFill>
          <a:blip r:embed="rId3">
            <a:alphaModFix/>
          </a:blip>
          <a:stretch>
            <a:fillRect/>
          </a:stretch>
        </p:blipFill>
        <p:spPr>
          <a:xfrm>
            <a:off x="3864350" y="1533575"/>
            <a:ext cx="5067300" cy="2009775"/>
          </a:xfrm>
          <a:prstGeom prst="rect">
            <a:avLst/>
          </a:prstGeom>
          <a:noFill/>
          <a:ln>
            <a:noFill/>
          </a:ln>
        </p:spPr>
      </p:pic>
      <p:sp>
        <p:nvSpPr>
          <p:cNvPr id="306" name="Google Shape;306;p29"/>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Tester avec des action rules (5/5) </a:t>
            </a:r>
            <a:endParaRPr/>
          </a:p>
        </p:txBody>
      </p:sp>
      <p:sp>
        <p:nvSpPr>
          <p:cNvPr id="307" name="Google Shape;307;p29"/>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Notre code finale du coup ca donne:</a:t>
            </a:r>
            <a:endParaRPr sz="1200">
              <a:solidFill>
                <a:srgbClr val="172B4D"/>
              </a:solidFill>
            </a:endParaRPr>
          </a:p>
        </p:txBody>
      </p:sp>
      <p:sp>
        <p:nvSpPr>
          <p:cNvPr id="308" name="Google Shape;308;p29"/>
          <p:cNvSpPr txBox="1"/>
          <p:nvPr/>
        </p:nvSpPr>
        <p:spPr>
          <a:xfrm>
            <a:off x="428400" y="1838025"/>
            <a:ext cx="414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Une </a:t>
            </a:r>
            <a:r>
              <a:rPr lang="en" sz="1200">
                <a:solidFill>
                  <a:schemeClr val="dk2"/>
                </a:solidFill>
                <a:latin typeface="Calibri"/>
                <a:ea typeface="Calibri"/>
                <a:cs typeface="Calibri"/>
                <a:sym typeface="Calibri"/>
              </a:rPr>
              <a:t>occurrence</a:t>
            </a:r>
            <a:r>
              <a:rPr lang="en" sz="1200">
                <a:solidFill>
                  <a:schemeClr val="dk2"/>
                </a:solidFill>
                <a:latin typeface="Calibri"/>
                <a:ea typeface="Calibri"/>
                <a:cs typeface="Calibri"/>
                <a:sym typeface="Calibri"/>
              </a:rPr>
              <a:t> ou on fait un .Reference</a:t>
            </a:r>
            <a:endParaRPr sz="1200">
              <a:solidFill>
                <a:schemeClr val="dk2"/>
              </a:solidFill>
              <a:latin typeface="Calibri"/>
              <a:ea typeface="Calibri"/>
              <a:cs typeface="Calibri"/>
              <a:sym typeface="Calibri"/>
            </a:endParaRPr>
          </a:p>
        </p:txBody>
      </p:sp>
      <p:cxnSp>
        <p:nvCxnSpPr>
          <p:cNvPr id="309" name="Google Shape;309;p29"/>
          <p:cNvCxnSpPr/>
          <p:nvPr/>
        </p:nvCxnSpPr>
        <p:spPr>
          <a:xfrm flipH="1" rot="10800000">
            <a:off x="3128475" y="1744525"/>
            <a:ext cx="719400" cy="3021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29"/>
          <p:cNvSpPr txBox="1"/>
          <p:nvPr/>
        </p:nvSpPr>
        <p:spPr>
          <a:xfrm>
            <a:off x="495575" y="2222925"/>
            <a:ext cx="414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Un cast de la Ref sur un Piping_Pipe  </a:t>
            </a:r>
            <a:endParaRPr sz="1200">
              <a:solidFill>
                <a:schemeClr val="dk2"/>
              </a:solidFill>
              <a:latin typeface="Calibri"/>
              <a:ea typeface="Calibri"/>
              <a:cs typeface="Calibri"/>
              <a:sym typeface="Calibri"/>
            </a:endParaRPr>
          </a:p>
        </p:txBody>
      </p:sp>
      <p:cxnSp>
        <p:nvCxnSpPr>
          <p:cNvPr id="311" name="Google Shape;311;p29"/>
          <p:cNvCxnSpPr/>
          <p:nvPr/>
        </p:nvCxnSpPr>
        <p:spPr>
          <a:xfrm flipH="1" rot="10800000">
            <a:off x="2855100" y="2125800"/>
            <a:ext cx="1021500" cy="3093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9"/>
          <p:cNvSpPr txBox="1"/>
          <p:nvPr/>
        </p:nvSpPr>
        <p:spPr>
          <a:xfrm>
            <a:off x="212575" y="2656400"/>
            <a:ext cx="414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Initialisation et traitement des </a:t>
            </a:r>
            <a:r>
              <a:rPr lang="en" sz="1200">
                <a:solidFill>
                  <a:schemeClr val="dk2"/>
                </a:solidFill>
                <a:latin typeface="Calibri"/>
                <a:ea typeface="Calibri"/>
                <a:cs typeface="Calibri"/>
                <a:sym typeface="Calibri"/>
              </a:rPr>
              <a:t>données du Pipin_Pipe</a:t>
            </a:r>
            <a:r>
              <a:rPr lang="en" sz="1200">
                <a:solidFill>
                  <a:schemeClr val="dk2"/>
                </a:solidFill>
                <a:latin typeface="Calibri"/>
                <a:ea typeface="Calibri"/>
                <a:cs typeface="Calibri"/>
                <a:sym typeface="Calibri"/>
              </a:rPr>
              <a:t> </a:t>
            </a:r>
            <a:endParaRPr sz="1200">
              <a:solidFill>
                <a:schemeClr val="dk2"/>
              </a:solidFill>
              <a:latin typeface="Calibri"/>
              <a:ea typeface="Calibri"/>
              <a:cs typeface="Calibri"/>
              <a:sym typeface="Calibri"/>
            </a:endParaRPr>
          </a:p>
        </p:txBody>
      </p:sp>
      <p:cxnSp>
        <p:nvCxnSpPr>
          <p:cNvPr id="313" name="Google Shape;313;p29"/>
          <p:cNvCxnSpPr/>
          <p:nvPr/>
        </p:nvCxnSpPr>
        <p:spPr>
          <a:xfrm flipH="1" rot="10800000">
            <a:off x="3703950" y="2629425"/>
            <a:ext cx="136800" cy="2157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9"/>
          <p:cNvCxnSpPr/>
          <p:nvPr/>
        </p:nvCxnSpPr>
        <p:spPr>
          <a:xfrm>
            <a:off x="3480950" y="2924275"/>
            <a:ext cx="338100" cy="2517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9"/>
          <p:cNvSpPr txBox="1"/>
          <p:nvPr/>
        </p:nvSpPr>
        <p:spPr>
          <a:xfrm>
            <a:off x="402050" y="4233525"/>
            <a:ext cx="782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Et avec ca on peut faire les calculs qu’il faut pour préparer nos </a:t>
            </a:r>
            <a:r>
              <a:rPr lang="en" sz="1300">
                <a:solidFill>
                  <a:schemeClr val="dk2"/>
                </a:solidFill>
                <a:latin typeface="Calibri"/>
                <a:ea typeface="Calibri"/>
                <a:cs typeface="Calibri"/>
                <a:sym typeface="Calibri"/>
              </a:rPr>
              <a:t>paramètres</a:t>
            </a:r>
            <a:r>
              <a:rPr lang="en" sz="1300">
                <a:solidFill>
                  <a:schemeClr val="dk2"/>
                </a:solidFill>
                <a:latin typeface="Calibri"/>
                <a:ea typeface="Calibri"/>
                <a:cs typeface="Calibri"/>
                <a:sym typeface="Calibri"/>
              </a:rPr>
              <a:t> (Je vous passe les détails)</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7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Il nous reste donc plus que la partie sur les </a:t>
            </a:r>
            <a:r>
              <a:rPr lang="en" sz="1200">
                <a:solidFill>
                  <a:srgbClr val="172B4D"/>
                </a:solidFill>
              </a:rPr>
              <a:t>paramètres</a:t>
            </a:r>
            <a:r>
              <a:rPr lang="en" sz="1200">
                <a:solidFill>
                  <a:srgbClr val="172B4D"/>
                </a:solidFill>
              </a:rPr>
              <a:t> à créer et à mettre dans un Parameter set. Pour </a:t>
            </a:r>
            <a:r>
              <a:rPr lang="en" sz="1200">
                <a:solidFill>
                  <a:srgbClr val="172B4D"/>
                </a:solidFill>
              </a:rPr>
              <a:t>ça</a:t>
            </a:r>
            <a:r>
              <a:rPr lang="en" sz="1200">
                <a:solidFill>
                  <a:srgbClr val="172B4D"/>
                </a:solidFill>
              </a:rPr>
              <a:t> </a:t>
            </a:r>
            <a:r>
              <a:rPr lang="en" sz="1200">
                <a:solidFill>
                  <a:srgbClr val="172B4D"/>
                </a:solidFill>
              </a:rPr>
              <a:t>j'avoue</a:t>
            </a:r>
            <a:r>
              <a:rPr lang="en" sz="1200">
                <a:solidFill>
                  <a:srgbClr val="172B4D"/>
                </a:solidFill>
              </a:rPr>
              <a:t> que je sais pas faire, donc on va devoir chercher!</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Le meilleur endroit pour faire ce genre de recherches c’est sur Jira pour voir d’ancienne implems!</a:t>
            </a:r>
            <a:endParaRPr sz="1200">
              <a:solidFill>
                <a:srgbClr val="172B4D"/>
              </a:solidFill>
            </a:endParaRPr>
          </a:p>
        </p:txBody>
      </p:sp>
      <p:sp>
        <p:nvSpPr>
          <p:cNvPr id="321" name="Google Shape;321;p30"/>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Git et Jira (</a:t>
            </a:r>
            <a:r>
              <a:rPr lang="en"/>
              <a:t>1/5</a:t>
            </a:r>
            <a:r>
              <a:rPr lang="en"/>
              <a:t>) </a:t>
            </a:r>
            <a:endParaRPr/>
          </a:p>
        </p:txBody>
      </p:sp>
      <p:sp>
        <p:nvSpPr>
          <p:cNvPr id="322" name="Google Shape;322;p30"/>
          <p:cNvSpPr txBox="1"/>
          <p:nvPr/>
        </p:nvSpPr>
        <p:spPr>
          <a:xfrm>
            <a:off x="4531275" y="2676100"/>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View all matching issues</a:t>
            </a:r>
            <a:endParaRPr sz="1300">
              <a:solidFill>
                <a:schemeClr val="dk2"/>
              </a:solidFill>
              <a:latin typeface="Calibri"/>
              <a:ea typeface="Calibri"/>
              <a:cs typeface="Calibri"/>
              <a:sym typeface="Calibri"/>
            </a:endParaRPr>
          </a:p>
        </p:txBody>
      </p:sp>
      <p:cxnSp>
        <p:nvCxnSpPr>
          <p:cNvPr id="323" name="Google Shape;323;p30"/>
          <p:cNvCxnSpPr/>
          <p:nvPr/>
        </p:nvCxnSpPr>
        <p:spPr>
          <a:xfrm>
            <a:off x="6272125" y="3003400"/>
            <a:ext cx="1136700" cy="17625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30"/>
          <p:cNvCxnSpPr/>
          <p:nvPr/>
        </p:nvCxnSpPr>
        <p:spPr>
          <a:xfrm flipH="1" rot="10800000">
            <a:off x="6264950" y="2133125"/>
            <a:ext cx="1187100" cy="15810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30"/>
          <p:cNvSpPr txBox="1"/>
          <p:nvPr/>
        </p:nvSpPr>
        <p:spPr>
          <a:xfrm>
            <a:off x="3926975" y="2172475"/>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cherche donc Parameter set</a:t>
            </a:r>
            <a:endParaRPr sz="1300">
              <a:solidFill>
                <a:schemeClr val="dk2"/>
              </a:solidFill>
              <a:latin typeface="Calibri"/>
              <a:ea typeface="Calibri"/>
              <a:cs typeface="Calibri"/>
              <a:sym typeface="Calibri"/>
            </a:endParaRPr>
          </a:p>
        </p:txBody>
      </p:sp>
      <p:pic>
        <p:nvPicPr>
          <p:cNvPr id="326" name="Google Shape;326;p30"/>
          <p:cNvPicPr preferRelativeResize="0"/>
          <p:nvPr/>
        </p:nvPicPr>
        <p:blipFill rotWithShape="1">
          <a:blip r:embed="rId3">
            <a:alphaModFix/>
          </a:blip>
          <a:srcRect b="15483" l="0" r="0" t="0"/>
          <a:stretch/>
        </p:blipFill>
        <p:spPr>
          <a:xfrm>
            <a:off x="7452050" y="1974875"/>
            <a:ext cx="1452975" cy="2923000"/>
          </a:xfrm>
          <a:prstGeom prst="rect">
            <a:avLst/>
          </a:prstGeom>
          <a:noFill/>
          <a:ln>
            <a:noFill/>
          </a:ln>
        </p:spPr>
      </p:pic>
      <p:sp>
        <p:nvSpPr>
          <p:cNvPr id="327" name="Google Shape;327;p30"/>
          <p:cNvSpPr txBox="1"/>
          <p:nvPr/>
        </p:nvSpPr>
        <p:spPr>
          <a:xfrm>
            <a:off x="265375" y="2291225"/>
            <a:ext cx="4143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a une liste de toutes les stories avec Parameter set dans la description, donc on en trouve un qui l’implem en KnowHowApp</a:t>
            </a:r>
            <a:endParaRPr sz="1300">
              <a:solidFill>
                <a:schemeClr val="dk2"/>
              </a:solidFill>
              <a:latin typeface="Calibri"/>
              <a:ea typeface="Calibri"/>
              <a:cs typeface="Calibri"/>
              <a:sym typeface="Calibri"/>
            </a:endParaRPr>
          </a:p>
        </p:txBody>
      </p:sp>
      <p:pic>
        <p:nvPicPr>
          <p:cNvPr id="328" name="Google Shape;328;p30"/>
          <p:cNvPicPr preferRelativeResize="0"/>
          <p:nvPr/>
        </p:nvPicPr>
        <p:blipFill>
          <a:blip r:embed="rId4">
            <a:alphaModFix/>
          </a:blip>
          <a:stretch>
            <a:fillRect/>
          </a:stretch>
        </p:blipFill>
        <p:spPr>
          <a:xfrm>
            <a:off x="308500" y="3076326"/>
            <a:ext cx="4948469" cy="1820250"/>
          </a:xfrm>
          <a:prstGeom prst="rect">
            <a:avLst/>
          </a:prstGeom>
          <a:noFill/>
          <a:ln>
            <a:noFill/>
          </a:ln>
        </p:spPr>
      </p:pic>
      <p:sp>
        <p:nvSpPr>
          <p:cNvPr id="329" name="Google Shape;329;p30"/>
          <p:cNvSpPr txBox="1"/>
          <p:nvPr/>
        </p:nvSpPr>
        <p:spPr>
          <a:xfrm>
            <a:off x="5905250" y="4219125"/>
            <a:ext cx="320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Bingo!</a:t>
            </a:r>
            <a:endParaRPr sz="1300">
              <a:solidFill>
                <a:schemeClr val="dk2"/>
              </a:solidFill>
              <a:latin typeface="Calibri"/>
              <a:ea typeface="Calibri"/>
              <a:cs typeface="Calibri"/>
              <a:sym typeface="Calibri"/>
            </a:endParaRPr>
          </a:p>
        </p:txBody>
      </p:sp>
      <p:cxnSp>
        <p:nvCxnSpPr>
          <p:cNvPr id="330" name="Google Shape;330;p30"/>
          <p:cNvCxnSpPr/>
          <p:nvPr/>
        </p:nvCxnSpPr>
        <p:spPr>
          <a:xfrm rot="10800000">
            <a:off x="4833500" y="3456475"/>
            <a:ext cx="1230000" cy="827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10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Une fois dans la story, on peut aller voir les commits pour lire le code d’implem.</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Pour </a:t>
            </a:r>
            <a:r>
              <a:rPr lang="en" sz="1200">
                <a:solidFill>
                  <a:srgbClr val="172B4D"/>
                </a:solidFill>
              </a:rPr>
              <a:t>ça</a:t>
            </a:r>
            <a:r>
              <a:rPr lang="en" sz="1200">
                <a:solidFill>
                  <a:srgbClr val="172B4D"/>
                </a:solidFill>
              </a:rPr>
              <a:t> on va dans le commentaires pour lire</a:t>
            </a:r>
            <a:br>
              <a:rPr lang="en" sz="1200">
                <a:solidFill>
                  <a:srgbClr val="172B4D"/>
                </a:solidFill>
              </a:rPr>
            </a:br>
            <a:r>
              <a:rPr lang="en" sz="1200">
                <a:solidFill>
                  <a:srgbClr val="172B4D"/>
                </a:solidFill>
              </a:rPr>
              <a:t>l’historique des commits.</a:t>
            </a:r>
            <a:endParaRPr sz="1200">
              <a:solidFill>
                <a:srgbClr val="172B4D"/>
              </a:solidFill>
            </a:endParaRPr>
          </a:p>
        </p:txBody>
      </p:sp>
      <p:sp>
        <p:nvSpPr>
          <p:cNvPr id="336" name="Google Shape;336;p31"/>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Git et Jira (2/5) </a:t>
            </a:r>
            <a:endParaRPr/>
          </a:p>
        </p:txBody>
      </p:sp>
      <p:pic>
        <p:nvPicPr>
          <p:cNvPr id="337" name="Google Shape;337;p31"/>
          <p:cNvPicPr preferRelativeResize="0"/>
          <p:nvPr/>
        </p:nvPicPr>
        <p:blipFill>
          <a:blip r:embed="rId3">
            <a:alphaModFix/>
          </a:blip>
          <a:stretch>
            <a:fillRect/>
          </a:stretch>
        </p:blipFill>
        <p:spPr>
          <a:xfrm>
            <a:off x="4191425" y="1600650"/>
            <a:ext cx="4375976" cy="1985450"/>
          </a:xfrm>
          <a:prstGeom prst="rect">
            <a:avLst/>
          </a:prstGeom>
          <a:noFill/>
          <a:ln>
            <a:noFill/>
          </a:ln>
        </p:spPr>
      </p:pic>
      <p:cxnSp>
        <p:nvCxnSpPr>
          <p:cNvPr id="338" name="Google Shape;338;p31"/>
          <p:cNvCxnSpPr/>
          <p:nvPr/>
        </p:nvCxnSpPr>
        <p:spPr>
          <a:xfrm>
            <a:off x="3747125" y="2535800"/>
            <a:ext cx="2395500" cy="3093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31"/>
          <p:cNvSpPr txBox="1"/>
          <p:nvPr/>
        </p:nvSpPr>
        <p:spPr>
          <a:xfrm>
            <a:off x="768900" y="2320000"/>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clique sur le commit pour aller sur GIT</a:t>
            </a:r>
            <a:endParaRPr sz="1300">
              <a:solidFill>
                <a:schemeClr val="dk2"/>
              </a:solidFill>
              <a:latin typeface="Calibri"/>
              <a:ea typeface="Calibri"/>
              <a:cs typeface="Calibri"/>
              <a:sym typeface="Calibri"/>
            </a:endParaRPr>
          </a:p>
        </p:txBody>
      </p:sp>
      <p:sp>
        <p:nvSpPr>
          <p:cNvPr id="340" name="Google Shape;340;p31"/>
          <p:cNvSpPr txBox="1"/>
          <p:nvPr/>
        </p:nvSpPr>
        <p:spPr>
          <a:xfrm>
            <a:off x="646650" y="2845100"/>
            <a:ext cx="4143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Un fois sur GIT on trouve ce code! </a:t>
            </a: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Un .vb script dans un </a:t>
            </a:r>
            <a:r>
              <a:rPr lang="en" sz="1300">
                <a:solidFill>
                  <a:schemeClr val="dk2"/>
                </a:solidFill>
                <a:latin typeface="Calibri"/>
                <a:ea typeface="Calibri"/>
                <a:cs typeface="Calibri"/>
                <a:sym typeface="Calibri"/>
              </a:rPr>
              <a:t>knowhowapp</a:t>
            </a:r>
            <a:r>
              <a:rPr lang="en" sz="1300">
                <a:solidFill>
                  <a:schemeClr val="dk2"/>
                </a:solidFill>
                <a:latin typeface="Calibri"/>
                <a:ea typeface="Calibri"/>
                <a:cs typeface="Calibri"/>
                <a:sym typeface="Calibri"/>
              </a:rPr>
              <a:t> qui permets de créer un ParameterSets, exactement ce qu’on cherche.</a:t>
            </a:r>
            <a:endParaRPr sz="1300">
              <a:solidFill>
                <a:schemeClr val="dk2"/>
              </a:solidFill>
              <a:latin typeface="Calibri"/>
              <a:ea typeface="Calibri"/>
              <a:cs typeface="Calibri"/>
              <a:sym typeface="Calibri"/>
            </a:endParaRPr>
          </a:p>
        </p:txBody>
      </p:sp>
      <p:pic>
        <p:nvPicPr>
          <p:cNvPr id="341" name="Google Shape;341;p31"/>
          <p:cNvPicPr preferRelativeResize="0"/>
          <p:nvPr/>
        </p:nvPicPr>
        <p:blipFill>
          <a:blip r:embed="rId4">
            <a:alphaModFix/>
          </a:blip>
          <a:stretch>
            <a:fillRect/>
          </a:stretch>
        </p:blipFill>
        <p:spPr>
          <a:xfrm>
            <a:off x="2473827" y="4037750"/>
            <a:ext cx="5659525" cy="34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0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Sommaire</a:t>
            </a:r>
            <a:endParaRPr/>
          </a:p>
        </p:txBody>
      </p:sp>
      <p:sp>
        <p:nvSpPr>
          <p:cNvPr id="135" name="Google Shape;135;p14"/>
          <p:cNvSpPr txBox="1"/>
          <p:nvPr>
            <p:ph idx="1" type="body"/>
          </p:nvPr>
        </p:nvSpPr>
        <p:spPr>
          <a:xfrm>
            <a:off x="819150" y="1075500"/>
            <a:ext cx="7505700" cy="3125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Analyser la story (Func)</a:t>
            </a:r>
            <a:endParaRPr sz="1400"/>
          </a:p>
          <a:p>
            <a:pPr indent="-317500" lvl="0" marL="457200" rtl="0" algn="l">
              <a:spcBef>
                <a:spcPts val="0"/>
              </a:spcBef>
              <a:spcAft>
                <a:spcPts val="0"/>
              </a:spcAft>
              <a:buSzPts val="1400"/>
              <a:buChar char="●"/>
            </a:pPr>
            <a:r>
              <a:rPr lang="en" sz="1400"/>
              <a:t>Analyser la story (Dev)</a:t>
            </a:r>
            <a:endParaRPr sz="1400"/>
          </a:p>
          <a:p>
            <a:pPr indent="-317500" lvl="0" marL="457200" rtl="0" algn="l">
              <a:spcBef>
                <a:spcPts val="0"/>
              </a:spcBef>
              <a:spcAft>
                <a:spcPts val="0"/>
              </a:spcAft>
              <a:buSzPts val="1400"/>
              <a:buChar char="●"/>
            </a:pPr>
            <a:r>
              <a:rPr lang="en" sz="1400"/>
              <a:t>Lire et comprendre les traces</a:t>
            </a:r>
            <a:endParaRPr sz="1400"/>
          </a:p>
          <a:p>
            <a:pPr indent="-317500" lvl="0" marL="457200" rtl="0" algn="l">
              <a:spcBef>
                <a:spcPts val="0"/>
              </a:spcBef>
              <a:spcAft>
                <a:spcPts val="0"/>
              </a:spcAft>
              <a:buSzPts val="1400"/>
              <a:buChar char="●"/>
            </a:pPr>
            <a:r>
              <a:rPr lang="en" sz="1400"/>
              <a:t>Premiere analyse du code</a:t>
            </a:r>
            <a:endParaRPr sz="1400"/>
          </a:p>
          <a:p>
            <a:pPr indent="-317500" lvl="0" marL="457200" rtl="0" algn="l">
              <a:spcBef>
                <a:spcPts val="0"/>
              </a:spcBef>
              <a:spcAft>
                <a:spcPts val="0"/>
              </a:spcAft>
              <a:buSzPts val="1400"/>
              <a:buChar char="●"/>
            </a:pPr>
            <a:r>
              <a:rPr lang="en" sz="1400"/>
              <a:t>Tester avec des action rules</a:t>
            </a:r>
            <a:endParaRPr sz="1400"/>
          </a:p>
          <a:p>
            <a:pPr indent="-317500" lvl="0" marL="457200" rtl="0" algn="l">
              <a:spcBef>
                <a:spcPts val="0"/>
              </a:spcBef>
              <a:spcAft>
                <a:spcPts val="0"/>
              </a:spcAft>
              <a:buSzPts val="1400"/>
              <a:buChar char="●"/>
            </a:pPr>
            <a:r>
              <a:rPr lang="en" sz="1400"/>
              <a:t>Recherches sur Git et Jira</a:t>
            </a:r>
            <a:endParaRPr sz="1400"/>
          </a:p>
          <a:p>
            <a:pPr indent="-317500" lvl="0" marL="457200" rtl="0" algn="l">
              <a:spcBef>
                <a:spcPts val="0"/>
              </a:spcBef>
              <a:spcAft>
                <a:spcPts val="0"/>
              </a:spcAft>
              <a:buSzPts val="1400"/>
              <a:buChar char="●"/>
            </a:pPr>
            <a:r>
              <a:rPr lang="en" sz="1400"/>
              <a:t>Recherches sur Repo local</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Ok, donc on a le code de notre .vb script, on peut l’intégrer dans notre KnowHowApp, il nous reste juste à l’appeler pour voir ce qu’il fait!</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Comment on l’appel? Surement que le reste du code sur git va pouvoir nous aider.</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Pour ca on extrait le code du Git (Copy paste dans Visual studio code)</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On fait un Cntrl+F dans tous nos fichier et on trouve ca:</a:t>
            </a:r>
            <a:endParaRPr sz="1200">
              <a:solidFill>
                <a:srgbClr val="172B4D"/>
              </a:solidFill>
            </a:endParaRPr>
          </a:p>
        </p:txBody>
      </p:sp>
      <p:sp>
        <p:nvSpPr>
          <p:cNvPr id="347" name="Google Shape;347;p32"/>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Git et Jira (3/5) </a:t>
            </a:r>
            <a:endParaRPr/>
          </a:p>
        </p:txBody>
      </p:sp>
      <p:pic>
        <p:nvPicPr>
          <p:cNvPr id="348" name="Google Shape;348;p32"/>
          <p:cNvPicPr preferRelativeResize="0"/>
          <p:nvPr/>
        </p:nvPicPr>
        <p:blipFill>
          <a:blip r:embed="rId3">
            <a:alphaModFix/>
          </a:blip>
          <a:stretch>
            <a:fillRect/>
          </a:stretch>
        </p:blipFill>
        <p:spPr>
          <a:xfrm>
            <a:off x="1066000" y="2512025"/>
            <a:ext cx="3574409" cy="407300"/>
          </a:xfrm>
          <a:prstGeom prst="rect">
            <a:avLst/>
          </a:prstGeom>
          <a:noFill/>
          <a:ln>
            <a:noFill/>
          </a:ln>
        </p:spPr>
      </p:pic>
      <p:sp>
        <p:nvSpPr>
          <p:cNvPr id="349" name="Google Shape;349;p32"/>
          <p:cNvSpPr txBox="1"/>
          <p:nvPr/>
        </p:nvSpPr>
        <p:spPr>
          <a:xfrm>
            <a:off x="819150" y="3082525"/>
            <a:ext cx="77838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Ok, donc il nous faut un objet comme le f2 qui est de type VPMRepInstance, et qui est un des enfant de </a:t>
            </a:r>
            <a:r>
              <a:rPr lang="en" sz="1200">
                <a:solidFill>
                  <a:schemeClr val="dk2"/>
                </a:solidFill>
                <a:latin typeface="Calibri"/>
                <a:ea typeface="Calibri"/>
                <a:cs typeface="Calibri"/>
                <a:sym typeface="Calibri"/>
              </a:rPr>
              <a:t>l'occurrence</a:t>
            </a:r>
            <a:r>
              <a:rPr lang="en" sz="1200">
                <a:solidFill>
                  <a:schemeClr val="dk2"/>
                </a:solidFill>
                <a:latin typeface="Calibri"/>
                <a:ea typeface="Calibri"/>
                <a:cs typeface="Calibri"/>
                <a:sym typeface="Calibri"/>
              </a:rPr>
              <a:t> ou on travail.</a:t>
            </a:r>
            <a:endParaRPr sz="1200">
              <a:solidFill>
                <a:schemeClr val="dk2"/>
              </a:solidFill>
              <a:latin typeface="Calibri"/>
              <a:ea typeface="Calibri"/>
              <a:cs typeface="Calibri"/>
              <a:sym typeface="Calibri"/>
            </a:endParaRPr>
          </a:p>
        </p:txBody>
      </p:sp>
      <p:pic>
        <p:nvPicPr>
          <p:cNvPr id="350" name="Google Shape;350;p32"/>
          <p:cNvPicPr preferRelativeResize="0"/>
          <p:nvPr/>
        </p:nvPicPr>
        <p:blipFill>
          <a:blip r:embed="rId4">
            <a:alphaModFix/>
          </a:blip>
          <a:stretch>
            <a:fillRect/>
          </a:stretch>
        </p:blipFill>
        <p:spPr>
          <a:xfrm>
            <a:off x="4380175" y="3411975"/>
            <a:ext cx="3617175" cy="1536050"/>
          </a:xfrm>
          <a:prstGeom prst="rect">
            <a:avLst/>
          </a:prstGeom>
          <a:noFill/>
          <a:ln>
            <a:noFill/>
          </a:ln>
        </p:spPr>
      </p:pic>
      <p:sp>
        <p:nvSpPr>
          <p:cNvPr id="351" name="Google Shape;351;p32"/>
          <p:cNvSpPr txBox="1"/>
          <p:nvPr/>
        </p:nvSpPr>
        <p:spPr>
          <a:xfrm>
            <a:off x="1178975" y="3938575"/>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Pour ca on utilise ce code </a:t>
            </a:r>
            <a:endParaRPr sz="1300">
              <a:solidFill>
                <a:schemeClr val="dk2"/>
              </a:solidFill>
              <a:latin typeface="Calibri"/>
              <a:ea typeface="Calibri"/>
              <a:cs typeface="Calibri"/>
              <a:sym typeface="Calibri"/>
            </a:endParaRPr>
          </a:p>
        </p:txBody>
      </p:sp>
      <p:cxnSp>
        <p:nvCxnSpPr>
          <p:cNvPr id="352" name="Google Shape;352;p32"/>
          <p:cNvCxnSpPr/>
          <p:nvPr/>
        </p:nvCxnSpPr>
        <p:spPr>
          <a:xfrm>
            <a:off x="3085300" y="4125625"/>
            <a:ext cx="1194300" cy="8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72B4D"/>
              </a:buClr>
              <a:buSzPts val="1200"/>
              <a:buChar char="●"/>
            </a:pPr>
            <a:r>
              <a:rPr lang="en" sz="1200">
                <a:solidFill>
                  <a:srgbClr val="172B4D"/>
                </a:solidFill>
              </a:rPr>
              <a:t>Ok donc on a l’objet a modifier. On peut donc run la fonction sur cet objet.</a:t>
            </a:r>
            <a:endParaRPr sz="1200">
              <a:solidFill>
                <a:srgbClr val="172B4D"/>
              </a:solidFill>
            </a:endParaRPr>
          </a:p>
          <a:p>
            <a:pPr indent="-304800" lvl="0" marL="457200" rtl="0" algn="l">
              <a:spcBef>
                <a:spcPts val="0"/>
              </a:spcBef>
              <a:spcAft>
                <a:spcPts val="0"/>
              </a:spcAft>
              <a:buClr>
                <a:srgbClr val="172B4D"/>
              </a:buClr>
              <a:buSzPts val="1200"/>
              <a:buChar char="●"/>
            </a:pPr>
            <a:r>
              <a:rPr lang="en" sz="1200">
                <a:solidFill>
                  <a:srgbClr val="172B4D"/>
                </a:solidFill>
              </a:rPr>
              <a:t>Ok super la fonction marche, elle me créer mon ParameterSet comme prévu! Maintenant, comment on accède au Parameters set, pour voir ce qu’il s’y trouve? Allons voir le reste du commit voir si on y trouve quelque chose!</a:t>
            </a:r>
            <a:endParaRPr sz="1200">
              <a:solidFill>
                <a:srgbClr val="172B4D"/>
              </a:solidFill>
            </a:endParaRPr>
          </a:p>
        </p:txBody>
      </p:sp>
      <p:sp>
        <p:nvSpPr>
          <p:cNvPr id="358" name="Google Shape;358;p33"/>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Git et Jira (4/5) </a:t>
            </a:r>
            <a:endParaRPr/>
          </a:p>
        </p:txBody>
      </p:sp>
      <p:pic>
        <p:nvPicPr>
          <p:cNvPr id="359" name="Google Shape;359;p33"/>
          <p:cNvPicPr preferRelativeResize="0"/>
          <p:nvPr/>
        </p:nvPicPr>
        <p:blipFill>
          <a:blip r:embed="rId3">
            <a:alphaModFix/>
          </a:blip>
          <a:stretch>
            <a:fillRect/>
          </a:stretch>
        </p:blipFill>
        <p:spPr>
          <a:xfrm>
            <a:off x="3409000" y="2108800"/>
            <a:ext cx="5451701" cy="2624650"/>
          </a:xfrm>
          <a:prstGeom prst="rect">
            <a:avLst/>
          </a:prstGeom>
          <a:noFill/>
          <a:ln>
            <a:noFill/>
          </a:ln>
        </p:spPr>
      </p:pic>
      <p:sp>
        <p:nvSpPr>
          <p:cNvPr id="360" name="Google Shape;360;p33"/>
          <p:cNvSpPr txBox="1"/>
          <p:nvPr/>
        </p:nvSpPr>
        <p:spPr>
          <a:xfrm>
            <a:off x="538725" y="2694050"/>
            <a:ext cx="2309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Ok super, on trouve donc ca, de quoi </a:t>
            </a:r>
            <a:r>
              <a:rPr lang="en" sz="1300">
                <a:solidFill>
                  <a:schemeClr val="dk2"/>
                </a:solidFill>
                <a:latin typeface="Calibri"/>
                <a:ea typeface="Calibri"/>
                <a:cs typeface="Calibri"/>
                <a:sym typeface="Calibri"/>
              </a:rPr>
              <a:t>accéder</a:t>
            </a:r>
            <a:r>
              <a:rPr lang="en" sz="1300">
                <a:solidFill>
                  <a:schemeClr val="dk2"/>
                </a:solidFill>
                <a:latin typeface="Calibri"/>
                <a:ea typeface="Calibri"/>
                <a:cs typeface="Calibri"/>
                <a:sym typeface="Calibri"/>
              </a:rPr>
              <a:t> dans notre objet avec une fonction .Access, on on met le type d’objet en parametre de fonction, dans mon cas  c’est un AdvisorParameterSet aussi.</a:t>
            </a:r>
            <a:endParaRPr sz="1300">
              <a:solidFill>
                <a:schemeClr val="dk2"/>
              </a:solidFill>
              <a:latin typeface="Calibri"/>
              <a:ea typeface="Calibri"/>
              <a:cs typeface="Calibri"/>
              <a:sym typeface="Calibri"/>
            </a:endParaRPr>
          </a:p>
        </p:txBody>
      </p:sp>
      <p:cxnSp>
        <p:nvCxnSpPr>
          <p:cNvPr id="361" name="Google Shape;361;p33"/>
          <p:cNvCxnSpPr/>
          <p:nvPr/>
        </p:nvCxnSpPr>
        <p:spPr>
          <a:xfrm flipH="1" rot="10800000">
            <a:off x="2833525" y="2399200"/>
            <a:ext cx="575400" cy="5898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33"/>
          <p:cNvCxnSpPr/>
          <p:nvPr/>
        </p:nvCxnSpPr>
        <p:spPr>
          <a:xfrm>
            <a:off x="2732800" y="3801900"/>
            <a:ext cx="661800" cy="1224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3"/>
          <p:cNvCxnSpPr/>
          <p:nvPr/>
        </p:nvCxnSpPr>
        <p:spPr>
          <a:xfrm>
            <a:off x="3394625" y="3924200"/>
            <a:ext cx="2265900" cy="352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4"/>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72B4D"/>
              </a:buClr>
              <a:buSzPts val="1200"/>
              <a:buChar char="●"/>
            </a:pPr>
            <a:r>
              <a:rPr lang="en" sz="1200">
                <a:solidFill>
                  <a:srgbClr val="172B4D"/>
                </a:solidFill>
              </a:rPr>
              <a:t>On a donc un objet de type </a:t>
            </a:r>
            <a:r>
              <a:rPr lang="en"/>
              <a:t>AdvisorParameterSet. Ok bah super maintenant quoi? Je ne connais pas ce type, n’y ce que je peux en faire, donc comment savoir ce qu’il y a dedans?</a:t>
            </a:r>
            <a:endParaRPr/>
          </a:p>
          <a:p>
            <a:pPr indent="-311150" lvl="0" marL="457200" rtl="0" algn="l">
              <a:spcBef>
                <a:spcPts val="0"/>
              </a:spcBef>
              <a:spcAft>
                <a:spcPts val="0"/>
              </a:spcAft>
              <a:buSzPts val="1300"/>
              <a:buChar char="●"/>
            </a:pPr>
            <a:r>
              <a:rPr lang="en"/>
              <a:t>Pour ca on retourne voir notre vieil amie -&gt; Action rules!</a:t>
            </a:r>
            <a:endParaRPr/>
          </a:p>
        </p:txBody>
      </p:sp>
      <p:sp>
        <p:nvSpPr>
          <p:cNvPr id="369" name="Google Shape;369;p34"/>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Git et Jira (5/5) </a:t>
            </a:r>
            <a:endParaRPr/>
          </a:p>
        </p:txBody>
      </p:sp>
      <p:pic>
        <p:nvPicPr>
          <p:cNvPr id="370" name="Google Shape;370;p34"/>
          <p:cNvPicPr preferRelativeResize="0"/>
          <p:nvPr/>
        </p:nvPicPr>
        <p:blipFill>
          <a:blip r:embed="rId3">
            <a:alphaModFix/>
          </a:blip>
          <a:stretch>
            <a:fillRect/>
          </a:stretch>
        </p:blipFill>
        <p:spPr>
          <a:xfrm>
            <a:off x="6318125" y="2245925"/>
            <a:ext cx="2526475" cy="1216450"/>
          </a:xfrm>
          <a:prstGeom prst="rect">
            <a:avLst/>
          </a:prstGeom>
          <a:noFill/>
          <a:ln>
            <a:noFill/>
          </a:ln>
        </p:spPr>
      </p:pic>
      <p:sp>
        <p:nvSpPr>
          <p:cNvPr id="371" name="Google Shape;371;p34"/>
          <p:cNvSpPr txBox="1"/>
          <p:nvPr/>
        </p:nvSpPr>
        <p:spPr>
          <a:xfrm>
            <a:off x="1761650" y="2758825"/>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set notre this object a AdvisorParameterSet</a:t>
            </a:r>
            <a:endParaRPr sz="1300">
              <a:solidFill>
                <a:schemeClr val="dk2"/>
              </a:solidFill>
              <a:latin typeface="Calibri"/>
              <a:ea typeface="Calibri"/>
              <a:cs typeface="Calibri"/>
              <a:sym typeface="Calibri"/>
            </a:endParaRPr>
          </a:p>
        </p:txBody>
      </p:sp>
      <p:cxnSp>
        <p:nvCxnSpPr>
          <p:cNvPr id="372" name="Google Shape;372;p34"/>
          <p:cNvCxnSpPr/>
          <p:nvPr/>
        </p:nvCxnSpPr>
        <p:spPr>
          <a:xfrm flipH="1" rot="10800000">
            <a:off x="5121125" y="2938625"/>
            <a:ext cx="2301900" cy="28800"/>
          </a:xfrm>
          <a:prstGeom prst="straightConnector1">
            <a:avLst/>
          </a:prstGeom>
          <a:noFill/>
          <a:ln cap="flat" cmpd="sng" w="9525">
            <a:solidFill>
              <a:schemeClr val="dk2"/>
            </a:solidFill>
            <a:prstDash val="solid"/>
            <a:round/>
            <a:headEnd len="med" w="med" type="none"/>
            <a:tailEnd len="med" w="med" type="triangle"/>
          </a:ln>
        </p:spPr>
      </p:cxnSp>
      <p:sp>
        <p:nvSpPr>
          <p:cNvPr id="373" name="Google Shape;373;p34"/>
          <p:cNvSpPr txBox="1"/>
          <p:nvPr/>
        </p:nvSpPr>
        <p:spPr>
          <a:xfrm>
            <a:off x="1193350" y="4032100"/>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Quoi faire maintenant?</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10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10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5"/>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Pour savoir ce qu’on peut faire quand on est bloqué, rien de mieux qu’un bon coup de baguette magique!</a:t>
            </a:r>
            <a:endParaRPr sz="1200"/>
          </a:p>
        </p:txBody>
      </p:sp>
      <p:sp>
        <p:nvSpPr>
          <p:cNvPr id="379" name="Google Shape;379;p35"/>
          <p:cNvSpPr txBox="1"/>
          <p:nvPr>
            <p:ph type="title"/>
          </p:nvPr>
        </p:nvSpPr>
        <p:spPr>
          <a:xfrm>
            <a:off x="847925"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Action Rules V2</a:t>
            </a:r>
            <a:endParaRPr/>
          </a:p>
        </p:txBody>
      </p:sp>
      <p:pic>
        <p:nvPicPr>
          <p:cNvPr id="380" name="Google Shape;380;p35"/>
          <p:cNvPicPr preferRelativeResize="0"/>
          <p:nvPr/>
        </p:nvPicPr>
        <p:blipFill>
          <a:blip r:embed="rId3">
            <a:alphaModFix/>
          </a:blip>
          <a:stretch>
            <a:fillRect/>
          </a:stretch>
        </p:blipFill>
        <p:spPr>
          <a:xfrm>
            <a:off x="4682275" y="1758875"/>
            <a:ext cx="3096525" cy="1167875"/>
          </a:xfrm>
          <a:prstGeom prst="rect">
            <a:avLst/>
          </a:prstGeom>
          <a:noFill/>
          <a:ln>
            <a:noFill/>
          </a:ln>
        </p:spPr>
      </p:pic>
      <p:cxnSp>
        <p:nvCxnSpPr>
          <p:cNvPr id="381" name="Google Shape;381;p35"/>
          <p:cNvCxnSpPr/>
          <p:nvPr/>
        </p:nvCxnSpPr>
        <p:spPr>
          <a:xfrm>
            <a:off x="2135725" y="1715725"/>
            <a:ext cx="3668700" cy="424500"/>
          </a:xfrm>
          <a:prstGeom prst="straightConnector1">
            <a:avLst/>
          </a:prstGeom>
          <a:noFill/>
          <a:ln cap="flat" cmpd="sng" w="9525">
            <a:solidFill>
              <a:schemeClr val="dk2"/>
            </a:solidFill>
            <a:prstDash val="solid"/>
            <a:round/>
            <a:headEnd len="med" w="med" type="none"/>
            <a:tailEnd len="med" w="med" type="triangle"/>
          </a:ln>
        </p:spPr>
      </p:cxnSp>
      <p:pic>
        <p:nvPicPr>
          <p:cNvPr id="382" name="Google Shape;382;p35"/>
          <p:cNvPicPr preferRelativeResize="0"/>
          <p:nvPr/>
        </p:nvPicPr>
        <p:blipFill>
          <a:blip r:embed="rId4">
            <a:alphaModFix/>
          </a:blip>
          <a:stretch>
            <a:fillRect/>
          </a:stretch>
        </p:blipFill>
        <p:spPr>
          <a:xfrm>
            <a:off x="901620" y="2355950"/>
            <a:ext cx="3568799" cy="2442100"/>
          </a:xfrm>
          <a:prstGeom prst="rect">
            <a:avLst/>
          </a:prstGeom>
          <a:noFill/>
          <a:ln>
            <a:noFill/>
          </a:ln>
        </p:spPr>
      </p:pic>
      <p:cxnSp>
        <p:nvCxnSpPr>
          <p:cNvPr id="383" name="Google Shape;383;p35"/>
          <p:cNvCxnSpPr/>
          <p:nvPr/>
        </p:nvCxnSpPr>
        <p:spPr>
          <a:xfrm rot="10800000">
            <a:off x="1869500" y="2852475"/>
            <a:ext cx="3172500" cy="532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35"/>
          <p:cNvSpPr txBox="1"/>
          <p:nvPr/>
        </p:nvSpPr>
        <p:spPr>
          <a:xfrm>
            <a:off x="5042000" y="3204825"/>
            <a:ext cx="400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Ici on peut set notre Type d’objet on l’on cherche des attributs: AdvisorParameterSet</a:t>
            </a:r>
            <a:endParaRPr sz="1200">
              <a:solidFill>
                <a:schemeClr val="dk2"/>
              </a:solidFill>
              <a:latin typeface="Calibri"/>
              <a:ea typeface="Calibri"/>
              <a:cs typeface="Calibri"/>
              <a:sym typeface="Calibri"/>
            </a:endParaRPr>
          </a:p>
        </p:txBody>
      </p:sp>
      <p:sp>
        <p:nvSpPr>
          <p:cNvPr id="385" name="Google Shape;385;p35"/>
          <p:cNvSpPr txBox="1"/>
          <p:nvPr/>
        </p:nvSpPr>
        <p:spPr>
          <a:xfrm>
            <a:off x="5466425" y="4262300"/>
            <a:ext cx="369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cxnSp>
        <p:nvCxnSpPr>
          <p:cNvPr id="386" name="Google Shape;386;p35"/>
          <p:cNvCxnSpPr/>
          <p:nvPr/>
        </p:nvCxnSpPr>
        <p:spPr>
          <a:xfrm rot="10800000">
            <a:off x="1459625" y="3996100"/>
            <a:ext cx="4006800" cy="2160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35"/>
          <p:cNvSpPr txBox="1"/>
          <p:nvPr/>
        </p:nvSpPr>
        <p:spPr>
          <a:xfrm>
            <a:off x="5365700" y="3758925"/>
            <a:ext cx="368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Ici les parametres disponible, on peut </a:t>
            </a:r>
            <a:r>
              <a:rPr lang="en" sz="1200">
                <a:solidFill>
                  <a:schemeClr val="dk2"/>
                </a:solidFill>
                <a:latin typeface="Calibri"/>
                <a:ea typeface="Calibri"/>
                <a:cs typeface="Calibri"/>
                <a:sym typeface="Calibri"/>
              </a:rPr>
              <a:t>selectionner les parametres en question pour voir leur comportements</a:t>
            </a:r>
            <a:r>
              <a:rPr lang="en" sz="1200">
                <a:solidFill>
                  <a:schemeClr val="dk2"/>
                </a:solidFill>
                <a:latin typeface="Calibri"/>
                <a:ea typeface="Calibri"/>
                <a:cs typeface="Calibri"/>
                <a:sym typeface="Calibri"/>
              </a:rPr>
              <a:t> </a:t>
            </a:r>
            <a:endParaRPr sz="1200">
              <a:solidFill>
                <a:schemeClr val="dk2"/>
              </a:solidFill>
              <a:latin typeface="Calibri"/>
              <a:ea typeface="Calibri"/>
              <a:cs typeface="Calibri"/>
              <a:sym typeface="Calibri"/>
            </a:endParaRPr>
          </a:p>
        </p:txBody>
      </p:sp>
      <p:pic>
        <p:nvPicPr>
          <p:cNvPr id="388" name="Google Shape;388;p35"/>
          <p:cNvPicPr preferRelativeResize="0"/>
          <p:nvPr/>
        </p:nvPicPr>
        <p:blipFill>
          <a:blip r:embed="rId5">
            <a:alphaModFix/>
          </a:blip>
          <a:stretch>
            <a:fillRect/>
          </a:stretch>
        </p:blipFill>
        <p:spPr>
          <a:xfrm>
            <a:off x="5540045" y="4262300"/>
            <a:ext cx="3335318" cy="424500"/>
          </a:xfrm>
          <a:prstGeom prst="rect">
            <a:avLst/>
          </a:prstGeom>
          <a:noFill/>
          <a:ln>
            <a:noFill/>
          </a:ln>
        </p:spPr>
      </p:pic>
      <p:sp>
        <p:nvSpPr>
          <p:cNvPr id="389" name="Google Shape;389;p35"/>
          <p:cNvSpPr txBox="1"/>
          <p:nvPr/>
        </p:nvSpPr>
        <p:spPr>
          <a:xfrm>
            <a:off x="4344200" y="4557175"/>
            <a:ext cx="414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Calibri"/>
                <a:ea typeface="Calibri"/>
                <a:cs typeface="Calibri"/>
                <a:sym typeface="Calibri"/>
              </a:rPr>
              <a:t>Donc on sait que les attributs paramètres sont de type List, Logique!</a:t>
            </a:r>
            <a:endParaRPr sz="11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On peut donc run la fonction sur notre objet, et acéder au </a:t>
            </a:r>
            <a:r>
              <a:rPr lang="en" sz="1200">
                <a:solidFill>
                  <a:srgbClr val="172B4D"/>
                </a:solidFill>
              </a:rPr>
              <a:t>parameters.</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Maintenant, comment on les modifie, et comment on rajoute des paramètres d’un type specific?</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Je sais pas, et la Jira n’est pas utile, on vas utiliser une autre méthode! </a:t>
            </a:r>
            <a:r>
              <a:rPr lang="en" sz="1200">
                <a:solidFill>
                  <a:srgbClr val="172B4D"/>
                </a:solidFill>
              </a:rPr>
              <a:t> </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On va chercher sur le repo local, si vous avez déjà fait un clone du GIT sur votre machine pour faire un commit, il vous suffit de l’ouvrire avec visual studio code</a:t>
            </a:r>
            <a:endParaRPr sz="1200">
              <a:solidFill>
                <a:srgbClr val="172B4D"/>
              </a:solidFill>
            </a:endParaRPr>
          </a:p>
        </p:txBody>
      </p:sp>
      <p:sp>
        <p:nvSpPr>
          <p:cNvPr id="395" name="Google Shape;395;p36"/>
          <p:cNvSpPr txBox="1"/>
          <p:nvPr>
            <p:ph type="title"/>
          </p:nvPr>
        </p:nvSpPr>
        <p:spPr>
          <a:xfrm>
            <a:off x="819150" y="435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Repo local (1/2) </a:t>
            </a:r>
            <a:endParaRPr/>
          </a:p>
        </p:txBody>
      </p:sp>
      <p:pic>
        <p:nvPicPr>
          <p:cNvPr id="396" name="Google Shape;396;p36"/>
          <p:cNvPicPr preferRelativeResize="0"/>
          <p:nvPr/>
        </p:nvPicPr>
        <p:blipFill>
          <a:blip r:embed="rId3">
            <a:alphaModFix/>
          </a:blip>
          <a:stretch>
            <a:fillRect/>
          </a:stretch>
        </p:blipFill>
        <p:spPr>
          <a:xfrm>
            <a:off x="3998975" y="2697500"/>
            <a:ext cx="3752850" cy="1981200"/>
          </a:xfrm>
          <a:prstGeom prst="rect">
            <a:avLst/>
          </a:prstGeom>
          <a:noFill/>
          <a:ln>
            <a:noFill/>
          </a:ln>
        </p:spPr>
      </p:pic>
      <p:sp>
        <p:nvSpPr>
          <p:cNvPr id="397" name="Google Shape;397;p36"/>
          <p:cNvSpPr txBox="1"/>
          <p:nvPr/>
        </p:nvSpPr>
        <p:spPr>
          <a:xfrm>
            <a:off x="1085450" y="3586100"/>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Open folder</a:t>
            </a:r>
            <a:endParaRPr sz="1300">
              <a:solidFill>
                <a:schemeClr val="dk2"/>
              </a:solidFill>
              <a:latin typeface="Calibri"/>
              <a:ea typeface="Calibri"/>
              <a:cs typeface="Calibri"/>
              <a:sym typeface="Calibri"/>
            </a:endParaRPr>
          </a:p>
        </p:txBody>
      </p:sp>
      <p:cxnSp>
        <p:nvCxnSpPr>
          <p:cNvPr id="398" name="Google Shape;398;p36"/>
          <p:cNvCxnSpPr/>
          <p:nvPr/>
        </p:nvCxnSpPr>
        <p:spPr>
          <a:xfrm>
            <a:off x="2035025" y="3780325"/>
            <a:ext cx="1971000" cy="4821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36"/>
          <p:cNvCxnSpPr/>
          <p:nvPr/>
        </p:nvCxnSpPr>
        <p:spPr>
          <a:xfrm>
            <a:off x="3984525" y="4269500"/>
            <a:ext cx="762600" cy="208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10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1000"/>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Effect filter="fade" transition="in">
                                      <p:cBhvr>
                                        <p:cTn dur="1000"/>
                                        <p:tgtEl>
                                          <p:spTgt spid="3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Effect filter="fade" transition="in">
                                      <p:cBhvr>
                                        <p:cTn dur="1000"/>
                                        <p:tgtEl>
                                          <p:spTgt spid="3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Pour notre cas, on va aller sur le Repo de ADS_ResourceSet</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Une fois dans le repo, on va donc cherche des example de comment on créer un parametres.</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Pour ca on utilise la bar de recherche </a:t>
            </a:r>
            <a:endParaRPr sz="1200">
              <a:solidFill>
                <a:srgbClr val="172B4D"/>
              </a:solidFill>
            </a:endParaRPr>
          </a:p>
        </p:txBody>
      </p:sp>
      <p:sp>
        <p:nvSpPr>
          <p:cNvPr id="405" name="Google Shape;405;p37"/>
          <p:cNvSpPr txBox="1"/>
          <p:nvPr>
            <p:ph type="title"/>
          </p:nvPr>
        </p:nvSpPr>
        <p:spPr>
          <a:xfrm>
            <a:off x="819150" y="457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Recherches sur Repo local (2/2) </a:t>
            </a:r>
            <a:endParaRPr/>
          </a:p>
        </p:txBody>
      </p:sp>
      <p:pic>
        <p:nvPicPr>
          <p:cNvPr id="406" name="Google Shape;406;p37"/>
          <p:cNvPicPr preferRelativeResize="0"/>
          <p:nvPr/>
        </p:nvPicPr>
        <p:blipFill>
          <a:blip r:embed="rId3">
            <a:alphaModFix/>
          </a:blip>
          <a:stretch>
            <a:fillRect/>
          </a:stretch>
        </p:blipFill>
        <p:spPr>
          <a:xfrm>
            <a:off x="5178675" y="1922750"/>
            <a:ext cx="3345799" cy="2854075"/>
          </a:xfrm>
          <a:prstGeom prst="rect">
            <a:avLst/>
          </a:prstGeom>
          <a:noFill/>
          <a:ln>
            <a:noFill/>
          </a:ln>
        </p:spPr>
      </p:pic>
      <p:cxnSp>
        <p:nvCxnSpPr>
          <p:cNvPr id="407" name="Google Shape;407;p37"/>
          <p:cNvCxnSpPr/>
          <p:nvPr/>
        </p:nvCxnSpPr>
        <p:spPr>
          <a:xfrm>
            <a:off x="3761500" y="1902750"/>
            <a:ext cx="1417200" cy="2661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37"/>
          <p:cNvSpPr txBox="1"/>
          <p:nvPr/>
        </p:nvSpPr>
        <p:spPr>
          <a:xfrm>
            <a:off x="589075" y="2186850"/>
            <a:ext cx="414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Ok donc on a des </a:t>
            </a:r>
            <a:r>
              <a:rPr lang="en" sz="1200">
                <a:solidFill>
                  <a:schemeClr val="dk2"/>
                </a:solidFill>
                <a:latin typeface="Calibri"/>
                <a:ea typeface="Calibri"/>
                <a:cs typeface="Calibri"/>
                <a:sym typeface="Calibri"/>
              </a:rPr>
              <a:t>exemples</a:t>
            </a:r>
            <a:r>
              <a:rPr lang="en" sz="1200">
                <a:solidFill>
                  <a:schemeClr val="dk2"/>
                </a:solidFill>
                <a:latin typeface="Calibri"/>
                <a:ea typeface="Calibri"/>
                <a:cs typeface="Calibri"/>
                <a:sym typeface="Calibri"/>
              </a:rPr>
              <a:t> de code pour des Attributs </a:t>
            </a:r>
            <a:endParaRPr sz="1200">
              <a:solidFill>
                <a:schemeClr val="dk2"/>
              </a:solidFill>
              <a:latin typeface="Calibri"/>
              <a:ea typeface="Calibri"/>
              <a:cs typeface="Calibri"/>
              <a:sym typeface="Calibri"/>
            </a:endParaRPr>
          </a:p>
        </p:txBody>
      </p:sp>
      <p:cxnSp>
        <p:nvCxnSpPr>
          <p:cNvPr id="409" name="Google Shape;409;p37"/>
          <p:cNvCxnSpPr/>
          <p:nvPr/>
        </p:nvCxnSpPr>
        <p:spPr>
          <a:xfrm>
            <a:off x="4387350" y="2413525"/>
            <a:ext cx="762600" cy="4893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37"/>
          <p:cNvCxnSpPr/>
          <p:nvPr/>
        </p:nvCxnSpPr>
        <p:spPr>
          <a:xfrm>
            <a:off x="5149950" y="2902825"/>
            <a:ext cx="784200" cy="503400"/>
          </a:xfrm>
          <a:prstGeom prst="straightConnector1">
            <a:avLst/>
          </a:prstGeom>
          <a:noFill/>
          <a:ln cap="flat" cmpd="sng" w="9525">
            <a:solidFill>
              <a:schemeClr val="dk1"/>
            </a:solidFill>
            <a:prstDash val="solid"/>
            <a:round/>
            <a:headEnd len="med" w="med" type="none"/>
            <a:tailEnd len="med" w="med" type="triangle"/>
          </a:ln>
        </p:spPr>
      </p:cxnSp>
      <p:sp>
        <p:nvSpPr>
          <p:cNvPr id="411" name="Google Shape;411;p37"/>
          <p:cNvSpPr txBox="1"/>
          <p:nvPr/>
        </p:nvSpPr>
        <p:spPr>
          <a:xfrm>
            <a:off x="625050" y="2981825"/>
            <a:ext cx="414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EN </a:t>
            </a:r>
            <a:r>
              <a:rPr lang="en" sz="1200">
                <a:solidFill>
                  <a:schemeClr val="dk2"/>
                </a:solidFill>
                <a:latin typeface="Calibri"/>
                <a:ea typeface="Calibri"/>
                <a:cs typeface="Calibri"/>
                <a:sym typeface="Calibri"/>
              </a:rPr>
              <a:t>cliquant</a:t>
            </a:r>
            <a:r>
              <a:rPr lang="en" sz="1200">
                <a:solidFill>
                  <a:schemeClr val="dk2"/>
                </a:solidFill>
                <a:latin typeface="Calibri"/>
                <a:ea typeface="Calibri"/>
                <a:cs typeface="Calibri"/>
                <a:sym typeface="Calibri"/>
              </a:rPr>
              <a:t> dessus on vois a quoi ressemble le code</a:t>
            </a:r>
            <a:endParaRPr sz="1200">
              <a:solidFill>
                <a:schemeClr val="dk2"/>
              </a:solidFill>
              <a:latin typeface="Calibri"/>
              <a:ea typeface="Calibri"/>
              <a:cs typeface="Calibri"/>
              <a:sym typeface="Calibri"/>
            </a:endParaRPr>
          </a:p>
        </p:txBody>
      </p:sp>
      <p:pic>
        <p:nvPicPr>
          <p:cNvPr id="412" name="Google Shape;412;p37"/>
          <p:cNvPicPr preferRelativeResize="0"/>
          <p:nvPr/>
        </p:nvPicPr>
        <p:blipFill>
          <a:blip r:embed="rId4">
            <a:alphaModFix/>
          </a:blip>
          <a:stretch>
            <a:fillRect/>
          </a:stretch>
        </p:blipFill>
        <p:spPr>
          <a:xfrm>
            <a:off x="517150" y="3346850"/>
            <a:ext cx="4174859" cy="503400"/>
          </a:xfrm>
          <a:prstGeom prst="rect">
            <a:avLst/>
          </a:prstGeom>
          <a:noFill/>
          <a:ln>
            <a:noFill/>
          </a:ln>
        </p:spPr>
      </p:pic>
      <p:sp>
        <p:nvSpPr>
          <p:cNvPr id="413" name="Google Shape;413;p37"/>
          <p:cNvSpPr txBox="1"/>
          <p:nvPr/>
        </p:nvSpPr>
        <p:spPr>
          <a:xfrm>
            <a:off x="661025" y="4291075"/>
            <a:ext cx="414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On peut donc faire un SetAttributeInteger sur notre objet de type Parameter!</a:t>
            </a:r>
            <a:endParaRPr sz="12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10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10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10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Ok, donc c’est en manipulant l’objet de type Parameter dans la list </a:t>
            </a:r>
            <a:r>
              <a:rPr lang="en" sz="1200">
                <a:solidFill>
                  <a:srgbClr val="172B4D"/>
                </a:solidFill>
              </a:rPr>
              <a:t>Parameter set</a:t>
            </a:r>
            <a:r>
              <a:rPr lang="en" sz="1200">
                <a:solidFill>
                  <a:srgbClr val="172B4D"/>
                </a:solidFill>
              </a:rPr>
              <a:t>, dans AdvisorParameterSet, on va pouvoir add un parameter!</a:t>
            </a:r>
            <a:endParaRPr sz="1200">
              <a:solidFill>
                <a:srgbClr val="172B4D"/>
              </a:solidFill>
            </a:endParaRPr>
          </a:p>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Mais il nous faut un </a:t>
            </a:r>
            <a:r>
              <a:rPr lang="en" sz="1200">
                <a:solidFill>
                  <a:srgbClr val="172B4D"/>
                </a:solidFill>
              </a:rPr>
              <a:t>paramètre</a:t>
            </a:r>
            <a:r>
              <a:rPr lang="en" sz="1200">
                <a:solidFill>
                  <a:srgbClr val="172B4D"/>
                </a:solidFill>
              </a:rPr>
              <a:t> de type Weight et Length, comment faire?</a:t>
            </a:r>
            <a:endParaRPr sz="1200">
              <a:solidFill>
                <a:srgbClr val="172B4D"/>
              </a:solidFill>
            </a:endParaRPr>
          </a:p>
          <a:p>
            <a:pPr indent="-304800" lvl="0" marL="457200" rtl="0" algn="l">
              <a:spcBef>
                <a:spcPts val="0"/>
              </a:spcBef>
              <a:spcAft>
                <a:spcPts val="0"/>
              </a:spcAft>
              <a:buSzPts val="1200"/>
              <a:buChar char="●"/>
            </a:pPr>
            <a:r>
              <a:rPr lang="en" sz="1200"/>
              <a:t>Pour savoir ce qu’on peut faire avec quand on est bloqué, rien de mieux qu’un bon coup de baguette magique!</a:t>
            </a:r>
            <a:endParaRPr sz="1200"/>
          </a:p>
          <a:p>
            <a:pPr indent="0" lvl="0" marL="457200" marR="0" rtl="0" algn="l">
              <a:lnSpc>
                <a:spcPct val="115000"/>
              </a:lnSpc>
              <a:spcBef>
                <a:spcPts val="1200"/>
              </a:spcBef>
              <a:spcAft>
                <a:spcPts val="1200"/>
              </a:spcAft>
              <a:buNone/>
            </a:pPr>
            <a:r>
              <a:t/>
            </a:r>
            <a:endParaRPr sz="1200">
              <a:solidFill>
                <a:srgbClr val="172B4D"/>
              </a:solidFill>
            </a:endParaRPr>
          </a:p>
        </p:txBody>
      </p:sp>
      <p:sp>
        <p:nvSpPr>
          <p:cNvPr id="419" name="Google Shape;419;p38"/>
          <p:cNvSpPr txBox="1"/>
          <p:nvPr>
            <p:ph type="title"/>
          </p:nvPr>
        </p:nvSpPr>
        <p:spPr>
          <a:xfrm>
            <a:off x="819150" y="435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Action Rules Final</a:t>
            </a:r>
            <a:endParaRPr/>
          </a:p>
        </p:txBody>
      </p:sp>
      <p:pic>
        <p:nvPicPr>
          <p:cNvPr id="420" name="Google Shape;420;p38"/>
          <p:cNvPicPr preferRelativeResize="0"/>
          <p:nvPr/>
        </p:nvPicPr>
        <p:blipFill>
          <a:blip r:embed="rId3">
            <a:alphaModFix/>
          </a:blip>
          <a:stretch>
            <a:fillRect/>
          </a:stretch>
        </p:blipFill>
        <p:spPr>
          <a:xfrm>
            <a:off x="1099825" y="2251675"/>
            <a:ext cx="3212774" cy="2342350"/>
          </a:xfrm>
          <a:prstGeom prst="rect">
            <a:avLst/>
          </a:prstGeom>
          <a:noFill/>
          <a:ln>
            <a:noFill/>
          </a:ln>
        </p:spPr>
      </p:pic>
      <p:sp>
        <p:nvSpPr>
          <p:cNvPr id="421" name="Google Shape;421;p38"/>
          <p:cNvSpPr txBox="1"/>
          <p:nvPr/>
        </p:nvSpPr>
        <p:spPr>
          <a:xfrm>
            <a:off x="4538425" y="2665300"/>
            <a:ext cx="414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This time on va dans la boite a droite pour voir les fonction utilisable sur notre objet de type AdvisorParameterSet</a:t>
            </a:r>
            <a:endParaRPr sz="1200">
              <a:solidFill>
                <a:schemeClr val="dk2"/>
              </a:solidFill>
              <a:latin typeface="Calibri"/>
              <a:ea typeface="Calibri"/>
              <a:cs typeface="Calibri"/>
              <a:sym typeface="Calibri"/>
            </a:endParaRPr>
          </a:p>
        </p:txBody>
      </p:sp>
      <p:cxnSp>
        <p:nvCxnSpPr>
          <p:cNvPr id="422" name="Google Shape;422;p38"/>
          <p:cNvCxnSpPr>
            <a:stCxn id="421" idx="1"/>
          </p:cNvCxnSpPr>
          <p:nvPr/>
        </p:nvCxnSpPr>
        <p:spPr>
          <a:xfrm rot="10800000">
            <a:off x="3308425" y="2917150"/>
            <a:ext cx="1230000" cy="25200"/>
          </a:xfrm>
          <a:prstGeom prst="straightConnector1">
            <a:avLst/>
          </a:prstGeom>
          <a:noFill/>
          <a:ln cap="flat" cmpd="sng" w="9525">
            <a:solidFill>
              <a:schemeClr val="dk2"/>
            </a:solidFill>
            <a:prstDash val="solid"/>
            <a:round/>
            <a:headEnd len="med" w="med" type="none"/>
            <a:tailEnd len="med" w="med" type="triangle"/>
          </a:ln>
        </p:spPr>
      </p:cxnSp>
      <p:cxnSp>
        <p:nvCxnSpPr>
          <p:cNvPr id="423" name="Google Shape;423;p38"/>
          <p:cNvCxnSpPr>
            <a:stCxn id="424" idx="1"/>
          </p:cNvCxnSpPr>
          <p:nvPr/>
        </p:nvCxnSpPr>
        <p:spPr>
          <a:xfrm rot="10800000">
            <a:off x="2711100" y="3334300"/>
            <a:ext cx="2208600" cy="196800"/>
          </a:xfrm>
          <a:prstGeom prst="straightConnector1">
            <a:avLst/>
          </a:prstGeom>
          <a:noFill/>
          <a:ln cap="flat" cmpd="sng" w="9525">
            <a:solidFill>
              <a:schemeClr val="dk2"/>
            </a:solidFill>
            <a:prstDash val="solid"/>
            <a:round/>
            <a:headEnd len="med" w="med" type="none"/>
            <a:tailEnd len="med" w="med" type="triangle"/>
          </a:ln>
        </p:spPr>
      </p:cxnSp>
      <p:sp>
        <p:nvSpPr>
          <p:cNvPr id="424" name="Google Shape;424;p38"/>
          <p:cNvSpPr txBox="1"/>
          <p:nvPr/>
        </p:nvSpPr>
        <p:spPr>
          <a:xfrm>
            <a:off x="4919700" y="3161650"/>
            <a:ext cx="380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Donc on a le choix, mais on va partir sur le SetAttibuteDimension car c’est le plus logique avec nos </a:t>
            </a:r>
            <a:r>
              <a:rPr lang="en" sz="1200">
                <a:solidFill>
                  <a:schemeClr val="dk2"/>
                </a:solidFill>
                <a:latin typeface="Calibri"/>
                <a:ea typeface="Calibri"/>
                <a:cs typeface="Calibri"/>
                <a:sym typeface="Calibri"/>
              </a:rPr>
              <a:t>attributs</a:t>
            </a:r>
            <a:r>
              <a:rPr lang="en" sz="1200">
                <a:solidFill>
                  <a:schemeClr val="dk2"/>
                </a:solidFill>
                <a:latin typeface="Calibri"/>
                <a:ea typeface="Calibri"/>
                <a:cs typeface="Calibri"/>
                <a:sym typeface="Calibri"/>
              </a:rPr>
              <a:t> de type Length et Weight!</a:t>
            </a:r>
            <a:endParaRPr sz="12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10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Effect filter="fade" transition="in">
                                      <p:cBhvr>
                                        <p:cTn dur="1000"/>
                                        <p:tgtEl>
                                          <p:spTgt spid="4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animEffect filter="fade" transition="in">
                                      <p:cBhvr>
                                        <p:cTn dur="1000"/>
                                        <p:tgtEl>
                                          <p:spTgt spid="4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animEffect filter="fade" transition="in">
                                      <p:cBhvr>
                                        <p:cTn dur="1000"/>
                                        <p:tgtEl>
                                          <p:spTgt spid="4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9"/>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172B4D"/>
              </a:buClr>
              <a:buSzPts val="1200"/>
              <a:buChar char="●"/>
            </a:pPr>
            <a:r>
              <a:rPr lang="en" sz="1200">
                <a:solidFill>
                  <a:srgbClr val="172B4D"/>
                </a:solidFill>
              </a:rPr>
              <a:t>Ok donc on va dans nos Parametres, on cherche notre </a:t>
            </a:r>
            <a:r>
              <a:rPr lang="en" sz="1200">
                <a:solidFill>
                  <a:srgbClr val="172B4D"/>
                </a:solidFill>
              </a:rPr>
              <a:t>paramètre</a:t>
            </a:r>
            <a:r>
              <a:rPr lang="en" sz="1200">
                <a:solidFill>
                  <a:srgbClr val="172B4D"/>
                </a:solidFill>
              </a:rPr>
              <a:t> </a:t>
            </a:r>
            <a:r>
              <a:rPr lang="en" sz="1200">
                <a:solidFill>
                  <a:srgbClr val="172B4D"/>
                </a:solidFill>
              </a:rPr>
              <a:t>créé</a:t>
            </a:r>
            <a:r>
              <a:rPr lang="en" sz="1200">
                <a:solidFill>
                  <a:srgbClr val="172B4D"/>
                </a:solidFill>
              </a:rPr>
              <a:t> par le VB script</a:t>
            </a:r>
            <a:endParaRPr sz="1200">
              <a:solidFill>
                <a:srgbClr val="172B4D"/>
              </a:solidFill>
            </a:endParaRPr>
          </a:p>
        </p:txBody>
      </p:sp>
      <p:sp>
        <p:nvSpPr>
          <p:cNvPr id="430" name="Google Shape;430;p39"/>
          <p:cNvSpPr txBox="1"/>
          <p:nvPr>
            <p:ph type="title"/>
          </p:nvPr>
        </p:nvSpPr>
        <p:spPr>
          <a:xfrm>
            <a:off x="819150" y="435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final pour Param</a:t>
            </a:r>
            <a:endParaRPr/>
          </a:p>
        </p:txBody>
      </p:sp>
      <p:pic>
        <p:nvPicPr>
          <p:cNvPr id="431" name="Google Shape;431;p39"/>
          <p:cNvPicPr preferRelativeResize="0"/>
          <p:nvPr/>
        </p:nvPicPr>
        <p:blipFill>
          <a:blip r:embed="rId3">
            <a:alphaModFix/>
          </a:blip>
          <a:stretch>
            <a:fillRect/>
          </a:stretch>
        </p:blipFill>
        <p:spPr>
          <a:xfrm>
            <a:off x="603475" y="1596750"/>
            <a:ext cx="5491500" cy="2989276"/>
          </a:xfrm>
          <a:prstGeom prst="rect">
            <a:avLst/>
          </a:prstGeom>
          <a:noFill/>
          <a:ln>
            <a:noFill/>
          </a:ln>
        </p:spPr>
      </p:pic>
      <p:cxnSp>
        <p:nvCxnSpPr>
          <p:cNvPr id="432" name="Google Shape;432;p39"/>
          <p:cNvCxnSpPr/>
          <p:nvPr/>
        </p:nvCxnSpPr>
        <p:spPr>
          <a:xfrm flipH="1">
            <a:off x="6113750" y="3312725"/>
            <a:ext cx="798600" cy="3093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39"/>
          <p:cNvSpPr txBox="1"/>
          <p:nvPr/>
        </p:nvSpPr>
        <p:spPr>
          <a:xfrm>
            <a:off x="6847600" y="2537288"/>
            <a:ext cx="1626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Et si on le trouve bien on peut donc ajouter nos nouveaux </a:t>
            </a:r>
            <a:r>
              <a:rPr lang="en" sz="1200">
                <a:solidFill>
                  <a:schemeClr val="dk2"/>
                </a:solidFill>
                <a:latin typeface="Calibri"/>
                <a:ea typeface="Calibri"/>
                <a:cs typeface="Calibri"/>
                <a:sym typeface="Calibri"/>
              </a:rPr>
              <a:t>paramètres</a:t>
            </a:r>
            <a:r>
              <a:rPr lang="en" sz="1200">
                <a:solidFill>
                  <a:schemeClr val="dk2"/>
                </a:solidFill>
                <a:latin typeface="Calibri"/>
                <a:ea typeface="Calibri"/>
                <a:cs typeface="Calibri"/>
                <a:sym typeface="Calibri"/>
              </a:rPr>
              <a:t>! Et voila story fini!</a:t>
            </a:r>
            <a:endParaRPr sz="12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idx="1" type="body"/>
          </p:nvPr>
        </p:nvSpPr>
        <p:spPr>
          <a:xfrm>
            <a:off x="819150" y="1291300"/>
            <a:ext cx="7505700" cy="31257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1 -&gt; Analyse Func</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2 -&gt; Analyse Dev</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3 -&gt; Preparation</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4 -&gt; Attempt implem</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5 -&gt; Get stuck</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6 -&gt; Look for a solution</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7 -&gt; Never give up</a:t>
            </a:r>
            <a:endParaRPr>
              <a:solidFill>
                <a:srgbClr val="172B4D"/>
              </a:solidFill>
            </a:endParaRPr>
          </a:p>
          <a:p>
            <a:pPr indent="-311150" lvl="0" marL="457200" marR="0" rtl="0" algn="l">
              <a:lnSpc>
                <a:spcPct val="115000"/>
              </a:lnSpc>
              <a:spcBef>
                <a:spcPts val="0"/>
              </a:spcBef>
              <a:spcAft>
                <a:spcPts val="0"/>
              </a:spcAft>
              <a:buClr>
                <a:srgbClr val="172B4D"/>
              </a:buClr>
              <a:buSzPts val="1300"/>
              <a:buChar char="●"/>
            </a:pPr>
            <a:r>
              <a:rPr lang="en">
                <a:solidFill>
                  <a:srgbClr val="172B4D"/>
                </a:solidFill>
              </a:rPr>
              <a:t>Step 8 -&gt; Success!!</a:t>
            </a:r>
            <a:endParaRPr>
              <a:solidFill>
                <a:srgbClr val="172B4D"/>
              </a:solidFill>
            </a:endParaRPr>
          </a:p>
        </p:txBody>
      </p:sp>
      <p:sp>
        <p:nvSpPr>
          <p:cNvPr id="439" name="Google Shape;439;p40"/>
          <p:cNvSpPr txBox="1"/>
          <p:nvPr>
            <p:ph type="title"/>
          </p:nvPr>
        </p:nvSpPr>
        <p:spPr>
          <a:xfrm>
            <a:off x="819150" y="435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1000"/>
                                        <p:tgtEl>
                                          <p:spTgt spid="4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1000"/>
                                        <p:tgtEl>
                                          <p:spTgt spid="4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1000"/>
                                        <p:tgtEl>
                                          <p:spTgt spid="4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1000"/>
                                        <p:tgtEl>
                                          <p:spTgt spid="4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animEffect filter="fade" transition="in">
                                      <p:cBhvr>
                                        <p:cTn dur="1000"/>
                                        <p:tgtEl>
                                          <p:spTgt spid="4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animEffect filter="fade" transition="in">
                                      <p:cBhvr>
                                        <p:cTn dur="1000"/>
                                        <p:tgtEl>
                                          <p:spTgt spid="4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animEffect filter="fade" transition="in">
                                      <p:cBhvr>
                                        <p:cTn dur="1000"/>
                                        <p:tgtEl>
                                          <p:spTgt spid="4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7" st="7"/>
                                            </p:txEl>
                                          </p:spTgt>
                                        </p:tgtEl>
                                        <p:attrNameLst>
                                          <p:attrName>style.visibility</p:attrName>
                                        </p:attrNameLst>
                                      </p:cBhvr>
                                      <p:to>
                                        <p:strVal val="visible"/>
                                      </p:to>
                                    </p:set>
                                    <p:animEffect filter="fade" transition="in">
                                      <p:cBhvr>
                                        <p:cTn dur="1000"/>
                                        <p:tgtEl>
                                          <p:spTgt spid="4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Merci et bonne chance pour vos implems!</a:t>
            </a:r>
            <a:endParaRPr/>
          </a:p>
        </p:txBody>
      </p:sp>
      <p:pic>
        <p:nvPicPr>
          <p:cNvPr id="445" name="Google Shape;445;p41"/>
          <p:cNvPicPr preferRelativeResize="0"/>
          <p:nvPr/>
        </p:nvPicPr>
        <p:blipFill>
          <a:blip r:embed="rId3">
            <a:alphaModFix/>
          </a:blip>
          <a:stretch>
            <a:fillRect/>
          </a:stretch>
        </p:blipFill>
        <p:spPr>
          <a:xfrm>
            <a:off x="2224175" y="1715200"/>
            <a:ext cx="4557750"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28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Analyser la story (Func 1/3)</a:t>
            </a:r>
            <a:endParaRPr/>
          </a:p>
        </p:txBody>
      </p:sp>
      <p:sp>
        <p:nvSpPr>
          <p:cNvPr id="141" name="Google Shape;141;p15"/>
          <p:cNvSpPr txBox="1"/>
          <p:nvPr>
            <p:ph idx="1" type="body"/>
          </p:nvPr>
        </p:nvSpPr>
        <p:spPr>
          <a:xfrm>
            <a:off x="819150" y="1312875"/>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 temps que dev, comprendre la story est le comportement demandé avant de commencer est primordial.</a:t>
            </a:r>
            <a:endParaRPr/>
          </a:p>
          <a:p>
            <a:pPr indent="-311150" lvl="0" marL="457200" rtl="0" algn="l">
              <a:spcBef>
                <a:spcPts val="0"/>
              </a:spcBef>
              <a:spcAft>
                <a:spcPts val="0"/>
              </a:spcAft>
              <a:buSzPts val="1300"/>
              <a:buChar char="●"/>
            </a:pPr>
            <a:r>
              <a:rPr lang="en"/>
              <a:t>Normalement un Func la sociabilisé,  voir avec lui et vraiment prendre le temps de bien tout comprendre:</a:t>
            </a:r>
            <a:endParaRPr/>
          </a:p>
          <a:p>
            <a:pPr indent="-298450" lvl="1" marL="914400" rtl="0" algn="l">
              <a:spcBef>
                <a:spcPts val="0"/>
              </a:spcBef>
              <a:spcAft>
                <a:spcPts val="0"/>
              </a:spcAft>
              <a:buSzPts val="1100"/>
              <a:buChar char="○"/>
            </a:pPr>
            <a:r>
              <a:rPr lang="en"/>
              <a:t>La BU impacté</a:t>
            </a:r>
            <a:endParaRPr/>
          </a:p>
          <a:p>
            <a:pPr indent="-298450" lvl="1" marL="914400" rtl="0" algn="l">
              <a:spcBef>
                <a:spcPts val="0"/>
              </a:spcBef>
              <a:spcAft>
                <a:spcPts val="0"/>
              </a:spcAft>
              <a:buSzPts val="1100"/>
              <a:buChar char="○"/>
            </a:pPr>
            <a:r>
              <a:rPr lang="en"/>
              <a:t>Le type de comportement demandé</a:t>
            </a:r>
            <a:endParaRPr/>
          </a:p>
          <a:p>
            <a:pPr indent="-298450" lvl="1" marL="914400" rtl="0" algn="l">
              <a:spcBef>
                <a:spcPts val="0"/>
              </a:spcBef>
              <a:spcAft>
                <a:spcPts val="0"/>
              </a:spcAft>
              <a:buSzPts val="1100"/>
              <a:buChar char="○"/>
            </a:pPr>
            <a:r>
              <a:rPr lang="en"/>
              <a:t>L’objet à modifier, rajouter</a:t>
            </a:r>
            <a:endParaRPr/>
          </a:p>
          <a:p>
            <a:pPr indent="-311150" lvl="0" marL="457200" rtl="0" algn="l">
              <a:spcBef>
                <a:spcPts val="0"/>
              </a:spcBef>
              <a:spcAft>
                <a:spcPts val="0"/>
              </a:spcAft>
              <a:buSzPts val="1300"/>
              <a:buChar char="●"/>
            </a:pPr>
            <a:r>
              <a:rPr lang="en"/>
              <a:t>Si un de ces points n’est pas claire </a:t>
            </a:r>
            <a:r>
              <a:rPr b="1" lang="en" u="sng">
                <a:solidFill>
                  <a:srgbClr val="FF0000"/>
                </a:solidFill>
              </a:rPr>
              <a:t>NE PAS COMMENCER</a:t>
            </a:r>
            <a:r>
              <a:rPr lang="en"/>
              <a:t>, car ca peut etre du travail dans le vide, ou des modifications non prévu en cours de route.</a:t>
            </a:r>
            <a:endParaRPr/>
          </a:p>
          <a:p>
            <a:pPr indent="-311150" lvl="0" marL="457200" rtl="0" algn="l">
              <a:spcBef>
                <a:spcPts val="0"/>
              </a:spcBef>
              <a:spcAft>
                <a:spcPts val="0"/>
              </a:spcAft>
              <a:buSzPts val="1300"/>
              <a:buChar char="●"/>
            </a:pPr>
            <a:r>
              <a:rPr lang="en"/>
              <a:t>Ne pas hésiter a voir avec votre func assossocié, ou si il/elle n’a pas la </a:t>
            </a:r>
            <a:r>
              <a:rPr lang="en"/>
              <a:t>réponse</a:t>
            </a:r>
            <a:r>
              <a:rPr lang="en"/>
              <a:t>, </a:t>
            </a:r>
            <a:r>
              <a:rPr lang="en"/>
              <a:t>prévoir</a:t>
            </a:r>
            <a:r>
              <a:rPr lang="en"/>
              <a:t> un meet avec le PO pour tout mettre au claire.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57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Analyser la story (Func 2/3)</a:t>
            </a:r>
            <a:endParaRPr/>
          </a:p>
        </p:txBody>
      </p:sp>
      <p:sp>
        <p:nvSpPr>
          <p:cNvPr id="147" name="Google Shape;147;p16"/>
          <p:cNvSpPr txBox="1"/>
          <p:nvPr>
            <p:ph idx="1" type="body"/>
          </p:nvPr>
        </p:nvSpPr>
        <p:spPr>
          <a:xfrm>
            <a:off x="696850" y="1008900"/>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Pour l’analyse on va utiliser la story </a:t>
            </a:r>
            <a:r>
              <a:rPr lang="en" u="sng">
                <a:solidFill>
                  <a:schemeClr val="hlink"/>
                </a:solidFill>
                <a:hlinkClick r:id="rId3"/>
              </a:rPr>
              <a:t>https://jira.factory.eu.airbus.corp:8443/browse/N2H-23381</a:t>
            </a:r>
            <a:r>
              <a:rPr lang="en"/>
              <a:t> </a:t>
            </a:r>
            <a:endParaRPr/>
          </a:p>
          <a:p>
            <a:pPr indent="-311150" lvl="0" marL="457200" rtl="0" algn="l">
              <a:spcBef>
                <a:spcPts val="0"/>
              </a:spcBef>
              <a:spcAft>
                <a:spcPts val="0"/>
              </a:spcAft>
              <a:buSzPts val="1300"/>
              <a:buChar char="●"/>
            </a:pPr>
            <a:r>
              <a:rPr lang="en"/>
              <a:t>On a toutes les infos qu’il nous faut sur le graphique si dessous</a:t>
            </a:r>
            <a:endParaRPr/>
          </a:p>
          <a:p>
            <a:pPr indent="0" lvl="0" marL="457200" rtl="0" algn="l">
              <a:spcBef>
                <a:spcPts val="1200"/>
              </a:spcBef>
              <a:spcAft>
                <a:spcPts val="1200"/>
              </a:spcAft>
              <a:buNone/>
            </a:pPr>
            <a:r>
              <a:t/>
            </a:r>
            <a:endParaRPr/>
          </a:p>
        </p:txBody>
      </p:sp>
      <p:pic>
        <p:nvPicPr>
          <p:cNvPr id="148" name="Google Shape;148;p16"/>
          <p:cNvPicPr preferRelativeResize="0"/>
          <p:nvPr/>
        </p:nvPicPr>
        <p:blipFill rotWithShape="1">
          <a:blip r:embed="rId4">
            <a:alphaModFix/>
          </a:blip>
          <a:srcRect b="0" l="0" r="0" t="0"/>
          <a:stretch/>
        </p:blipFill>
        <p:spPr>
          <a:xfrm>
            <a:off x="1006350" y="1528700"/>
            <a:ext cx="6539250" cy="3416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9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57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Analyser la story (Func 3/3)</a:t>
            </a:r>
            <a:endParaRPr/>
          </a:p>
        </p:txBody>
      </p:sp>
      <p:pic>
        <p:nvPicPr>
          <p:cNvPr id="154" name="Google Shape;154;p17"/>
          <p:cNvPicPr preferRelativeResize="0"/>
          <p:nvPr/>
        </p:nvPicPr>
        <p:blipFill rotWithShape="1">
          <a:blip r:embed="rId3">
            <a:alphaModFix/>
          </a:blip>
          <a:srcRect b="0" l="0" r="0" t="0"/>
          <a:stretch/>
        </p:blipFill>
        <p:spPr>
          <a:xfrm>
            <a:off x="236650" y="1507125"/>
            <a:ext cx="6539250" cy="3416999"/>
          </a:xfrm>
          <a:prstGeom prst="rect">
            <a:avLst/>
          </a:prstGeom>
          <a:noFill/>
          <a:ln>
            <a:noFill/>
          </a:ln>
        </p:spPr>
      </p:pic>
      <p:cxnSp>
        <p:nvCxnSpPr>
          <p:cNvPr id="155" name="Google Shape;155;p17"/>
          <p:cNvCxnSpPr/>
          <p:nvPr/>
        </p:nvCxnSpPr>
        <p:spPr>
          <a:xfrm flipH="1">
            <a:off x="1783400" y="1370425"/>
            <a:ext cx="611400" cy="1800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7"/>
          <p:cNvSpPr txBox="1"/>
          <p:nvPr/>
        </p:nvSpPr>
        <p:spPr>
          <a:xfrm>
            <a:off x="2452350" y="1165525"/>
            <a:ext cx="414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Nom de l’application</a:t>
            </a:r>
            <a:endParaRPr sz="1300">
              <a:solidFill>
                <a:schemeClr val="dk2"/>
              </a:solidFill>
              <a:latin typeface="Calibri"/>
              <a:ea typeface="Calibri"/>
              <a:cs typeface="Calibri"/>
              <a:sym typeface="Calibri"/>
            </a:endParaRPr>
          </a:p>
        </p:txBody>
      </p:sp>
      <p:cxnSp>
        <p:nvCxnSpPr>
          <p:cNvPr id="157" name="Google Shape;157;p17"/>
          <p:cNvCxnSpPr/>
          <p:nvPr/>
        </p:nvCxnSpPr>
        <p:spPr>
          <a:xfrm flipH="1">
            <a:off x="5912625" y="1312875"/>
            <a:ext cx="222900" cy="2229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7"/>
          <p:cNvSpPr txBox="1"/>
          <p:nvPr/>
        </p:nvSpPr>
        <p:spPr>
          <a:xfrm>
            <a:off x="6099575" y="1082700"/>
            <a:ext cx="296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Business unit impacted</a:t>
            </a:r>
            <a:endParaRPr sz="1300">
              <a:solidFill>
                <a:schemeClr val="dk2"/>
              </a:solidFill>
              <a:latin typeface="Calibri"/>
              <a:ea typeface="Calibri"/>
              <a:cs typeface="Calibri"/>
              <a:sym typeface="Calibri"/>
            </a:endParaRPr>
          </a:p>
        </p:txBody>
      </p:sp>
      <p:cxnSp>
        <p:nvCxnSpPr>
          <p:cNvPr id="159" name="Google Shape;159;p17"/>
          <p:cNvCxnSpPr/>
          <p:nvPr/>
        </p:nvCxnSpPr>
        <p:spPr>
          <a:xfrm flipH="1">
            <a:off x="4114200" y="4715500"/>
            <a:ext cx="1266000" cy="360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7"/>
          <p:cNvSpPr txBox="1"/>
          <p:nvPr/>
        </p:nvSpPr>
        <p:spPr>
          <a:xfrm>
            <a:off x="5279675" y="4505075"/>
            <a:ext cx="378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Bouton en question</a:t>
            </a:r>
            <a:endParaRPr sz="1300">
              <a:solidFill>
                <a:schemeClr val="dk2"/>
              </a:solidFill>
              <a:latin typeface="Calibri"/>
              <a:ea typeface="Calibri"/>
              <a:cs typeface="Calibri"/>
              <a:sym typeface="Calibri"/>
            </a:endParaRPr>
          </a:p>
        </p:txBody>
      </p:sp>
      <p:cxnSp>
        <p:nvCxnSpPr>
          <p:cNvPr id="161" name="Google Shape;161;p17"/>
          <p:cNvCxnSpPr/>
          <p:nvPr/>
        </p:nvCxnSpPr>
        <p:spPr>
          <a:xfrm flipH="1">
            <a:off x="6502300" y="2837950"/>
            <a:ext cx="798600" cy="2877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7"/>
          <p:cNvSpPr txBox="1"/>
          <p:nvPr/>
        </p:nvSpPr>
        <p:spPr>
          <a:xfrm>
            <a:off x="7228975" y="2607725"/>
            <a:ext cx="180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Information a rajouter</a:t>
            </a:r>
            <a:endParaRPr sz="1300">
              <a:solidFill>
                <a:schemeClr val="dk2"/>
              </a:solidFill>
              <a:latin typeface="Calibri"/>
              <a:ea typeface="Calibri"/>
              <a:cs typeface="Calibri"/>
              <a:sym typeface="Calibri"/>
            </a:endParaRPr>
          </a:p>
        </p:txBody>
      </p:sp>
      <p:sp>
        <p:nvSpPr>
          <p:cNvPr id="163" name="Google Shape;163;p17"/>
          <p:cNvSpPr txBox="1"/>
          <p:nvPr/>
        </p:nvSpPr>
        <p:spPr>
          <a:xfrm>
            <a:off x="7056225" y="1960300"/>
            <a:ext cx="210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Création</a:t>
            </a:r>
            <a:r>
              <a:rPr lang="en" sz="1300">
                <a:solidFill>
                  <a:schemeClr val="dk2"/>
                </a:solidFill>
                <a:latin typeface="Calibri"/>
                <a:ea typeface="Calibri"/>
                <a:cs typeface="Calibri"/>
                <a:sym typeface="Calibri"/>
              </a:rPr>
              <a:t> de nouveaux </a:t>
            </a:r>
            <a:r>
              <a:rPr lang="en" sz="1300">
                <a:solidFill>
                  <a:schemeClr val="dk2"/>
                </a:solidFill>
                <a:latin typeface="Calibri"/>
                <a:ea typeface="Calibri"/>
                <a:cs typeface="Calibri"/>
                <a:sym typeface="Calibri"/>
              </a:rPr>
              <a:t>paramètres</a:t>
            </a:r>
            <a:endParaRPr sz="1300">
              <a:solidFill>
                <a:schemeClr val="dk2"/>
              </a:solidFill>
              <a:latin typeface="Calibri"/>
              <a:ea typeface="Calibri"/>
              <a:cs typeface="Calibri"/>
              <a:sym typeface="Calibri"/>
            </a:endParaRPr>
          </a:p>
        </p:txBody>
      </p:sp>
      <p:cxnSp>
        <p:nvCxnSpPr>
          <p:cNvPr id="164" name="Google Shape;164;p17"/>
          <p:cNvCxnSpPr>
            <a:stCxn id="163" idx="1"/>
          </p:cNvCxnSpPr>
          <p:nvPr/>
        </p:nvCxnSpPr>
        <p:spPr>
          <a:xfrm flipH="1">
            <a:off x="5408925" y="2252800"/>
            <a:ext cx="1647300" cy="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Avant de commencer l’analyse dev</a:t>
            </a:r>
            <a:endParaRPr/>
          </a:p>
        </p:txBody>
      </p:sp>
      <p:sp>
        <p:nvSpPr>
          <p:cNvPr id="170" name="Google Shape;170;p18"/>
          <p:cNvSpPr txBox="1"/>
          <p:nvPr>
            <p:ph idx="1" type="body"/>
          </p:nvPr>
        </p:nvSpPr>
        <p:spPr>
          <a:xfrm>
            <a:off x="819150" y="1312875"/>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Une fois la story completement acquise functionelement, on commence les recherches coté dev.</a:t>
            </a:r>
            <a:endParaRPr/>
          </a:p>
          <a:p>
            <a:pPr indent="-311150" lvl="0" marL="457200" rtl="0" algn="l">
              <a:spcBef>
                <a:spcPts val="0"/>
              </a:spcBef>
              <a:spcAft>
                <a:spcPts val="0"/>
              </a:spcAft>
              <a:buSzPts val="1300"/>
              <a:buChar char="●"/>
            </a:pPr>
            <a:r>
              <a:rPr lang="en"/>
              <a:t>Pour toute story je conseil utiliser ce format de fichier locals</a:t>
            </a:r>
            <a:endParaRPr/>
          </a:p>
        </p:txBody>
      </p:sp>
      <p:pic>
        <p:nvPicPr>
          <p:cNvPr id="171" name="Google Shape;171;p18"/>
          <p:cNvPicPr preferRelativeResize="0"/>
          <p:nvPr/>
        </p:nvPicPr>
        <p:blipFill rotWithShape="1">
          <a:blip r:embed="rId3">
            <a:alphaModFix/>
          </a:blip>
          <a:srcRect b="0" l="0" r="0" t="8958"/>
          <a:stretch/>
        </p:blipFill>
        <p:spPr>
          <a:xfrm>
            <a:off x="448250" y="2032250"/>
            <a:ext cx="5286375" cy="1196725"/>
          </a:xfrm>
          <a:prstGeom prst="rect">
            <a:avLst/>
          </a:prstGeom>
          <a:noFill/>
          <a:ln>
            <a:noFill/>
          </a:ln>
        </p:spPr>
      </p:pic>
      <p:sp>
        <p:nvSpPr>
          <p:cNvPr id="172" name="Google Shape;172;p18"/>
          <p:cNvSpPr txBox="1"/>
          <p:nvPr/>
        </p:nvSpPr>
        <p:spPr>
          <a:xfrm>
            <a:off x="5394575" y="1842650"/>
            <a:ext cx="30141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Code que je vais commit (A voir a la fin)</a:t>
            </a:r>
            <a:endParaRPr sz="1300">
              <a:solidFill>
                <a:schemeClr val="dk2"/>
              </a:solidFill>
              <a:latin typeface="Calibri"/>
              <a:ea typeface="Calibri"/>
              <a:cs typeface="Calibri"/>
              <a:sym typeface="Calibri"/>
            </a:endParaRPr>
          </a:p>
        </p:txBody>
      </p:sp>
      <p:cxnSp>
        <p:nvCxnSpPr>
          <p:cNvPr id="173" name="Google Shape;173;p18"/>
          <p:cNvCxnSpPr/>
          <p:nvPr/>
        </p:nvCxnSpPr>
        <p:spPr>
          <a:xfrm flipH="1">
            <a:off x="1754800" y="2061025"/>
            <a:ext cx="3503100" cy="1080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18"/>
          <p:cNvSpPr txBox="1"/>
          <p:nvPr/>
        </p:nvSpPr>
        <p:spPr>
          <a:xfrm>
            <a:off x="5394575" y="2169025"/>
            <a:ext cx="362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Backup de mon code initial (BL/knowhowapps etc)</a:t>
            </a:r>
            <a:endParaRPr sz="1300">
              <a:solidFill>
                <a:schemeClr val="dk2"/>
              </a:solidFill>
              <a:latin typeface="Calibri"/>
              <a:ea typeface="Calibri"/>
              <a:cs typeface="Calibri"/>
              <a:sym typeface="Calibri"/>
            </a:endParaRPr>
          </a:p>
        </p:txBody>
      </p:sp>
      <p:cxnSp>
        <p:nvCxnSpPr>
          <p:cNvPr id="175" name="Google Shape;175;p18"/>
          <p:cNvCxnSpPr/>
          <p:nvPr/>
        </p:nvCxnSpPr>
        <p:spPr>
          <a:xfrm rot="10800000">
            <a:off x="1085475" y="2355975"/>
            <a:ext cx="4201200" cy="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18"/>
          <p:cNvSpPr txBox="1"/>
          <p:nvPr/>
        </p:nvSpPr>
        <p:spPr>
          <a:xfrm>
            <a:off x="5452125" y="2492650"/>
            <a:ext cx="364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Traces OK ou KO du comportement initiale</a:t>
            </a:r>
            <a:endParaRPr sz="1300">
              <a:solidFill>
                <a:schemeClr val="dk2"/>
              </a:solidFill>
              <a:latin typeface="Calibri"/>
              <a:ea typeface="Calibri"/>
              <a:cs typeface="Calibri"/>
              <a:sym typeface="Calibri"/>
            </a:endParaRPr>
          </a:p>
        </p:txBody>
      </p:sp>
      <p:cxnSp>
        <p:nvCxnSpPr>
          <p:cNvPr id="177" name="Google Shape;177;p18"/>
          <p:cNvCxnSpPr/>
          <p:nvPr/>
        </p:nvCxnSpPr>
        <p:spPr>
          <a:xfrm rot="10800000">
            <a:off x="1128650" y="2564475"/>
            <a:ext cx="4179600" cy="1296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8"/>
          <p:cNvSpPr txBox="1"/>
          <p:nvPr/>
        </p:nvSpPr>
        <p:spPr>
          <a:xfrm>
            <a:off x="5491725" y="2809175"/>
            <a:ext cx="356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Unitary tests avec video</a:t>
            </a:r>
            <a:endParaRPr sz="1300">
              <a:solidFill>
                <a:schemeClr val="dk2"/>
              </a:solidFill>
              <a:latin typeface="Calibri"/>
              <a:ea typeface="Calibri"/>
              <a:cs typeface="Calibri"/>
              <a:sym typeface="Calibri"/>
            </a:endParaRPr>
          </a:p>
        </p:txBody>
      </p:sp>
      <p:cxnSp>
        <p:nvCxnSpPr>
          <p:cNvPr id="179" name="Google Shape;179;p18"/>
          <p:cNvCxnSpPr/>
          <p:nvPr/>
        </p:nvCxnSpPr>
        <p:spPr>
          <a:xfrm rot="10800000">
            <a:off x="1459500" y="2766100"/>
            <a:ext cx="3913500" cy="2301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18"/>
          <p:cNvSpPr txBox="1"/>
          <p:nvPr/>
        </p:nvSpPr>
        <p:spPr>
          <a:xfrm>
            <a:off x="3819150" y="3291150"/>
            <a:ext cx="4143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WIP (Work in progress) ou je mets tout mon travail actuel en code, backup en cas de crash et anciennes versions </a:t>
            </a:r>
            <a:endParaRPr sz="1300">
              <a:solidFill>
                <a:schemeClr val="dk2"/>
              </a:solidFill>
              <a:latin typeface="Calibri"/>
              <a:ea typeface="Calibri"/>
              <a:cs typeface="Calibri"/>
              <a:sym typeface="Calibri"/>
            </a:endParaRPr>
          </a:p>
        </p:txBody>
      </p:sp>
      <p:cxnSp>
        <p:nvCxnSpPr>
          <p:cNvPr id="181" name="Google Shape;181;p18"/>
          <p:cNvCxnSpPr/>
          <p:nvPr/>
        </p:nvCxnSpPr>
        <p:spPr>
          <a:xfrm rot="10800000">
            <a:off x="1020850" y="2996300"/>
            <a:ext cx="2683200" cy="5754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18"/>
          <p:cNvSpPr txBox="1"/>
          <p:nvPr/>
        </p:nvSpPr>
        <p:spPr>
          <a:xfrm>
            <a:off x="1020850" y="4017675"/>
            <a:ext cx="6826800" cy="42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Avec tout </a:t>
            </a:r>
            <a:r>
              <a:rPr lang="en" sz="1300">
                <a:solidFill>
                  <a:schemeClr val="dk2"/>
                </a:solidFill>
                <a:latin typeface="Calibri"/>
                <a:ea typeface="Calibri"/>
                <a:cs typeface="Calibri"/>
                <a:sym typeface="Calibri"/>
              </a:rPr>
              <a:t>ça</a:t>
            </a:r>
            <a:r>
              <a:rPr lang="en" sz="1300">
                <a:solidFill>
                  <a:schemeClr val="dk2"/>
                </a:solidFill>
                <a:latin typeface="Calibri"/>
                <a:ea typeface="Calibri"/>
                <a:cs typeface="Calibri"/>
                <a:sym typeface="Calibri"/>
              </a:rPr>
              <a:t> de </a:t>
            </a:r>
            <a:r>
              <a:rPr lang="en" sz="1300">
                <a:solidFill>
                  <a:schemeClr val="dk2"/>
                </a:solidFill>
                <a:latin typeface="Calibri"/>
                <a:ea typeface="Calibri"/>
                <a:cs typeface="Calibri"/>
                <a:sym typeface="Calibri"/>
              </a:rPr>
              <a:t>fait</a:t>
            </a:r>
            <a:r>
              <a:rPr lang="en" sz="1300">
                <a:solidFill>
                  <a:schemeClr val="dk2"/>
                </a:solidFill>
                <a:latin typeface="Calibri"/>
                <a:ea typeface="Calibri"/>
                <a:cs typeface="Calibri"/>
                <a:sym typeface="Calibri"/>
              </a:rPr>
              <a:t>, on va pouvoir commencer l’analyse de la story</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Comprendre la story point de vue dev</a:t>
            </a:r>
            <a:endParaRPr/>
          </a:p>
        </p:txBody>
      </p:sp>
      <p:sp>
        <p:nvSpPr>
          <p:cNvPr id="188" name="Google Shape;188;p19"/>
          <p:cNvSpPr txBox="1"/>
          <p:nvPr>
            <p:ph idx="1" type="body"/>
          </p:nvPr>
        </p:nvSpPr>
        <p:spPr>
          <a:xfrm>
            <a:off x="696850" y="1008900"/>
            <a:ext cx="7505700" cy="3821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On fait donc une liste des </a:t>
            </a:r>
            <a:r>
              <a:rPr lang="en"/>
              <a:t>éléments</a:t>
            </a:r>
            <a:r>
              <a:rPr lang="en"/>
              <a:t> à trouver dans la story.</a:t>
            </a:r>
            <a:endParaRPr/>
          </a:p>
          <a:p>
            <a:pPr indent="-311150" lvl="0" marL="457200" rtl="0" algn="l">
              <a:spcBef>
                <a:spcPts val="0"/>
              </a:spcBef>
              <a:spcAft>
                <a:spcPts val="0"/>
              </a:spcAft>
              <a:buSzPts val="1300"/>
              <a:buChar char="●"/>
            </a:pPr>
            <a:r>
              <a:rPr lang="en"/>
              <a:t>Total Length</a:t>
            </a:r>
            <a:endParaRPr/>
          </a:p>
          <a:p>
            <a:pPr indent="-311150" lvl="1" marL="914400" rtl="0" algn="l">
              <a:spcBef>
                <a:spcPts val="0"/>
              </a:spcBef>
              <a:spcAft>
                <a:spcPts val="0"/>
              </a:spcAft>
              <a:buSzPts val="1300"/>
              <a:buChar char="○"/>
            </a:pPr>
            <a:r>
              <a:rPr lang="en" sz="1300"/>
              <a:t>Dans la story on trouve que </a:t>
            </a:r>
            <a:r>
              <a:rPr b="1" lang="en" sz="1300">
                <a:solidFill>
                  <a:srgbClr val="172B4D"/>
                </a:solidFill>
                <a:highlight>
                  <a:srgbClr val="FFFFFF"/>
                </a:highlight>
              </a:rPr>
              <a:t>Total Length</a:t>
            </a:r>
            <a:r>
              <a:rPr lang="en" sz="1300">
                <a:solidFill>
                  <a:srgbClr val="172B4D"/>
                </a:solidFill>
                <a:highlight>
                  <a:srgbClr val="FFFFFF"/>
                </a:highlight>
              </a:rPr>
              <a:t> (in mm) = Length (Attribute name: </a:t>
            </a:r>
            <a:r>
              <a:rPr b="1" lang="en" sz="1300">
                <a:solidFill>
                  <a:srgbClr val="172B4D"/>
                </a:solidFill>
                <a:highlight>
                  <a:srgbClr val="FFFFFF"/>
                </a:highlight>
              </a:rPr>
              <a:t>Piping_Pipe.V_Length</a:t>
            </a:r>
            <a:r>
              <a:rPr lang="en" sz="1300">
                <a:solidFill>
                  <a:srgbClr val="172B4D"/>
                </a:solidFill>
                <a:highlight>
                  <a:srgbClr val="FFFFFF"/>
                </a:highlight>
              </a:rPr>
              <a:t> found in the Data information --&gt; see image below) + 2 extra lengths (corresponding to the connectors). </a:t>
            </a:r>
            <a:endParaRPr sz="1300">
              <a:solidFill>
                <a:srgbClr val="172B4D"/>
              </a:solidFill>
              <a:highlight>
                <a:srgbClr val="FFFFFF"/>
              </a:highlight>
            </a:endParaRPr>
          </a:p>
          <a:p>
            <a:pPr indent="-311150" lvl="1" marL="914400" rtl="0" algn="l">
              <a:spcBef>
                <a:spcPts val="0"/>
              </a:spcBef>
              <a:spcAft>
                <a:spcPts val="0"/>
              </a:spcAft>
              <a:buClr>
                <a:srgbClr val="172B4D"/>
              </a:buClr>
              <a:buSzPts val="1300"/>
              <a:buChar char="○"/>
            </a:pPr>
            <a:r>
              <a:rPr lang="en" sz="1300">
                <a:solidFill>
                  <a:srgbClr val="172B4D"/>
                </a:solidFill>
                <a:highlight>
                  <a:srgbClr val="FFFFFF"/>
                </a:highlight>
              </a:rPr>
              <a:t>Donc il nous faut trouver comment obtenir l’attribut </a:t>
            </a:r>
            <a:r>
              <a:rPr b="1" lang="en" sz="1300">
                <a:solidFill>
                  <a:srgbClr val="172B4D"/>
                </a:solidFill>
                <a:highlight>
                  <a:srgbClr val="FFFFFF"/>
                </a:highlight>
              </a:rPr>
              <a:t>Piping_Pipe.V_Length</a:t>
            </a:r>
            <a:r>
              <a:rPr lang="en" sz="1300">
                <a:solidFill>
                  <a:srgbClr val="172B4D"/>
                </a:solidFill>
                <a:highlight>
                  <a:srgbClr val="FFFFFF"/>
                </a:highlight>
              </a:rPr>
              <a:t> et le length de tous les connectors (A voir plus tard, mais l’info est sur le screenshot dans la story!)</a:t>
            </a:r>
            <a:endParaRPr sz="1300">
              <a:solidFill>
                <a:srgbClr val="172B4D"/>
              </a:solidFill>
              <a:highlight>
                <a:srgbClr val="FFFFFF"/>
              </a:highlight>
            </a:endParaRPr>
          </a:p>
          <a:p>
            <a:pPr indent="-311150" lvl="0" marL="457200" rtl="0" algn="l">
              <a:spcBef>
                <a:spcPts val="0"/>
              </a:spcBef>
              <a:spcAft>
                <a:spcPts val="0"/>
              </a:spcAft>
              <a:buSzPts val="1300"/>
              <a:buChar char="●"/>
            </a:pPr>
            <a:r>
              <a:rPr lang="en"/>
              <a:t>Total Weight</a:t>
            </a:r>
            <a:endParaRPr/>
          </a:p>
          <a:p>
            <a:pPr indent="-311150" lvl="1" marL="914400" rtl="0" algn="l">
              <a:spcBef>
                <a:spcPts val="0"/>
              </a:spcBef>
              <a:spcAft>
                <a:spcPts val="0"/>
              </a:spcAft>
              <a:buSzPts val="1300"/>
              <a:buChar char="○"/>
            </a:pPr>
            <a:r>
              <a:rPr lang="en" sz="1300"/>
              <a:t>Dans la story on trouve que </a:t>
            </a:r>
            <a:r>
              <a:rPr b="1" lang="en" sz="1300">
                <a:solidFill>
                  <a:srgbClr val="172B4D"/>
                </a:solidFill>
                <a:highlight>
                  <a:srgbClr val="FFFFFF"/>
                </a:highlight>
              </a:rPr>
              <a:t>Total Weight</a:t>
            </a:r>
            <a:r>
              <a:rPr lang="en" sz="1300">
                <a:solidFill>
                  <a:srgbClr val="172B4D"/>
                </a:solidFill>
                <a:highlight>
                  <a:srgbClr val="FFFFFF"/>
                </a:highlight>
              </a:rPr>
              <a:t> (in kg) = Total Length (calculated above) * Linear weight (Attribute name: </a:t>
            </a:r>
            <a:r>
              <a:rPr b="1" lang="en" sz="1300">
                <a:solidFill>
                  <a:srgbClr val="172B4D"/>
                </a:solidFill>
                <a:highlight>
                  <a:srgbClr val="FFFFFF"/>
                </a:highlight>
              </a:rPr>
              <a:t>Piping_Pipe.V_Linearweight</a:t>
            </a:r>
            <a:r>
              <a:rPr lang="en" sz="1300">
                <a:solidFill>
                  <a:srgbClr val="172B4D"/>
                </a:solidFill>
                <a:highlight>
                  <a:srgbClr val="FFFFFF"/>
                </a:highlight>
              </a:rPr>
              <a:t> found in the Data information --&gt; see image below).</a:t>
            </a:r>
            <a:endParaRPr sz="1300">
              <a:solidFill>
                <a:srgbClr val="172B4D"/>
              </a:solidFill>
              <a:highlight>
                <a:srgbClr val="FFFFFF"/>
              </a:highlight>
            </a:endParaRPr>
          </a:p>
          <a:p>
            <a:pPr indent="-311150" lvl="1" marL="914400" rtl="0" algn="l">
              <a:spcBef>
                <a:spcPts val="0"/>
              </a:spcBef>
              <a:spcAft>
                <a:spcPts val="0"/>
              </a:spcAft>
              <a:buClr>
                <a:srgbClr val="172B4D"/>
              </a:buClr>
              <a:buSzPts val="1300"/>
              <a:buChar char="○"/>
            </a:pPr>
            <a:r>
              <a:rPr lang="en" sz="1300">
                <a:solidFill>
                  <a:srgbClr val="172B4D"/>
                </a:solidFill>
                <a:highlight>
                  <a:srgbClr val="FFFFFF"/>
                </a:highlight>
              </a:rPr>
              <a:t>Donc again il nous faut l’attribut </a:t>
            </a:r>
            <a:r>
              <a:rPr b="1" lang="en" sz="1300">
                <a:solidFill>
                  <a:srgbClr val="172B4D"/>
                </a:solidFill>
                <a:highlight>
                  <a:srgbClr val="FFFFFF"/>
                </a:highlight>
              </a:rPr>
              <a:t>V_Linearweight. </a:t>
            </a:r>
            <a:endParaRPr sz="1300">
              <a:solidFill>
                <a:srgbClr val="172B4D"/>
              </a:solidFill>
              <a:highlight>
                <a:srgbClr val="FFFFFF"/>
              </a:highlight>
            </a:endParaRPr>
          </a:p>
          <a:p>
            <a:pPr indent="-311150" lvl="0" marL="457200" rtl="0" algn="l">
              <a:spcBef>
                <a:spcPts val="0"/>
              </a:spcBef>
              <a:spcAft>
                <a:spcPts val="0"/>
              </a:spcAft>
              <a:buClr>
                <a:srgbClr val="172B4D"/>
              </a:buClr>
              <a:buSzPts val="1300"/>
              <a:buChar char="●"/>
            </a:pPr>
            <a:r>
              <a:rPr lang="en">
                <a:solidFill>
                  <a:srgbClr val="172B4D"/>
                </a:solidFill>
                <a:highlight>
                  <a:srgbClr val="FFFFFF"/>
                </a:highlight>
              </a:rPr>
              <a:t>Donc on peut voir que les deux attributs sont sur un objet de type Piping_Pipe (Que sûrement on ne connais pas encore donc a noter que notre Instance/Reference/Occurence va devoir etre modifier en Piping_Pipe a un moment)</a:t>
            </a:r>
            <a:endParaRPr>
              <a:solidFill>
                <a:srgbClr val="172B4D"/>
              </a:solidFill>
              <a:highlight>
                <a:srgbClr val="FFFFFF"/>
              </a:highlight>
            </a:endParaRPr>
          </a:p>
          <a:p>
            <a:pPr indent="-311150" lvl="0" marL="457200" rtl="0" algn="l">
              <a:spcBef>
                <a:spcPts val="0"/>
              </a:spcBef>
              <a:spcAft>
                <a:spcPts val="0"/>
              </a:spcAft>
              <a:buClr>
                <a:srgbClr val="172B4D"/>
              </a:buClr>
              <a:buSzPts val="1300"/>
              <a:buChar char="●"/>
            </a:pPr>
            <a:r>
              <a:rPr lang="en">
                <a:solidFill>
                  <a:srgbClr val="172B4D"/>
                </a:solidFill>
                <a:highlight>
                  <a:srgbClr val="FFFFFF"/>
                </a:highlight>
              </a:rPr>
              <a:t>On va ensuite devoir tout stocké dans un nouveau groupe de paramètre a créer au lancement de la fonction, mais ça on va le voir en dernier!</a:t>
            </a:r>
            <a:endParaRPr>
              <a:solidFill>
                <a:srgbClr val="172B4D"/>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1000"/>
                                        <p:tgtEl>
                                          <p:spTgt spid="1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Effect filter="fade" transition="in">
                                      <p:cBhvr>
                                        <p:cTn dur="1000"/>
                                        <p:tgtEl>
                                          <p:spTgt spid="18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Lire et comprendre les traces (1/2)</a:t>
            </a:r>
            <a:endParaRPr/>
          </a:p>
        </p:txBody>
      </p:sp>
      <p:sp>
        <p:nvSpPr>
          <p:cNvPr id="194" name="Google Shape;194;p20"/>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 lance la fonction sur un objet de type pipe pour voir à quoi ressemble les traces.</a:t>
            </a:r>
            <a:endParaRPr/>
          </a:p>
        </p:txBody>
      </p:sp>
      <p:pic>
        <p:nvPicPr>
          <p:cNvPr id="195" name="Google Shape;195;p20"/>
          <p:cNvPicPr preferRelativeResize="0"/>
          <p:nvPr/>
        </p:nvPicPr>
        <p:blipFill>
          <a:blip r:embed="rId3">
            <a:alphaModFix/>
          </a:blip>
          <a:stretch>
            <a:fillRect/>
          </a:stretch>
        </p:blipFill>
        <p:spPr>
          <a:xfrm>
            <a:off x="380450" y="1730950"/>
            <a:ext cx="5881551" cy="2948300"/>
          </a:xfrm>
          <a:prstGeom prst="rect">
            <a:avLst/>
          </a:prstGeom>
          <a:noFill/>
          <a:ln>
            <a:noFill/>
          </a:ln>
        </p:spPr>
      </p:pic>
      <p:cxnSp>
        <p:nvCxnSpPr>
          <p:cNvPr id="196" name="Google Shape;196;p20"/>
          <p:cNvCxnSpPr/>
          <p:nvPr/>
        </p:nvCxnSpPr>
        <p:spPr>
          <a:xfrm flipH="1">
            <a:off x="661175" y="1981900"/>
            <a:ext cx="5639700" cy="2373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0"/>
          <p:cNvCxnSpPr/>
          <p:nvPr/>
        </p:nvCxnSpPr>
        <p:spPr>
          <a:xfrm rot="10800000">
            <a:off x="1164600" y="1953100"/>
            <a:ext cx="5114700" cy="216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6132525" y="1730950"/>
            <a:ext cx="295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Calibri"/>
                <a:ea typeface="Calibri"/>
                <a:cs typeface="Calibri"/>
                <a:sym typeface="Calibri"/>
              </a:rPr>
              <a:t>Ca me dit que c’est surement une knowhowapp</a:t>
            </a:r>
            <a:endParaRPr sz="1100">
              <a:solidFill>
                <a:schemeClr val="dk2"/>
              </a:solidFill>
              <a:latin typeface="Calibri"/>
              <a:ea typeface="Calibri"/>
              <a:cs typeface="Calibri"/>
              <a:sym typeface="Calibri"/>
            </a:endParaRPr>
          </a:p>
        </p:txBody>
      </p:sp>
      <p:cxnSp>
        <p:nvCxnSpPr>
          <p:cNvPr id="199" name="Google Shape;199;p20"/>
          <p:cNvCxnSpPr/>
          <p:nvPr/>
        </p:nvCxnSpPr>
        <p:spPr>
          <a:xfrm flipH="1">
            <a:off x="4581725" y="3327125"/>
            <a:ext cx="1913400" cy="3741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0"/>
          <p:cNvSpPr txBox="1"/>
          <p:nvPr/>
        </p:nvSpPr>
        <p:spPr>
          <a:xfrm>
            <a:off x="6445425" y="3118500"/>
            <a:ext cx="264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Calibri"/>
                <a:ea typeface="Calibri"/>
                <a:cs typeface="Calibri"/>
                <a:sym typeface="Calibri"/>
              </a:rPr>
              <a:t>Il lit déjà le resource file dont on a besoins pour la story</a:t>
            </a:r>
            <a:endParaRPr sz="1100">
              <a:solidFill>
                <a:schemeClr val="dk2"/>
              </a:solidFill>
              <a:latin typeface="Calibri"/>
              <a:ea typeface="Calibri"/>
              <a:cs typeface="Calibri"/>
              <a:sym typeface="Calibri"/>
            </a:endParaRPr>
          </a:p>
        </p:txBody>
      </p:sp>
      <p:cxnSp>
        <p:nvCxnSpPr>
          <p:cNvPr id="201" name="Google Shape;201;p20"/>
          <p:cNvCxnSpPr/>
          <p:nvPr/>
        </p:nvCxnSpPr>
        <p:spPr>
          <a:xfrm rot="10800000">
            <a:off x="1552950" y="4111200"/>
            <a:ext cx="3194100" cy="288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0"/>
          <p:cNvSpPr txBox="1"/>
          <p:nvPr/>
        </p:nvSpPr>
        <p:spPr>
          <a:xfrm>
            <a:off x="4703875" y="3981725"/>
            <a:ext cx="414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Calibri"/>
                <a:ea typeface="Calibri"/>
                <a:cs typeface="Calibri"/>
                <a:sym typeface="Calibri"/>
              </a:rPr>
              <a:t>Il lit déjà le extra length qui est le length du connector!</a:t>
            </a:r>
            <a:endParaRPr sz="1100">
              <a:solidFill>
                <a:schemeClr val="dk2"/>
              </a:solidFill>
              <a:latin typeface="Calibri"/>
              <a:ea typeface="Calibri"/>
              <a:cs typeface="Calibri"/>
              <a:sym typeface="Calibri"/>
            </a:endParaRPr>
          </a:p>
        </p:txBody>
      </p:sp>
      <p:sp>
        <p:nvSpPr>
          <p:cNvPr id="203" name="Google Shape;203;p20"/>
          <p:cNvSpPr txBox="1"/>
          <p:nvPr/>
        </p:nvSpPr>
        <p:spPr>
          <a:xfrm>
            <a:off x="5358500" y="4478100"/>
            <a:ext cx="3799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On save les traces en local bien sur :)	</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819150" y="44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Lire et comprendre les traces (2/2)</a:t>
            </a:r>
            <a:endParaRPr/>
          </a:p>
        </p:txBody>
      </p:sp>
      <p:sp>
        <p:nvSpPr>
          <p:cNvPr id="209" name="Google Shape;209;p21"/>
          <p:cNvSpPr txBox="1"/>
          <p:nvPr>
            <p:ph idx="1" type="body"/>
          </p:nvPr>
        </p:nvSpPr>
        <p:spPr>
          <a:xfrm>
            <a:off x="819150" y="1305700"/>
            <a:ext cx="7505700" cy="31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 sait donc que c’est une knowhowapp, on va donc chercher dans le dossier KCF pour voir si on trouve quelque chose.</a:t>
            </a:r>
            <a:endParaRPr/>
          </a:p>
        </p:txBody>
      </p:sp>
      <p:pic>
        <p:nvPicPr>
          <p:cNvPr id="210" name="Google Shape;210;p21"/>
          <p:cNvPicPr preferRelativeResize="0"/>
          <p:nvPr/>
        </p:nvPicPr>
        <p:blipFill>
          <a:blip r:embed="rId3">
            <a:alphaModFix/>
          </a:blip>
          <a:stretch>
            <a:fillRect/>
          </a:stretch>
        </p:blipFill>
        <p:spPr>
          <a:xfrm>
            <a:off x="301325" y="1857477"/>
            <a:ext cx="6268649" cy="2085825"/>
          </a:xfrm>
          <a:prstGeom prst="rect">
            <a:avLst/>
          </a:prstGeom>
          <a:noFill/>
          <a:ln>
            <a:noFill/>
          </a:ln>
        </p:spPr>
      </p:pic>
      <p:cxnSp>
        <p:nvCxnSpPr>
          <p:cNvPr id="211" name="Google Shape;211;p21"/>
          <p:cNvCxnSpPr/>
          <p:nvPr/>
        </p:nvCxnSpPr>
        <p:spPr>
          <a:xfrm rot="10800000">
            <a:off x="3962900" y="3413475"/>
            <a:ext cx="1079100" cy="6546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1"/>
          <p:cNvSpPr txBox="1"/>
          <p:nvPr/>
        </p:nvSpPr>
        <p:spPr>
          <a:xfrm>
            <a:off x="4977225" y="3996125"/>
            <a:ext cx="4072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BINGO! (Je note en passant que toutes les knowhowapps ne sont pas </a:t>
            </a:r>
            <a:r>
              <a:rPr lang="en" sz="1300">
                <a:solidFill>
                  <a:schemeClr val="dk2"/>
                </a:solidFill>
                <a:latin typeface="Calibri"/>
                <a:ea typeface="Calibri"/>
                <a:cs typeface="Calibri"/>
                <a:sym typeface="Calibri"/>
              </a:rPr>
              <a:t>forcément</a:t>
            </a:r>
            <a:r>
              <a:rPr lang="en" sz="1300">
                <a:solidFill>
                  <a:schemeClr val="dk2"/>
                </a:solidFill>
                <a:latin typeface="Calibri"/>
                <a:ea typeface="Calibri"/>
                <a:cs typeface="Calibri"/>
                <a:sym typeface="Calibri"/>
              </a:rPr>
              <a:t> dans l’application CAD Authoring)</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