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335" r:id="rId4"/>
    <p:sldId id="336" r:id="rId5"/>
    <p:sldId id="294" r:id="rId6"/>
    <p:sldId id="267" r:id="rId7"/>
    <p:sldId id="295" r:id="rId8"/>
    <p:sldId id="319" r:id="rId9"/>
    <p:sldId id="320" r:id="rId10"/>
    <p:sldId id="321" r:id="rId11"/>
    <p:sldId id="330" r:id="rId12"/>
    <p:sldId id="331" r:id="rId13"/>
    <p:sldId id="340" r:id="rId14"/>
    <p:sldId id="332" r:id="rId15"/>
    <p:sldId id="341" r:id="rId16"/>
    <p:sldId id="342" r:id="rId17"/>
    <p:sldId id="333" r:id="rId18"/>
    <p:sldId id="343" r:id="rId19"/>
    <p:sldId id="344" r:id="rId20"/>
    <p:sldId id="334" r:id="rId21"/>
    <p:sldId id="345" r:id="rId22"/>
    <p:sldId id="268" r:id="rId23"/>
    <p:sldId id="278" r:id="rId24"/>
    <p:sldId id="322" r:id="rId25"/>
    <p:sldId id="346" r:id="rId26"/>
    <p:sldId id="347" r:id="rId27"/>
    <p:sldId id="275" r:id="rId28"/>
    <p:sldId id="297" r:id="rId29"/>
    <p:sldId id="327" r:id="rId30"/>
    <p:sldId id="280" r:id="rId31"/>
    <p:sldId id="279" r:id="rId32"/>
    <p:sldId id="328" r:id="rId33"/>
    <p:sldId id="298" r:id="rId34"/>
    <p:sldId id="329" r:id="rId35"/>
    <p:sldId id="323" r:id="rId36"/>
    <p:sldId id="324" r:id="rId37"/>
    <p:sldId id="269" r:id="rId38"/>
    <p:sldId id="271" r:id="rId39"/>
    <p:sldId id="325" r:id="rId40"/>
    <p:sldId id="272" r:id="rId41"/>
    <p:sldId id="326" r:id="rId42"/>
    <p:sldId id="273" r:id="rId43"/>
    <p:sldId id="274" r:id="rId44"/>
    <p:sldId id="339" r:id="rId45"/>
    <p:sldId id="338" r:id="rId4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2030" autoAdjust="0"/>
  </p:normalViewPr>
  <p:slideViewPr>
    <p:cSldViewPr snapToGrid="0">
      <p:cViewPr varScale="1">
        <p:scale>
          <a:sx n="122" d="100"/>
          <a:sy n="122" d="100"/>
        </p:scale>
        <p:origin x="1680" y="330"/>
      </p:cViewPr>
      <p:guideLst/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F3737-FD25-4DA3-9DDE-A31E7FA8A5F0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C48CA-3C1F-45E9-AF42-30C003A38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55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48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696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4133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Tous les équipements n’ont pas besoin d’avoir accès à internet en même temps.</a:t>
            </a:r>
          </a:p>
          <a:p>
            <a:r>
              <a:rPr lang="fr-FR" dirty="0"/>
              <a:t>Seuls les équipements actifs utilisent une adresse IP publique</a:t>
            </a:r>
          </a:p>
          <a:p>
            <a:r>
              <a:rPr lang="fr-FR" dirty="0"/>
              <a:t>Le routeur réalise l’allocation de façon dynamique</a:t>
            </a:r>
          </a:p>
          <a:p>
            <a:r>
              <a:rPr lang="fr-FR" dirty="0"/>
              <a:t>Il remplace dans les trames IP l’adresse source par une adresse publique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71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975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 classique des box Internet</a:t>
            </a:r>
          </a:p>
          <a:p>
            <a:r>
              <a:rPr lang="fr-FR" dirty="0"/>
              <a:t>Avantage en terme de sécurité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489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0122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de PAT/NAT : Problème de sécurité</a:t>
            </a:r>
          </a:p>
          <a:p>
            <a:r>
              <a:rPr lang="fr-FR" dirty="0"/>
              <a:t>Description d’une architecture avec la box, filtrage par la box, filtrage a faire par l’ordinateur / capteur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26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Quels sont </a:t>
            </a:r>
            <a:r>
              <a:rPr lang="fr-FR"/>
              <a:t>les protocoles </a:t>
            </a:r>
            <a:r>
              <a:rPr lang="fr-FR" dirty="0"/>
              <a:t>que vous connaissez 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67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914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https://sitelec.org/cours/caleca/ftp/les_bases.htm</a:t>
            </a:r>
          </a:p>
          <a:p>
            <a:r>
              <a:rPr lang="fr-FR" dirty="0"/>
              <a:t>Quelque commandes :</a:t>
            </a:r>
          </a:p>
          <a:p>
            <a:r>
              <a:rPr lang="fr-FR" dirty="0"/>
              <a:t>USER  </a:t>
            </a:r>
            <a:r>
              <a:rPr lang="fr-FR" dirty="0" err="1"/>
              <a:t>user</a:t>
            </a:r>
            <a:endParaRPr lang="fr-FR" dirty="0"/>
          </a:p>
          <a:p>
            <a:r>
              <a:rPr lang="fr-FR" dirty="0" err="1"/>
              <a:t>PASS</a:t>
            </a:r>
            <a:r>
              <a:rPr lang="fr-FR" dirty="0"/>
              <a:t> mot de passe</a:t>
            </a:r>
          </a:p>
          <a:p>
            <a:r>
              <a:rPr lang="fr-FR" dirty="0" err="1"/>
              <a:t>PWD</a:t>
            </a:r>
            <a:r>
              <a:rPr lang="fr-FR" dirty="0"/>
              <a:t> :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Working</a:t>
            </a:r>
            <a:r>
              <a:rPr lang="fr-FR" dirty="0"/>
              <a:t> Directory (donne / quand on est la racine)</a:t>
            </a:r>
          </a:p>
          <a:p>
            <a:r>
              <a:rPr lang="fr-FR" dirty="0"/>
              <a:t>LIST : LS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79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Pénurie Adresse MAC : </a:t>
            </a:r>
          </a:p>
          <a:p>
            <a:r>
              <a:rPr lang="fr-FR" dirty="0"/>
              <a:t>6 Octets -&gt; 48 bits -&gt; 2^48 possibilités</a:t>
            </a:r>
          </a:p>
          <a:p>
            <a:r>
              <a:rPr lang="fr-FR" dirty="0"/>
              <a:t>48 Bits -&gt; 281 000 milliards d’équipements</a:t>
            </a:r>
          </a:p>
          <a:p>
            <a:r>
              <a:rPr lang="fr-FR" dirty="0"/>
              <a:t>    -&gt; 543 000 interfaces / km² sur la terre entière</a:t>
            </a:r>
          </a:p>
          <a:p>
            <a:r>
              <a:rPr lang="fr-FR" dirty="0"/>
              <a:t>    -&gt; Surface émergé (128 millions km²) : 2 interfaces / m² de surface émergée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507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Reverse </a:t>
            </a:r>
            <a:r>
              <a:rPr lang="fr-FR" dirty="0" err="1"/>
              <a:t>SSH</a:t>
            </a:r>
            <a:r>
              <a:rPr lang="fr-FR" dirty="0"/>
              <a:t> : schéma au tableau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47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2081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https://azurplus.fr/a-quoi-sert-exactement-une-adresse-mac/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939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Est-ce que ça vous aurait intéressé de sertir des </a:t>
            </a:r>
            <a:r>
              <a:rPr lang="fr-FR" dirty="0" err="1"/>
              <a:t>câbmes</a:t>
            </a:r>
            <a:r>
              <a:rPr lang="fr-FR" dirty="0"/>
              <a:t> ?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Utilisation d’une boite de chicoré : 200m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090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Très utilisé ! Notamment pour relier des antennes 4G qui sont trop loin du réseau</a:t>
            </a:r>
            <a:r>
              <a:rPr lang="fr-FR" baseline="0" dirty="0"/>
              <a:t> fibre</a:t>
            </a:r>
          </a:p>
          <a:p>
            <a:r>
              <a:rPr lang="fr-FR" baseline="0" dirty="0"/>
              <a:t>EDF : Barrage relié en point à point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966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10.8.45.8/8 : </a:t>
            </a:r>
          </a:p>
          <a:p>
            <a:r>
              <a:rPr lang="fr-FR" dirty="0"/>
              <a:t>Réseau : 10.0.0.0</a:t>
            </a:r>
          </a:p>
          <a:p>
            <a:r>
              <a:rPr lang="fr-FR" dirty="0"/>
              <a:t>Masque 255.0.0.0</a:t>
            </a:r>
          </a:p>
          <a:p>
            <a:r>
              <a:rPr lang="fr-FR" dirty="0"/>
              <a:t>Nombre d’équipement = 2 ^24 – 1 = 16 777 216 – 1</a:t>
            </a:r>
          </a:p>
          <a:p>
            <a:r>
              <a:rPr lang="fr-FR" dirty="0"/>
              <a:t>Adresse de broadcast 10.255.255.255</a:t>
            </a:r>
          </a:p>
          <a:p>
            <a:r>
              <a:rPr lang="fr-FR" dirty="0"/>
              <a:t>Masque / 16 : 255.255.0.0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25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577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FDBF7-FC3A-4DFE-85ED-83EB322307D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744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On voit dans quelque slides pourquoi il faut économiser les adresses IP publiques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9437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5670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2525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C48CA-3C1F-45E9-AF42-30C003A38B7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265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5A043-8512-45FA-A41F-752E5B241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530E493-DEC8-D7E2-12BB-B7BC5E76B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7D935-5AC4-C1DF-A609-08871E5D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00D09-69E7-AE3F-F594-E0658686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83AB0-D103-B208-8178-4533E377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9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A76FC9-0CF5-1E8A-D92F-9446BBD0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B7D7BB-40F8-FD24-95F0-99FEE1D6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E2CE92-C6FB-94D0-D8CE-94EE47D4D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64A41-3BA8-32B8-AA8B-B36C4E9C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6F5D64-44AC-5655-0972-DDB0678F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400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B498367-60DF-0CAF-8A3B-D72ECF265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C8C94E-5F9F-3778-13BD-CB232C2A5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94326F-136B-83DC-931D-A7892117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48D8A4-675C-0872-4579-F4FF0599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DF954E-6012-D3F4-36C5-3FB477AFC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909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350D19-EE8D-ED47-2F8F-B0FFF577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F572C-E789-BF69-42AA-8727C6A2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3E9C47-BF70-9D32-86B3-B410C248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601265-2B66-CE7D-B390-8764A8B1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0022E9-9214-C8F2-9FF9-1A4E6C5A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97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16B38-67D2-034A-7057-A9A890BD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D89C40-1DAA-4E0A-7225-72CC46255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BDD9B-D1AC-9CF1-8037-CF2C8A1C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19EAD8-311A-D845-62CA-0312B762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3C5715-8F5A-4634-C29B-4FA7D9DA0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27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F9059-611A-631A-96E8-B15C51344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AAF59D-0E8E-7F8F-483B-6F84DBB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747935-00AA-B02F-76E3-1DABF75C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AF475-ABBF-E886-F69D-E0BE88D3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298852-509E-706E-67D2-DAFA2311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60DA263-E8DE-89B6-0750-543CE39E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76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F30BB-E83D-0C8E-491A-ECE98937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100E45-C47A-3231-8ACB-0B01648D6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D13E53-67A7-D619-B3F1-C55C6CF10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5244B3A-92F6-FF56-5B4F-A5D95FE74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FC968B-98D2-1CC9-3601-7997216ED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7949A7-9CB4-C708-9907-3F4539C4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9C5DBD-3D91-4934-7146-0534DE23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4E6803-871A-C001-29C1-02382169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80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46FF4B-E031-4AA3-92F3-A80DE7CA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290518-64B8-4E51-3528-F904369F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6A36067-98EF-DBB4-DBED-8080CEED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923870-3FC7-B378-9003-80B0D280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475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9707B62-E05A-6743-2787-44A0186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ECB4C65-54B6-3BA8-3256-8A09F5B07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14BD32-EECB-E513-04CC-BF9B7F3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02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CE171-617E-BB32-0780-2CE81100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032948-FCC3-DA98-0573-9DE418F4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4BB19C-6872-7C2A-A0F9-D8AF6894E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9273FEA-D115-FD0B-0358-8424A543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98B995-A069-9BBD-AAF2-B36CA2D0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3FB82E-B939-503B-0DFD-3EAF4867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067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1D176E-F341-132B-875B-E75810ACC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8538C9B-7F37-5BDE-5737-7A82009A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E84CF7-523E-C67C-495A-888DA01DFC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D5C0D-260F-3F8A-0E48-2C1D5F0B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B4A6A9-1B5E-3D10-E3EC-6624790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664B8A-6DE1-6268-9404-41663CBF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23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5422B72-6B2B-7B2D-0F74-AB7CD247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F1E5DF-306D-7392-9E62-D1163CA87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ED144-498C-3A3C-1B78-061A82884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35ED-62CB-4048-8D5F-74D492A1C6D7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8BB9CE-4751-E91D-1DC4-D26BFA6207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40CB6A-6FAC-3AF4-91E5-8F149D8E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99CDB-8957-4BB0-BB8C-EF41C36FF0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84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illaume.rico@alpesmesures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eb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yber.gouv.fr/uploads/2012/09/NT_IPsec.pdf" TargetMode="External"/><Relationship Id="rId2" Type="http://schemas.openxmlformats.org/officeDocument/2006/relationships/hyperlink" Target="https://cyber.gouv.fr/uploads/2018/10/guide_nomadisme_anssi_pa_054_v1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r.wikihow.com/sertir-un-connecteur-RJ-45" TargetMode="Externa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F28C658-0E7F-81EB-6451-59C0F717B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082" y="1919267"/>
            <a:ext cx="4979110" cy="1297115"/>
          </a:xfrm>
        </p:spPr>
        <p:txBody>
          <a:bodyPr anchor="t">
            <a:normAutofit/>
          </a:bodyPr>
          <a:lstStyle/>
          <a:p>
            <a:pPr algn="l"/>
            <a:r>
              <a:rPr lang="fr-FR" sz="4000" dirty="0">
                <a:solidFill>
                  <a:schemeClr val="tx2"/>
                </a:solidFill>
              </a:rPr>
              <a:t>Réseaux Informatiques</a:t>
            </a:r>
            <a:br>
              <a:rPr lang="fr-FR" sz="4000" dirty="0">
                <a:solidFill>
                  <a:schemeClr val="tx2"/>
                </a:solidFill>
              </a:rPr>
            </a:br>
            <a:r>
              <a:rPr lang="fr-FR" sz="4000" dirty="0">
                <a:solidFill>
                  <a:schemeClr val="tx2"/>
                </a:solidFill>
              </a:rPr>
              <a:t>CM3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6F14BD-18E9-BF11-FFE4-27B10B83F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fr-FR" sz="2000" dirty="0">
                <a:solidFill>
                  <a:schemeClr val="tx2"/>
                </a:solidFill>
              </a:rPr>
              <a:t>Guillaume Rico</a:t>
            </a:r>
          </a:p>
          <a:p>
            <a:pPr algn="l"/>
            <a:r>
              <a:rPr lang="fr-FR" sz="2000" dirty="0">
                <a:solidFill>
                  <a:schemeClr val="tx2"/>
                </a:solidFill>
                <a:hlinkClick r:id="rId3"/>
              </a:rPr>
              <a:t>guillaume.rico@alpesmesures.fr</a:t>
            </a:r>
            <a:endParaRPr lang="fr-FR" sz="2000" dirty="0">
              <a:solidFill>
                <a:schemeClr val="tx2"/>
              </a:solidFill>
            </a:endParaRPr>
          </a:p>
          <a:p>
            <a:pPr algn="l"/>
            <a:r>
              <a:rPr lang="fr-FR" sz="2000" dirty="0">
                <a:solidFill>
                  <a:schemeClr val="tx2"/>
                </a:solidFill>
              </a:rPr>
              <a:t>https://github.com/guillaume-rico/reseaux_informatiques.git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44B1F6E2-E6F1-1BA6-A7AC-FC7B39A3EE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8" y="5274646"/>
            <a:ext cx="4109436" cy="127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7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Matériel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HUB : Couche 2</a:t>
            </a:r>
          </a:p>
          <a:p>
            <a:r>
              <a:rPr lang="fr-FR" dirty="0"/>
              <a:t>SWITCH : Couche 3</a:t>
            </a:r>
          </a:p>
          <a:p>
            <a:r>
              <a:rPr lang="fr-FR" dirty="0"/>
              <a:t>Firewall/Routeur : Toutes les couches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pic>
        <p:nvPicPr>
          <p:cNvPr id="7" name="Image 6" descr="Une image contenant équipement électronique&#10;&#10;Description générée automatiquement">
            <a:extLst>
              <a:ext uri="{FF2B5EF4-FFF2-40B4-BE49-F238E27FC236}">
                <a16:creationId xmlns:a16="http://schemas.microsoft.com/office/drawing/2014/main" id="{42F7A123-3209-9A8D-06A3-08B709E4BE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416" y="3429000"/>
            <a:ext cx="5181042" cy="2426855"/>
          </a:xfrm>
          <a:prstGeom prst="rect">
            <a:avLst/>
          </a:prstGeom>
        </p:spPr>
      </p:pic>
      <p:pic>
        <p:nvPicPr>
          <p:cNvPr id="8" name="Image 7" descr="Une image contenant texte, musique&#10;&#10;Description générée automatiquement">
            <a:extLst>
              <a:ext uri="{FF2B5EF4-FFF2-40B4-BE49-F238E27FC236}">
                <a16:creationId xmlns:a16="http://schemas.microsoft.com/office/drawing/2014/main" id="{B1756481-BA47-C67F-0D1F-70B16E30F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678" y="3911045"/>
            <a:ext cx="3472874" cy="19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84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NAT / PAT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574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 /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 : </a:t>
            </a:r>
          </a:p>
          <a:p>
            <a:pPr lvl="1"/>
            <a:r>
              <a:rPr lang="fr-FR" dirty="0"/>
              <a:t>Masquer les adresses des équipements (sécurité)</a:t>
            </a:r>
          </a:p>
          <a:p>
            <a:pPr lvl="1"/>
            <a:r>
              <a:rPr lang="fr-FR" dirty="0"/>
              <a:t>Utiliser un faible nombre d’adresse IP publique pour un grand nombre d’adresse IP privée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NAT : Network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r>
              <a:rPr lang="fr-FR" dirty="0"/>
              <a:t>PAT : Port </a:t>
            </a:r>
            <a:r>
              <a:rPr lang="fr-FR" dirty="0" err="1"/>
              <a:t>Address</a:t>
            </a:r>
            <a:r>
              <a:rPr lang="fr-FR" dirty="0"/>
              <a:t> Translation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12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Combien d’équipements ?</a:t>
            </a:r>
          </a:p>
          <a:p>
            <a:pPr marL="0" indent="0">
              <a:buNone/>
            </a:pPr>
            <a:r>
              <a:rPr lang="fr-FR" dirty="0"/>
              <a:t>-&gt; Combien d’adresse IP publiques ?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30CCB0-EB4C-FA93-12B5-972C6B03DA66}"/>
              </a:ext>
            </a:extLst>
          </p:cNvPr>
          <p:cNvSpPr/>
          <p:nvPr/>
        </p:nvSpPr>
        <p:spPr>
          <a:xfrm>
            <a:off x="4358149" y="3878369"/>
            <a:ext cx="1201993" cy="3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1585903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1000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82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L’idée :</a:t>
            </a:r>
          </a:p>
          <a:p>
            <a:pPr marL="0" indent="0">
              <a:buNone/>
            </a:pPr>
            <a:r>
              <a:rPr lang="fr-FR" dirty="0"/>
              <a:t>Les équipements n’ont pas besoin d’une </a:t>
            </a:r>
          </a:p>
          <a:p>
            <a:pPr marL="0" indent="0">
              <a:buNone/>
            </a:pPr>
            <a:r>
              <a:rPr lang="fr-FR" dirty="0"/>
              <a:t>adresse IP publique en permanence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Ils vont se partager </a:t>
            </a:r>
          </a:p>
          <a:p>
            <a:pPr marL="0" indent="0">
              <a:buNone/>
            </a:pPr>
            <a:r>
              <a:rPr lang="fr-FR" dirty="0"/>
              <a:t>un « pool » d’adresse IP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5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0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/24</a:t>
            </a:r>
          </a:p>
          <a:p>
            <a:pPr marL="0" indent="0">
              <a:buNone/>
            </a:pPr>
            <a:r>
              <a:rPr lang="fr-FR" dirty="0"/>
              <a:t>-&gt; 1000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208D33C-DF03-4D57-4C11-C3CEE4D2B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679" y="1513168"/>
            <a:ext cx="6898121" cy="4641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0E4454-990C-EC76-634E-BAD1B4DA11C4}"/>
              </a:ext>
            </a:extLst>
          </p:cNvPr>
          <p:cNvSpPr/>
          <p:nvPr/>
        </p:nvSpPr>
        <p:spPr>
          <a:xfrm>
            <a:off x="4358149" y="3878369"/>
            <a:ext cx="1201993" cy="36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255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90B7D-D89C-C03D-1467-6AA63963BEC7}"/>
              </a:ext>
            </a:extLst>
          </p:cNvPr>
          <p:cNvSpPr/>
          <p:nvPr/>
        </p:nvSpPr>
        <p:spPr>
          <a:xfrm>
            <a:off x="3856704" y="5774980"/>
            <a:ext cx="4117260" cy="49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NAT de 12.168/16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Vers 193.48.100/24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46B59-BD1C-95D7-A717-8A5A9AA23EDB}"/>
              </a:ext>
            </a:extLst>
          </p:cNvPr>
          <p:cNvSpPr/>
          <p:nvPr/>
        </p:nvSpPr>
        <p:spPr>
          <a:xfrm>
            <a:off x="3899270" y="4709197"/>
            <a:ext cx="1660872" cy="491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193.148.100/24 </a:t>
            </a:r>
          </a:p>
        </p:txBody>
      </p:sp>
    </p:spTree>
    <p:extLst>
      <p:ext uri="{BB962C8B-B14F-4D97-AF65-F5344CB8AC3E}">
        <p14:creationId xmlns:p14="http://schemas.microsoft.com/office/powerpoint/2010/main" val="60008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????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0491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502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250000 Équipements</a:t>
            </a:r>
          </a:p>
          <a:p>
            <a:pPr marL="0" indent="0">
              <a:buNone/>
            </a:pPr>
            <a:r>
              <a:rPr lang="fr-FR" dirty="0"/>
              <a:t>-&gt; 255 Adresses IP publiques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BE41B79-EA4C-75FC-2CEB-B09FE9D8AD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484" y="1239645"/>
            <a:ext cx="6474316" cy="517439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677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2D98-54BC-F7B0-41F5-F8670976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NAT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439E06-77A7-F51A-BDF0-370D087A1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équipements (serveurs ..) doivent toujours être adressables</a:t>
            </a:r>
          </a:p>
          <a:p>
            <a:pPr lvl="1"/>
            <a:r>
              <a:rPr lang="fr-FR" dirty="0"/>
              <a:t>Définition dans le routeur que l’adresse IP ne peut pas être réutilisée</a:t>
            </a:r>
          </a:p>
          <a:p>
            <a:pPr lvl="1"/>
            <a:endParaRPr lang="fr-FR" dirty="0"/>
          </a:p>
          <a:p>
            <a:r>
              <a:rPr lang="fr-FR" dirty="0"/>
              <a:t>Durée avant réutilisation ? 20min, 1 h ?</a:t>
            </a:r>
          </a:p>
          <a:p>
            <a:endParaRPr lang="fr-FR" dirty="0"/>
          </a:p>
          <a:p>
            <a:r>
              <a:rPr lang="fr-FR" dirty="0"/>
              <a:t>Problématique de fragmentation</a:t>
            </a:r>
          </a:p>
        </p:txBody>
      </p:sp>
    </p:spTree>
    <p:extLst>
      <p:ext uri="{BB962C8B-B14F-4D97-AF65-F5344CB8AC3E}">
        <p14:creationId xmlns:p14="http://schemas.microsoft.com/office/powerpoint/2010/main" val="6105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CM1 :</a:t>
            </a:r>
          </a:p>
          <a:p>
            <a:pPr lvl="1"/>
            <a:r>
              <a:rPr lang="fr-FR" dirty="0"/>
              <a:t>Introduction</a:t>
            </a:r>
          </a:p>
          <a:p>
            <a:pPr lvl="1"/>
            <a:r>
              <a:rPr lang="fr-FR" dirty="0"/>
              <a:t>Modèle OSI (rapide)</a:t>
            </a:r>
          </a:p>
          <a:p>
            <a:pPr lvl="1"/>
            <a:r>
              <a:rPr lang="fr-FR" dirty="0"/>
              <a:t>Exemple</a:t>
            </a:r>
          </a:p>
          <a:p>
            <a:pPr lvl="1"/>
            <a:r>
              <a:rPr lang="fr-FR" dirty="0"/>
              <a:t>TP </a:t>
            </a:r>
            <a:r>
              <a:rPr lang="fr-FR" dirty="0" err="1"/>
              <a:t>Doom</a:t>
            </a:r>
            <a:endParaRPr lang="fr-FR" dirty="0"/>
          </a:p>
          <a:p>
            <a:r>
              <a:rPr lang="fr-FR" dirty="0"/>
              <a:t>CM2 :</a:t>
            </a:r>
          </a:p>
          <a:p>
            <a:pPr lvl="1"/>
            <a:r>
              <a:rPr lang="fr-FR" dirty="0"/>
              <a:t>Couche Physique</a:t>
            </a:r>
          </a:p>
          <a:p>
            <a:pPr lvl="1"/>
            <a:r>
              <a:rPr lang="fr-FR" dirty="0"/>
              <a:t>Couche Liaison</a:t>
            </a:r>
          </a:p>
          <a:p>
            <a:pPr lvl="1"/>
            <a:r>
              <a:rPr lang="fr-FR" dirty="0"/>
              <a:t>Couche Réseau</a:t>
            </a:r>
          </a:p>
          <a:p>
            <a:pPr lvl="1"/>
            <a:r>
              <a:rPr lang="fr-FR" dirty="0"/>
              <a:t>Couche Transport</a:t>
            </a:r>
          </a:p>
          <a:p>
            <a:pPr lvl="1"/>
            <a:r>
              <a:rPr lang="fr-FR" dirty="0"/>
              <a:t>TP Firewall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8156ADB5-E93D-16FE-E7FC-B06834D54AAA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5264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CM3 :</a:t>
            </a:r>
          </a:p>
          <a:p>
            <a:pPr lvl="1"/>
            <a:r>
              <a:rPr lang="fr-FR" dirty="0"/>
              <a:t>NAT / PAT – IPV6</a:t>
            </a:r>
          </a:p>
          <a:p>
            <a:pPr lvl="1"/>
            <a:r>
              <a:rPr lang="fr-FR" dirty="0"/>
              <a:t>Protocoles </a:t>
            </a:r>
          </a:p>
          <a:p>
            <a:pPr lvl="1"/>
            <a:r>
              <a:rPr lang="fr-FR" dirty="0"/>
              <a:t>Wi-Fi</a:t>
            </a:r>
          </a:p>
          <a:p>
            <a:pPr lvl="1"/>
            <a:r>
              <a:rPr lang="fr-FR" dirty="0"/>
              <a:t>Tunnels</a:t>
            </a:r>
          </a:p>
          <a:p>
            <a:r>
              <a:rPr lang="fr-FR" dirty="0"/>
              <a:t>CM4 :</a:t>
            </a:r>
          </a:p>
          <a:p>
            <a:pPr lvl="1"/>
            <a:r>
              <a:rPr lang="fr-FR" dirty="0"/>
              <a:t>Cybersécurité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479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75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4 sous réseaux en /16</a:t>
            </a:r>
          </a:p>
          <a:p>
            <a:pPr marL="0" indent="0">
              <a:buNone/>
            </a:pPr>
            <a:r>
              <a:rPr lang="fr-FR" dirty="0"/>
              <a:t>-&gt; 250000 Équipements</a:t>
            </a:r>
          </a:p>
          <a:p>
            <a:pPr marL="0" indent="0">
              <a:buNone/>
            </a:pPr>
            <a:r>
              <a:rPr lang="fr-FR" dirty="0"/>
              <a:t>-&gt; 1 Adresse IP publique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routeur attribue un numéro de port pour chaque équipement/flux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10" y="1076421"/>
            <a:ext cx="6288316" cy="497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04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Transport – PAT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19518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10.101.0.25:14573 connexion vers 142.250.200.227:80</a:t>
            </a:r>
          </a:p>
          <a:p>
            <a:pPr marL="0" indent="0">
              <a:buNone/>
            </a:pPr>
            <a:r>
              <a:rPr lang="fr-FR" dirty="0"/>
              <a:t>Routeur change le port source et l’IP :</a:t>
            </a:r>
          </a:p>
          <a:p>
            <a:pPr marL="0" indent="0">
              <a:buNone/>
            </a:pPr>
            <a:r>
              <a:rPr lang="fr-FR" dirty="0"/>
              <a:t>193.48.100.62:1001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Au retour, si la trame possède le numéro de port</a:t>
            </a:r>
          </a:p>
          <a:p>
            <a:pPr marL="0" indent="0">
              <a:buNone/>
            </a:pPr>
            <a:r>
              <a:rPr lang="fr-FR" dirty="0"/>
              <a:t>1001, le routeur effectue la modification inverse</a:t>
            </a:r>
          </a:p>
          <a:p>
            <a:pPr marL="0" indent="0">
              <a:buNone/>
            </a:pPr>
            <a:r>
              <a:rPr lang="fr-FR" dirty="0"/>
              <a:t>,il envoi la trame à 10.101.0.25:14573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CDF7502-80BF-80C6-B965-490114E6264B}"/>
              </a:ext>
            </a:extLst>
          </p:cNvPr>
          <p:cNvSpPr/>
          <p:nvPr/>
        </p:nvSpPr>
        <p:spPr>
          <a:xfrm>
            <a:off x="5288437" y="6176963"/>
            <a:ext cx="209275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362D99-8C29-4798-4660-9B593EB335E3}"/>
              </a:ext>
            </a:extLst>
          </p:cNvPr>
          <p:cNvSpPr/>
          <p:nvPr/>
        </p:nvSpPr>
        <p:spPr>
          <a:xfrm>
            <a:off x="6983310" y="5917306"/>
            <a:ext cx="806831" cy="496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A0DF4ED-F284-CDDC-6B61-3939682FB1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86" y="1328891"/>
            <a:ext cx="4882814" cy="38642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39BF64-7F9A-F01C-D0E4-D16201FD943D}"/>
              </a:ext>
            </a:extLst>
          </p:cNvPr>
          <p:cNvSpPr/>
          <p:nvPr/>
        </p:nvSpPr>
        <p:spPr>
          <a:xfrm>
            <a:off x="7441259" y="5193180"/>
            <a:ext cx="2170853" cy="3569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193.48.100.62 </a:t>
            </a:r>
          </a:p>
        </p:txBody>
      </p:sp>
    </p:spTree>
    <p:extLst>
      <p:ext uri="{BB962C8B-B14F-4D97-AF65-F5344CB8AC3E}">
        <p14:creationId xmlns:p14="http://schemas.microsoft.com/office/powerpoint/2010/main" val="4020921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IPV6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3C0F8CC-0304-2975-6CC6-5D369C36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135" y="922338"/>
            <a:ext cx="4391143" cy="51673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A38D7A-4EE8-C7E9-0BA0-52DE89264C42}"/>
              </a:ext>
            </a:extLst>
          </p:cNvPr>
          <p:cNvSpPr/>
          <p:nvPr/>
        </p:nvSpPr>
        <p:spPr>
          <a:xfrm>
            <a:off x="8117007" y="3846038"/>
            <a:ext cx="3431357" cy="7164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393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constat : pénurie d’adresse IPV4 (Malgré sous-réseaux et PAT…)</a:t>
            </a:r>
          </a:p>
          <a:p>
            <a:pPr lvl="1"/>
            <a:r>
              <a:rPr lang="fr-FR" dirty="0"/>
              <a:t>32bits -&gt; 4 milliards d’adresses disponibles</a:t>
            </a:r>
          </a:p>
          <a:p>
            <a:pPr lvl="1"/>
            <a:r>
              <a:rPr lang="fr-FR" dirty="0"/>
              <a:t>2011 : Tous les blocs d’adresse IP distribués aux </a:t>
            </a:r>
            <a:r>
              <a:rPr lang="fr-FR" dirty="0" err="1"/>
              <a:t>RIR</a:t>
            </a:r>
            <a:endParaRPr lang="fr-FR" dirty="0"/>
          </a:p>
          <a:p>
            <a:pPr lvl="1"/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IPV6</a:t>
            </a:r>
          </a:p>
          <a:p>
            <a:pPr lvl="1"/>
            <a:r>
              <a:rPr lang="fr-FR" dirty="0"/>
              <a:t>2^128 : 340.10</a:t>
            </a:r>
            <a:r>
              <a:rPr lang="fr-FR" baseline="30000" dirty="0"/>
              <a:t>36 </a:t>
            </a:r>
            <a:r>
              <a:rPr lang="fr-FR" dirty="0"/>
              <a:t>adresses disponibles</a:t>
            </a:r>
          </a:p>
          <a:p>
            <a:pPr lvl="1"/>
            <a:r>
              <a:rPr lang="fr-FR" dirty="0"/>
              <a:t>Réserve illimitée : correspond 10</a:t>
            </a:r>
            <a:r>
              <a:rPr lang="fr-FR" baseline="30000" dirty="0"/>
              <a:t>18</a:t>
            </a:r>
            <a:r>
              <a:rPr lang="fr-FR" dirty="0"/>
              <a:t> par mm² de la terre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197E323-B287-9810-05C9-0E94DC3B2E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287" y="2057279"/>
            <a:ext cx="4335951" cy="34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924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Format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Notation : 8 Groupes de 2 Octets : </a:t>
            </a:r>
          </a:p>
          <a:p>
            <a:pPr lvl="1"/>
            <a:r>
              <a:rPr lang="fr-FR" dirty="0"/>
              <a:t>2001:0db8:0000:85a3:0000:0000:ac1f:8001</a:t>
            </a:r>
          </a:p>
          <a:p>
            <a:pPr lvl="1"/>
            <a:r>
              <a:rPr lang="fr-FR" dirty="0"/>
              <a:t>2001:db8:0:85a3:0:0:ac1f:8001 (On peut retirer les 0 non significatifs)</a:t>
            </a:r>
          </a:p>
          <a:p>
            <a:pPr lvl="1"/>
            <a:r>
              <a:rPr lang="fr-FR" dirty="0"/>
              <a:t>2001:db8:0:85a3::ac1f:8001 (Une suite de plusieurs groupe 0 peuvent être retirés)</a:t>
            </a:r>
          </a:p>
          <a:p>
            <a:pPr lvl="1"/>
            <a:r>
              <a:rPr lang="fr-FR" dirty="0"/>
              <a:t>Masque de sous réseau : idem IPV4</a:t>
            </a:r>
          </a:p>
          <a:p>
            <a:r>
              <a:rPr lang="fr-FR" dirty="0"/>
              <a:t>Propriété :</a:t>
            </a:r>
          </a:p>
          <a:p>
            <a:pPr lvl="1"/>
            <a:r>
              <a:rPr lang="fr-FR" dirty="0"/>
              <a:t>Unique ! Plus besoin de PAT/NAT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/>
              <a:t>Adresses spécifiques</a:t>
            </a:r>
          </a:p>
          <a:p>
            <a:pPr lvl="1"/>
            <a:r>
              <a:rPr lang="fr-FR" dirty="0"/>
              <a:t>127.0.0.1 -&gt; ::1/128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986EA7-90BF-BC35-E323-1B65166FD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785" y="1400893"/>
            <a:ext cx="81057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85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EFEBA-CE38-ECF1-275F-BD2ECE9D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92DB95-3398-CEB7-492D-C784FD91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Allocation des adresses IP V6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IANA distribue au 5 </a:t>
            </a:r>
            <a:r>
              <a:rPr lang="fr-FR" dirty="0" err="1"/>
              <a:t>RIR</a:t>
            </a:r>
            <a:r>
              <a:rPr lang="fr-FR" dirty="0"/>
              <a:t> : 3 bits : </a:t>
            </a:r>
          </a:p>
          <a:p>
            <a:r>
              <a:rPr lang="fr-FR" dirty="0"/>
              <a:t>Les </a:t>
            </a:r>
            <a:r>
              <a:rPr lang="fr-FR" dirty="0" err="1"/>
              <a:t>RIR</a:t>
            </a:r>
            <a:r>
              <a:rPr lang="fr-FR" dirty="0"/>
              <a:t> distribue des blocs aux </a:t>
            </a:r>
            <a:r>
              <a:rPr lang="fr-FR" dirty="0" err="1"/>
              <a:t>LIR</a:t>
            </a:r>
            <a:r>
              <a:rPr lang="fr-FR" dirty="0"/>
              <a:t> (FAI et grosses sociétés) : 20 bits</a:t>
            </a:r>
          </a:p>
          <a:p>
            <a:r>
              <a:rPr lang="fr-FR" dirty="0"/>
              <a:t>Chaque </a:t>
            </a:r>
            <a:r>
              <a:rPr lang="fr-FR" dirty="0" err="1"/>
              <a:t>LIR</a:t>
            </a:r>
            <a:r>
              <a:rPr lang="fr-FR" dirty="0"/>
              <a:t> « prête » d’une adresse /64 à ses clients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9956665-A0A4-6880-8A64-A498CA75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61" y="2371577"/>
            <a:ext cx="7411484" cy="10574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F28C54F-3587-E521-CD03-242B80D46C44}"/>
              </a:ext>
            </a:extLst>
          </p:cNvPr>
          <p:cNvSpPr txBox="1"/>
          <p:nvPr/>
        </p:nvSpPr>
        <p:spPr>
          <a:xfrm>
            <a:off x="7942007" y="2002245"/>
            <a:ext cx="389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Identifiant machine dans le sous réseau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C35938B-5C53-E110-D90A-E2975892C3F0}"/>
              </a:ext>
            </a:extLst>
          </p:cNvPr>
          <p:cNvCxnSpPr/>
          <p:nvPr/>
        </p:nvCxnSpPr>
        <p:spPr>
          <a:xfrm flipH="1">
            <a:off x="7809271" y="2371577"/>
            <a:ext cx="1002890" cy="4674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40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BFC023-BBEC-DDB9-1A5F-CD1B9220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– Réseau – IPV6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78FBA0-8E2C-2A9C-4631-9965FC40E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besoin de faire de NAT ou PAT</a:t>
            </a:r>
          </a:p>
          <a:p>
            <a:endParaRPr lang="fr-FR" dirty="0"/>
          </a:p>
          <a:p>
            <a:r>
              <a:rPr lang="fr-FR" dirty="0"/>
              <a:t>Contrepartie : les équipements sont directement accessibles depuis le web (On active le firewall de la box !)</a:t>
            </a:r>
          </a:p>
        </p:txBody>
      </p:sp>
    </p:spTree>
    <p:extLst>
      <p:ext uri="{BB962C8B-B14F-4D97-AF65-F5344CB8AC3E}">
        <p14:creationId xmlns:p14="http://schemas.microsoft.com/office/powerpoint/2010/main" val="190274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43ED2-81F2-6A57-E62B-245ECA82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protocoles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51BCF-26D8-991A-A104-19A66B599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D5CAAE2-A607-881E-6517-72A27C9B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11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Présentation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File Transfer Protocol</a:t>
            </a:r>
          </a:p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Transférer des fichiers</a:t>
            </a:r>
          </a:p>
          <a:p>
            <a:pPr lvl="1"/>
            <a:endParaRPr lang="fr-FR" dirty="0"/>
          </a:p>
          <a:p>
            <a:r>
              <a:rPr lang="fr-FR" dirty="0"/>
              <a:t>Fonctionnement Client / Serveur</a:t>
            </a:r>
          </a:p>
          <a:p>
            <a:r>
              <a:rPr lang="fr-FR" dirty="0"/>
              <a:t>Port </a:t>
            </a:r>
            <a:r>
              <a:rPr lang="fr-FR" dirty="0" err="1"/>
              <a:t>TCP</a:t>
            </a:r>
            <a:r>
              <a:rPr lang="fr-FR" dirty="0"/>
              <a:t> 20 &amp; 21 (Par défaut)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 descr="Une image contenant texte, horloge&#10;&#10;Description générée automatiquement">
            <a:extLst>
              <a:ext uri="{FF2B5EF4-FFF2-40B4-BE49-F238E27FC236}">
                <a16:creationId xmlns:a16="http://schemas.microsoft.com/office/drawing/2014/main" id="{C305FCE2-8C27-62EE-AC45-7AFDD2101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197" y="1995307"/>
            <a:ext cx="5031041" cy="253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82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FTP - 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Attention : tout en clair !</a:t>
            </a:r>
          </a:p>
          <a:p>
            <a:endParaRPr lang="fr-FR" dirty="0"/>
          </a:p>
          <a:p>
            <a:r>
              <a:rPr lang="fr-FR" dirty="0"/>
              <a:t>Mode actif : uniquement LAN (sauf si</a:t>
            </a:r>
          </a:p>
          <a:p>
            <a:pPr marL="0" indent="0">
              <a:buNone/>
            </a:pPr>
            <a:r>
              <a:rPr lang="fr-FR" dirty="0"/>
              <a:t>Ajout des règles dans le routeur)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Outil : Filezilla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E6FB30-F4CE-BEB2-74DB-BB937CAB9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1972070"/>
            <a:ext cx="3564094" cy="174123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DAD16B5-FDA1-E616-3951-D6E7F940E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873" y="4280930"/>
            <a:ext cx="3564092" cy="174123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5CDA5E-C7D6-ACAC-87F5-BE40FDD67F0A}"/>
              </a:ext>
            </a:extLst>
          </p:cNvPr>
          <p:cNvSpPr txBox="1"/>
          <p:nvPr/>
        </p:nvSpPr>
        <p:spPr>
          <a:xfrm>
            <a:off x="8198411" y="3753480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Actif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636FAC-A8E3-C2EA-FA0A-149AB1CE30D2}"/>
              </a:ext>
            </a:extLst>
          </p:cNvPr>
          <p:cNvSpPr txBox="1"/>
          <p:nvPr/>
        </p:nvSpPr>
        <p:spPr>
          <a:xfrm>
            <a:off x="8198410" y="6032471"/>
            <a:ext cx="132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 Passif</a:t>
            </a:r>
          </a:p>
        </p:txBody>
      </p:sp>
    </p:spTree>
    <p:extLst>
      <p:ext uri="{BB962C8B-B14F-4D97-AF65-F5344CB8AC3E}">
        <p14:creationId xmlns:p14="http://schemas.microsoft.com/office/powerpoint/2010/main" val="148159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E4C45F-37A2-5449-904C-AE12992D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1566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Telnet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Échange de ligne de texte entre serveur/client</a:t>
            </a:r>
          </a:p>
          <a:p>
            <a:r>
              <a:rPr lang="fr-FR" dirty="0"/>
              <a:t>Utilisé pour l’administration de serveur</a:t>
            </a:r>
          </a:p>
          <a:p>
            <a:r>
              <a:rPr lang="fr-FR" dirty="0"/>
              <a:t>Port : 23 </a:t>
            </a:r>
          </a:p>
          <a:p>
            <a:r>
              <a:rPr lang="fr-FR" dirty="0"/>
              <a:t>Attention : Toutes les </a:t>
            </a:r>
          </a:p>
          <a:p>
            <a:pPr marL="0" indent="0">
              <a:buNone/>
            </a:pPr>
            <a:r>
              <a:rPr lang="fr-FR" dirty="0"/>
              <a:t>données sont en clair !</a:t>
            </a: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6EFF5D8-9011-5FCF-18CE-40455A63A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98" y="2866448"/>
            <a:ext cx="6446982" cy="362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24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</a:t>
            </a:r>
            <a:r>
              <a:rPr lang="fr-FR" dirty="0" err="1"/>
              <a:t>SSH</a:t>
            </a:r>
            <a:r>
              <a:rPr lang="fr-FR" dirty="0"/>
              <a:t> – </a:t>
            </a:r>
            <a:r>
              <a:rPr lang="fr-FR" dirty="0" err="1"/>
              <a:t>Secur</a:t>
            </a:r>
            <a:r>
              <a:rPr lang="fr-FR" dirty="0"/>
              <a:t> </a:t>
            </a:r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Successeur de Telnet</a:t>
            </a:r>
          </a:p>
          <a:p>
            <a:r>
              <a:rPr lang="fr-FR" dirty="0"/>
              <a:t>Administration de serveur</a:t>
            </a:r>
          </a:p>
          <a:p>
            <a:r>
              <a:rPr lang="fr-FR" dirty="0" err="1"/>
              <a:t>TCP</a:t>
            </a:r>
            <a:r>
              <a:rPr lang="fr-FR" dirty="0"/>
              <a:t> 22</a:t>
            </a:r>
          </a:p>
          <a:p>
            <a:endParaRPr lang="fr-FR" dirty="0"/>
          </a:p>
          <a:p>
            <a:r>
              <a:rPr lang="fr-FR" dirty="0"/>
              <a:t>Flux sécurisés</a:t>
            </a:r>
          </a:p>
          <a:p>
            <a:r>
              <a:rPr lang="fr-FR" dirty="0"/>
              <a:t>Connection :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r>
              <a:rPr lang="fr-FR" dirty="0"/>
              <a:t>Clé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11" name="Image 10" descr="Une image contenant table&#10;&#10;Description générée automatiquement">
            <a:extLst>
              <a:ext uri="{FF2B5EF4-FFF2-40B4-BE49-F238E27FC236}">
                <a16:creationId xmlns:a16="http://schemas.microsoft.com/office/drawing/2014/main" id="{40300E5A-4962-A387-5673-0F30F1A76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310" y="2983345"/>
            <a:ext cx="8466216" cy="25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08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</a:t>
            </a:r>
            <a:r>
              <a:rPr lang="fr-FR" dirty="0" err="1"/>
              <a:t>SSH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de faire du </a:t>
            </a:r>
            <a:r>
              <a:rPr lang="fr-FR" dirty="0" err="1"/>
              <a:t>tunnelling</a:t>
            </a:r>
            <a:r>
              <a:rPr lang="fr-FR" dirty="0"/>
              <a:t> : permet de sécuriser une connexion qui ne l’est pas</a:t>
            </a:r>
          </a:p>
          <a:p>
            <a:r>
              <a:rPr lang="fr-FR" dirty="0"/>
              <a:t>SFTP (Différent de FTPS) -&gt; FTP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SCP -&gt; Copy en utilisant </a:t>
            </a:r>
            <a:r>
              <a:rPr lang="fr-FR" dirty="0" err="1"/>
              <a:t>SSH</a:t>
            </a:r>
            <a:endParaRPr lang="fr-FR" dirty="0"/>
          </a:p>
          <a:p>
            <a:r>
              <a:rPr lang="fr-FR" dirty="0"/>
              <a:t>Reverse </a:t>
            </a:r>
            <a:r>
              <a:rPr lang="fr-FR" dirty="0" err="1"/>
              <a:t>SSH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1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– HTTP – </a:t>
            </a:r>
            <a:r>
              <a:rPr lang="fr-FR" sz="4000" dirty="0" err="1"/>
              <a:t>Hypertext</a:t>
            </a:r>
            <a:r>
              <a:rPr lang="fr-FR" sz="4000" dirty="0"/>
              <a:t> Transfer Protocol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Transférer des pages Web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80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E92B14-1729-C710-4418-39F6711E8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678" y="3336796"/>
            <a:ext cx="9144000" cy="27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- Modbus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Automate industriel</a:t>
            </a:r>
          </a:p>
          <a:p>
            <a:r>
              <a:rPr lang="fr-FR" dirty="0"/>
              <a:t>Client Serveur </a:t>
            </a:r>
          </a:p>
          <a:p>
            <a:r>
              <a:rPr lang="fr-FR" dirty="0"/>
              <a:t>Port 502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E060743-A15B-695C-6142-FA7B950E2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966" y="2794311"/>
            <a:ext cx="8798351" cy="343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09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7361B1A-C256-7D44-8741-76A9FB013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375" y="2722563"/>
            <a:ext cx="31432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71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Objectif : Créer un réseau par ondes radio</a:t>
            </a:r>
          </a:p>
          <a:p>
            <a:r>
              <a:rPr lang="fr-FR" dirty="0"/>
              <a:t>Avantages :</a:t>
            </a:r>
          </a:p>
          <a:p>
            <a:pPr lvl="1"/>
            <a:r>
              <a:rPr lang="fr-FR" dirty="0"/>
              <a:t>Plus de câbles !</a:t>
            </a:r>
          </a:p>
          <a:p>
            <a:pPr lvl="1"/>
            <a:r>
              <a:rPr lang="fr-FR" dirty="0"/>
              <a:t>Infrastructures plus légères</a:t>
            </a:r>
          </a:p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Consommation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D047724-D966-0A9E-12FB-99B661605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018" y="2534190"/>
            <a:ext cx="4211782" cy="2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4498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Wi-Fi – physique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Connection </a:t>
            </a:r>
          </a:p>
          <a:p>
            <a:pPr lvl="1"/>
            <a:r>
              <a:rPr lang="fr-FR" dirty="0"/>
              <a:t>Ad Hoc (Point à Point)</a:t>
            </a:r>
          </a:p>
          <a:p>
            <a:pPr lvl="1"/>
            <a:r>
              <a:rPr lang="fr-FR" dirty="0"/>
              <a:t>AP (Access Point) </a:t>
            </a:r>
          </a:p>
          <a:p>
            <a:pPr lvl="1"/>
            <a:r>
              <a:rPr lang="fr-FR" dirty="0"/>
              <a:t>Répéteur (Wi-Fi -&gt; Wi-Fi)</a:t>
            </a:r>
          </a:p>
          <a:p>
            <a:pPr lvl="1"/>
            <a:endParaRPr lang="fr-FR" dirty="0"/>
          </a:p>
          <a:p>
            <a:r>
              <a:rPr lang="fr-FR" dirty="0"/>
              <a:t>Bande Radio : 2,4 GHz, 5 GHz, 6 GHz (Wi-Fi 6</a:t>
            </a:r>
            <a:r>
              <a:rPr lang="fr-FR" baseline="30000" dirty="0"/>
              <a:t>E</a:t>
            </a:r>
            <a:r>
              <a:rPr lang="fr-FR" dirty="0"/>
              <a:t> &amp; &gt;)</a:t>
            </a:r>
          </a:p>
          <a:p>
            <a:r>
              <a:rPr lang="fr-FR" dirty="0"/>
              <a:t>Débit : 3,5Gbits (</a:t>
            </a:r>
            <a:r>
              <a:rPr lang="fr-FR" dirty="0" err="1"/>
              <a:t>WiFi</a:t>
            </a:r>
            <a:r>
              <a:rPr lang="fr-FR" dirty="0"/>
              <a:t> 5) -&gt; 46Gbits (</a:t>
            </a:r>
            <a:r>
              <a:rPr lang="fr-FR" dirty="0" err="1"/>
              <a:t>WiFi</a:t>
            </a:r>
            <a:r>
              <a:rPr lang="fr-FR" dirty="0"/>
              <a:t> 7)</a:t>
            </a:r>
          </a:p>
          <a:p>
            <a:r>
              <a:rPr lang="fr-FR" dirty="0"/>
              <a:t>Portée : une dizaine de mètres, qq km avec antenne directionnelle (Record 382km)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01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45"/>
            <a:ext cx="10515600" cy="1325563"/>
          </a:xfrm>
        </p:spPr>
        <p:txBody>
          <a:bodyPr/>
          <a:lstStyle/>
          <a:p>
            <a:r>
              <a:rPr lang="fr-FR" dirty="0"/>
              <a:t>Wi-Fi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Connection</a:t>
            </a:r>
          </a:p>
          <a:p>
            <a:pPr lvl="1"/>
            <a:r>
              <a:rPr lang="fr-FR" dirty="0"/>
              <a:t>SSID</a:t>
            </a:r>
          </a:p>
          <a:p>
            <a:pPr lvl="1"/>
            <a:r>
              <a:rPr lang="fr-FR" dirty="0"/>
              <a:t>Mot de passe</a:t>
            </a:r>
          </a:p>
          <a:p>
            <a:pPr lvl="1"/>
            <a:endParaRPr lang="fr-FR" dirty="0"/>
          </a:p>
          <a:p>
            <a:r>
              <a:rPr lang="fr-FR" dirty="0"/>
              <a:t>Sécurisation :</a:t>
            </a:r>
          </a:p>
          <a:p>
            <a:pPr lvl="1"/>
            <a:r>
              <a:rPr lang="fr-FR" dirty="0" err="1"/>
              <a:t>WEP</a:t>
            </a:r>
            <a:r>
              <a:rPr lang="fr-FR" dirty="0"/>
              <a:t> -&gt; Inefficace . 3min pour récupérer le mot de passe</a:t>
            </a:r>
          </a:p>
          <a:p>
            <a:pPr lvl="1"/>
            <a:r>
              <a:rPr lang="fr-FR" dirty="0" err="1"/>
              <a:t>WPA</a:t>
            </a:r>
            <a:r>
              <a:rPr lang="fr-FR" dirty="0"/>
              <a:t> &amp; WPA2 (Attention, désactiver le </a:t>
            </a:r>
            <a:r>
              <a:rPr lang="fr-FR" dirty="0" err="1"/>
              <a:t>WPS</a:t>
            </a:r>
            <a:r>
              <a:rPr lang="fr-FR" dirty="0"/>
              <a:t> !)</a:t>
            </a:r>
          </a:p>
          <a:p>
            <a:pPr lvl="1"/>
            <a:r>
              <a:rPr lang="fr-FR" dirty="0"/>
              <a:t>Le futur : WPA3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/>
              <a:t>Besoin de mettre en place un réseau Wi-Fi ? Le reflexe : </a:t>
            </a:r>
            <a:r>
              <a:rPr lang="fr-FR" dirty="0" err="1"/>
              <a:t>ANSSI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https://cyber.gouv.fr/uploads/IMG/pdf/NP_WIFI_NoteTech.pdf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510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Privé Virtuel (VPN)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Virtual </a:t>
            </a:r>
            <a:r>
              <a:rPr lang="fr-FR" dirty="0" err="1"/>
              <a:t>Private</a:t>
            </a:r>
            <a:r>
              <a:rPr lang="fr-FR" dirty="0"/>
              <a:t> Network</a:t>
            </a:r>
          </a:p>
        </p:txBody>
      </p:sp>
    </p:spTree>
    <p:extLst>
      <p:ext uri="{BB962C8B-B14F-4D97-AF65-F5344CB8AC3E}">
        <p14:creationId xmlns:p14="http://schemas.microsoft.com/office/powerpoint/2010/main" val="246101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B0F8FE-A827-0885-328C-57D5BE44E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– Cartographie réseau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0883E2B-1495-8DBD-5A43-F0D7C67B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528" y="3730640"/>
            <a:ext cx="666750" cy="71437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5329C88-3B83-CA65-D9E9-24BF0442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245" y="4548776"/>
            <a:ext cx="1026860" cy="1515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FF43C68-2D72-142A-9C24-36A905222EBC}"/>
              </a:ext>
            </a:extLst>
          </p:cNvPr>
          <p:cNvSpPr txBox="1"/>
          <p:nvPr/>
        </p:nvSpPr>
        <p:spPr>
          <a:xfrm rot="16200000">
            <a:off x="1050589" y="390316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2.7.113.68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387D23-C477-8049-9A94-28C769E47672}"/>
              </a:ext>
            </a:extLst>
          </p:cNvPr>
          <p:cNvSpPr txBox="1"/>
          <p:nvPr/>
        </p:nvSpPr>
        <p:spPr>
          <a:xfrm rot="16200000">
            <a:off x="2663868" y="505205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192.168.1.200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85F961B-7F39-4C82-A576-1C350AB4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487" y="3309523"/>
            <a:ext cx="1026860" cy="15158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6042668-100A-432D-321D-AAF1322FBB2F}"/>
              </a:ext>
            </a:extLst>
          </p:cNvPr>
          <p:cNvSpPr txBox="1"/>
          <p:nvPr/>
        </p:nvSpPr>
        <p:spPr>
          <a:xfrm rot="16200000">
            <a:off x="3803421" y="488491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192.168.0.1/24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B166C9-1558-216A-6D61-E8ACCA09A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1128" y="5393283"/>
            <a:ext cx="1143634" cy="9703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8BA3DDF-F396-E60F-AF99-E051E4CE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218" y="5340154"/>
            <a:ext cx="1143634" cy="97035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92C5EAC5-BA3C-FFCB-5BEA-0A1D2D82C306}"/>
              </a:ext>
            </a:extLst>
          </p:cNvPr>
          <p:cNvSpPr txBox="1"/>
          <p:nvPr/>
        </p:nvSpPr>
        <p:spPr>
          <a:xfrm>
            <a:off x="5292508" y="623336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BEA16C4-B24C-D82B-7430-C0FB20D18427}"/>
              </a:ext>
            </a:extLst>
          </p:cNvPr>
          <p:cNvSpPr txBox="1"/>
          <p:nvPr/>
        </p:nvSpPr>
        <p:spPr>
          <a:xfrm>
            <a:off x="69169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192.168.0.116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F5DA2AA-45E0-8285-77F7-D8706283C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078" y="5385674"/>
            <a:ext cx="588442" cy="7468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A9DC86E-2411-9435-4049-1FA46E868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65184" y="5365017"/>
            <a:ext cx="588442" cy="74687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66C41F4-B18A-004D-1694-9F44B2C2AFCA}"/>
              </a:ext>
            </a:extLst>
          </p:cNvPr>
          <p:cNvSpPr txBox="1"/>
          <p:nvPr/>
        </p:nvSpPr>
        <p:spPr>
          <a:xfrm>
            <a:off x="8541308" y="6229670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192.168.0.197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A6A4068-63A8-C248-8C92-C14034135F01}"/>
              </a:ext>
            </a:extLst>
          </p:cNvPr>
          <p:cNvSpPr txBox="1"/>
          <p:nvPr/>
        </p:nvSpPr>
        <p:spPr>
          <a:xfrm>
            <a:off x="10148454" y="619243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192.168.0.188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C31FE7A-DBBD-BC2B-16D7-1FE5DA91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2461" y="4173886"/>
            <a:ext cx="1187230" cy="89979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4022900-FC6A-B669-EBE2-B02C597A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3798" y="3752971"/>
            <a:ext cx="819150" cy="133350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00476B0F-5AFB-365D-1279-89D7380E3798}"/>
              </a:ext>
            </a:extLst>
          </p:cNvPr>
          <p:cNvSpPr txBox="1"/>
          <p:nvPr/>
        </p:nvSpPr>
        <p:spPr>
          <a:xfrm>
            <a:off x="5368954" y="5043931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192.168.0.158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6597D29-FC9C-5B6B-E692-7A37278C6575}"/>
              </a:ext>
            </a:extLst>
          </p:cNvPr>
          <p:cNvSpPr txBox="1"/>
          <p:nvPr/>
        </p:nvSpPr>
        <p:spPr>
          <a:xfrm>
            <a:off x="7012664" y="501634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192.168.0.195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3B48E3-E9C9-3EF9-64EF-FA62FCFD86B1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1135278" y="4087828"/>
            <a:ext cx="3191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3CAB1BA7-D423-FA91-5489-F003D505D32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978932" y="4037735"/>
            <a:ext cx="264261" cy="1198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1744A75-1B76-665E-025E-E2B116679C76}"/>
              </a:ext>
            </a:extLst>
          </p:cNvPr>
          <p:cNvCxnSpPr>
            <a:cxnSpLocks/>
          </p:cNvCxnSpPr>
          <p:nvPr/>
        </p:nvCxnSpPr>
        <p:spPr>
          <a:xfrm>
            <a:off x="569928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CB95B13-FA1F-C218-FB64-BF3A830B80BF}"/>
              </a:ext>
            </a:extLst>
          </p:cNvPr>
          <p:cNvCxnSpPr>
            <a:cxnSpLocks/>
          </p:cNvCxnSpPr>
          <p:nvPr/>
        </p:nvCxnSpPr>
        <p:spPr>
          <a:xfrm flipV="1">
            <a:off x="4796963" y="5298133"/>
            <a:ext cx="5682528" cy="13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41259F4-3860-45BE-3D6F-7160AFFA7F1F}"/>
              </a:ext>
            </a:extLst>
          </p:cNvPr>
          <p:cNvCxnSpPr>
            <a:cxnSpLocks/>
          </p:cNvCxnSpPr>
          <p:nvPr/>
        </p:nvCxnSpPr>
        <p:spPr>
          <a:xfrm>
            <a:off x="7098597" y="5321173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979266F3-126B-FB67-408A-7E274D77798F}"/>
              </a:ext>
            </a:extLst>
          </p:cNvPr>
          <p:cNvCxnSpPr>
            <a:cxnSpLocks/>
          </p:cNvCxnSpPr>
          <p:nvPr/>
        </p:nvCxnSpPr>
        <p:spPr>
          <a:xfrm>
            <a:off x="9011078" y="5302851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5262BFE-3D66-1BC4-991F-C808F1BCEBF9}"/>
              </a:ext>
            </a:extLst>
          </p:cNvPr>
          <p:cNvCxnSpPr>
            <a:cxnSpLocks/>
          </p:cNvCxnSpPr>
          <p:nvPr/>
        </p:nvCxnSpPr>
        <p:spPr>
          <a:xfrm>
            <a:off x="10479491" y="5284530"/>
            <a:ext cx="0" cy="66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1792252F-1BF4-8208-574A-6F7602B82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30" y="2385476"/>
            <a:ext cx="1026860" cy="1515836"/>
          </a:xfrm>
          <a:prstGeom prst="rect">
            <a:avLst/>
          </a:prstGeom>
        </p:spPr>
      </p:pic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A540D07-E5B7-5017-E608-E52F4D1B8CF2}"/>
              </a:ext>
            </a:extLst>
          </p:cNvPr>
          <p:cNvCxnSpPr>
            <a:cxnSpLocks/>
            <a:stCxn id="34" idx="0"/>
            <a:endCxn id="10" idx="2"/>
          </p:cNvCxnSpPr>
          <p:nvPr/>
        </p:nvCxnSpPr>
        <p:spPr>
          <a:xfrm flipH="1">
            <a:off x="4796963" y="3225930"/>
            <a:ext cx="796082" cy="1843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>
            <a:extLst>
              <a:ext uri="{FF2B5EF4-FFF2-40B4-BE49-F238E27FC236}">
                <a16:creationId xmlns:a16="http://schemas.microsoft.com/office/drawing/2014/main" id="{E6B5EF33-E5B2-2B37-8C2E-5E08CB8FA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8497" y="2365303"/>
            <a:ext cx="952500" cy="552450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4C3740-4FE8-10A3-6B08-226D7D8FF9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32" y="1886681"/>
            <a:ext cx="1108452" cy="1108452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9C739B2D-2FDF-3DC5-79B1-E30C29B9C836}"/>
              </a:ext>
            </a:extLst>
          </p:cNvPr>
          <p:cNvSpPr txBox="1"/>
          <p:nvPr/>
        </p:nvSpPr>
        <p:spPr>
          <a:xfrm rot="16200000">
            <a:off x="5013720" y="3041264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192.168.0.123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71A8AAD-AF4B-243E-85B5-E623D6535BB7}"/>
              </a:ext>
            </a:extLst>
          </p:cNvPr>
          <p:cNvSpPr txBox="1"/>
          <p:nvPr/>
        </p:nvSpPr>
        <p:spPr>
          <a:xfrm rot="16200000">
            <a:off x="5987289" y="297457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192.168.10.1/24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6E0ABBB-7FDC-529A-4635-4A159141FB2A}"/>
              </a:ext>
            </a:extLst>
          </p:cNvPr>
          <p:cNvCxnSpPr>
            <a:cxnSpLocks/>
          </p:cNvCxnSpPr>
          <p:nvPr/>
        </p:nvCxnSpPr>
        <p:spPr>
          <a:xfrm>
            <a:off x="7098597" y="3001147"/>
            <a:ext cx="2703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4AA87572-5B63-3996-3586-9AA16C9CB895}"/>
              </a:ext>
            </a:extLst>
          </p:cNvPr>
          <p:cNvSpPr txBox="1"/>
          <p:nvPr/>
        </p:nvSpPr>
        <p:spPr>
          <a:xfrm>
            <a:off x="10003078" y="23474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49CB5B1-19FD-5067-DEE5-FF937BEC4D13}"/>
              </a:ext>
            </a:extLst>
          </p:cNvPr>
          <p:cNvSpPr txBox="1"/>
          <p:nvPr/>
        </p:nvSpPr>
        <p:spPr>
          <a:xfrm>
            <a:off x="7774720" y="2434811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RPi</a:t>
            </a:r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C8FD6DC0-DAC5-7F6E-6215-DD49C988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158" y="1913164"/>
            <a:ext cx="1026860" cy="1515836"/>
          </a:xfrm>
          <a:prstGeom prst="rect">
            <a:avLst/>
          </a:prstGeom>
        </p:spPr>
      </p:pic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BAB6631D-7CD4-8BA6-B456-0AD527419169}"/>
              </a:ext>
            </a:extLst>
          </p:cNvPr>
          <p:cNvCxnSpPr>
            <a:cxnSpLocks/>
            <a:stCxn id="7" idx="2"/>
            <a:endCxn id="39" idx="1"/>
          </p:cNvCxnSpPr>
          <p:nvPr/>
        </p:nvCxnSpPr>
        <p:spPr>
          <a:xfrm flipV="1">
            <a:off x="2978932" y="2671082"/>
            <a:ext cx="496226" cy="1366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760FD2D8-D82C-1759-BDC4-2EA76B4D5451}"/>
              </a:ext>
            </a:extLst>
          </p:cNvPr>
          <p:cNvSpPr txBox="1"/>
          <p:nvPr/>
        </p:nvSpPr>
        <p:spPr>
          <a:xfrm rot="16200000">
            <a:off x="1985390" y="3853069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192.168.1.1/24</a:t>
            </a:r>
          </a:p>
        </p:txBody>
      </p:sp>
    </p:spTree>
    <p:extLst>
      <p:ext uri="{BB962C8B-B14F-4D97-AF65-F5344CB8AC3E}">
        <p14:creationId xmlns:p14="http://schemas.microsoft.com/office/powerpoint/2010/main" val="1043886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- 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réseau virtuel privé (Virtual </a:t>
            </a:r>
            <a:r>
              <a:rPr lang="fr-FR" dirty="0" err="1"/>
              <a:t>Private</a:t>
            </a:r>
            <a:r>
              <a:rPr lang="fr-FR" dirty="0"/>
              <a:t> Network) permettant l’interconnexion de réseau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1B1AF75-0CCE-2EBE-3F9D-27269B0CA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76" y="3846136"/>
            <a:ext cx="9649496" cy="144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0794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Les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VPN </a:t>
            </a:r>
            <a:r>
              <a:rPr lang="fr-FR" dirty="0" err="1"/>
              <a:t>SSL</a:t>
            </a:r>
            <a:r>
              <a:rPr lang="fr-FR" dirty="0"/>
              <a:t> (TLS) :</a:t>
            </a:r>
          </a:p>
          <a:p>
            <a:pPr lvl="1"/>
            <a:r>
              <a:rPr lang="fr-FR" dirty="0"/>
              <a:t>Utilisation typique : Collaborateurs en mobilité</a:t>
            </a:r>
          </a:p>
          <a:p>
            <a:pPr lvl="1"/>
            <a:r>
              <a:rPr lang="fr-FR" dirty="0">
                <a:hlinkClick r:id="rId2"/>
              </a:rPr>
              <a:t>https://cyber.gouv.fr/uploads/2018/10/guide_nomadisme_anssi_pa_054_v1.pdf</a:t>
            </a:r>
            <a:endParaRPr lang="fr-FR" dirty="0"/>
          </a:p>
          <a:p>
            <a:pPr lvl="1"/>
            <a:r>
              <a:rPr lang="fr-FR" dirty="0"/>
              <a:t>Masquage d’IP</a:t>
            </a:r>
          </a:p>
          <a:p>
            <a:pPr lvl="1"/>
            <a:endParaRPr lang="fr-FR" dirty="0"/>
          </a:p>
          <a:p>
            <a:r>
              <a:rPr lang="fr-FR" dirty="0"/>
              <a:t>Utilisation </a:t>
            </a:r>
            <a:r>
              <a:rPr lang="fr-FR" dirty="0" err="1"/>
              <a:t>IPSec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typique : Entre deux bureaux d’une entreprise</a:t>
            </a:r>
          </a:p>
          <a:p>
            <a:pPr lvl="1"/>
            <a:r>
              <a:rPr lang="fr-FR" dirty="0">
                <a:hlinkClick r:id="rId3"/>
              </a:rPr>
              <a:t>https://cyber.gouv.fr/uploads/2012/09/NT_IPsec.pdf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55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VPN – </a:t>
            </a:r>
            <a:r>
              <a:rPr lang="fr-FR" dirty="0" err="1"/>
              <a:t>SSL</a:t>
            </a:r>
            <a:r>
              <a:rPr lang="fr-FR" dirty="0"/>
              <a:t> (TLS)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d’un tunnel au-dessus du TLS </a:t>
            </a:r>
          </a:p>
          <a:p>
            <a:r>
              <a:rPr lang="fr-FR" dirty="0"/>
              <a:t>Avantage : Un client Web suffit (mais on peut utiliser des clients lourds)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082E7A-2CAF-47F6-084C-674B3A0D8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18" y="3296264"/>
            <a:ext cx="6706150" cy="254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300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VP</a:t>
            </a:r>
            <a:r>
              <a:rPr lang="fr-FR" dirty="0"/>
              <a:t> - </a:t>
            </a:r>
            <a:r>
              <a:rPr lang="fr-FR" dirty="0" err="1"/>
              <a:t>IPsec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Inconvénient : </a:t>
            </a:r>
          </a:p>
          <a:p>
            <a:pPr lvl="1"/>
            <a:r>
              <a:rPr lang="fr-FR" dirty="0"/>
              <a:t>Nécessite un client lourd sur le poste utilisateur ou un firewall dédié</a:t>
            </a:r>
          </a:p>
          <a:p>
            <a:r>
              <a:rPr lang="fr-FR" dirty="0"/>
              <a:t>Utilisation : entre deux sites de la même entreprise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8055926-1A15-FD4E-9C42-B7BCCA57E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5" y="3221759"/>
            <a:ext cx="78676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57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TP </a:t>
            </a:r>
            <a:r>
              <a:rPr lang="fr-FR" dirty="0" err="1"/>
              <a:t>Cablage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10274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B87B236-3324-1A25-9A2B-BB70C5554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6"/>
          <a:stretch/>
        </p:blipFill>
        <p:spPr>
          <a:xfrm>
            <a:off x="525798" y="264680"/>
            <a:ext cx="3907657" cy="2755611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6BBC683-F25B-2EE4-0546-EF2D45FF50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4" r="50000"/>
          <a:stretch/>
        </p:blipFill>
        <p:spPr>
          <a:xfrm>
            <a:off x="6944303" y="264680"/>
            <a:ext cx="3372716" cy="2976952"/>
          </a:xfrm>
          <a:prstGeom prst="rect">
            <a:avLst/>
          </a:prstGeom>
        </p:spPr>
      </p:pic>
      <p:pic>
        <p:nvPicPr>
          <p:cNvPr id="9" name="Image 8" descr="Une image contenant texte&#10;&#10;Description générée automatiquement">
            <a:extLst>
              <a:ext uri="{FF2B5EF4-FFF2-40B4-BE49-F238E27FC236}">
                <a16:creationId xmlns:a16="http://schemas.microsoft.com/office/drawing/2014/main" id="{B379B7ED-737C-C3FD-31E0-875E7B120B5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84"/>
          <a:stretch/>
        </p:blipFill>
        <p:spPr>
          <a:xfrm>
            <a:off x="525798" y="3355110"/>
            <a:ext cx="3907657" cy="2676235"/>
          </a:xfrm>
          <a:prstGeom prst="rect">
            <a:avLst/>
          </a:prstGeom>
        </p:spPr>
      </p:pic>
      <p:pic>
        <p:nvPicPr>
          <p:cNvPr id="11" name="Image 10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57EDB892-7BAC-2432-F265-63071494393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8"/>
          <a:stretch/>
        </p:blipFill>
        <p:spPr>
          <a:xfrm>
            <a:off x="6695644" y="3355110"/>
            <a:ext cx="3907658" cy="271508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5DF3B11-7728-1681-C4AA-A90CD7262845}"/>
              </a:ext>
            </a:extLst>
          </p:cNvPr>
          <p:cNvSpPr txBox="1"/>
          <p:nvPr/>
        </p:nvSpPr>
        <p:spPr>
          <a:xfrm>
            <a:off x="1014373" y="6581001"/>
            <a:ext cx="103186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Images de </a:t>
            </a:r>
            <a:r>
              <a:rPr lang="fr-FR" sz="1100" dirty="0" err="1">
                <a:latin typeface="Arial" panose="020B0604020202020204" pitchFamily="34" charset="0"/>
                <a:cs typeface="Arial" panose="020B0604020202020204" pitchFamily="34" charset="0"/>
              </a:rPr>
              <a:t>WikiHow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https://fr.wikihow.com/sertir-un-connecteur-RJ-45</a:t>
            </a:r>
            <a:r>
              <a:rPr lang="fr-FR" sz="1100" dirty="0">
                <a:latin typeface="Arial" panose="020B0604020202020204" pitchFamily="34" charset="0"/>
                <a:cs typeface="Arial" panose="020B0604020202020204" pitchFamily="34" charset="0"/>
              </a:rPr>
              <a:t> &amp; https://clicmeric.com/sertir-un-cable-droit-et-un-cable-croise-comment-et-quelle-difference/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93A106A-DE8B-F589-D15F-99AE577B4F6B}"/>
              </a:ext>
            </a:extLst>
          </p:cNvPr>
          <p:cNvSpPr txBox="1"/>
          <p:nvPr/>
        </p:nvSpPr>
        <p:spPr>
          <a:xfrm>
            <a:off x="9303437" y="265095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Norme 568B</a:t>
            </a:r>
          </a:p>
        </p:txBody>
      </p:sp>
    </p:spTree>
    <p:extLst>
      <p:ext uri="{BB962C8B-B14F-4D97-AF65-F5344CB8AC3E}">
        <p14:creationId xmlns:p14="http://schemas.microsoft.com/office/powerpoint/2010/main" val="134643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CB7FAE-F3F3-4C9C-48BD-39EBB588B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des 2 premiers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A4DD04-0ED9-0EB9-9ED2-71E2AE4A4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67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OSI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29" y="1417638"/>
            <a:ext cx="439114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7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Liaison - Ethernet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Communication entre 2 équipements reliés entre eux</a:t>
            </a:r>
          </a:p>
          <a:p>
            <a:pPr marL="0" indent="0">
              <a:buNone/>
            </a:pPr>
            <a:r>
              <a:rPr lang="fr-FR" dirty="0"/>
              <a:t>Adresse équipements : Adresse MAC</a:t>
            </a:r>
          </a:p>
          <a:p>
            <a:pPr marL="0" indent="0">
              <a:buNone/>
            </a:pPr>
            <a:r>
              <a:rPr lang="fr-FR" sz="2400" dirty="0"/>
              <a:t>Format </a:t>
            </a:r>
            <a:r>
              <a:rPr lang="fr-FR" sz="2400" dirty="0" err="1"/>
              <a:t>HH.HH.HH.HH.HH.HH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Trame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2167373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564E6D-61DA-6141-8136-5804BC0EE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1308" y="3173732"/>
            <a:ext cx="8272582" cy="313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74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Réseau : IP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Deux Formats : IPV4 (64bits) et IPV6 (128bits)</a:t>
            </a:r>
          </a:p>
          <a:p>
            <a:pPr marL="0" indent="0">
              <a:buNone/>
            </a:pPr>
            <a:r>
              <a:rPr lang="fr-FR" dirty="0"/>
              <a:t>IPV4 :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2400" dirty="0"/>
              <a:t>Adresse en .255 : Broadcast 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IP : 10.8.45.8/8 : Réseau, Masque, Nombre d’équipements possibles, adresse de Broadcast</a:t>
            </a:r>
          </a:p>
          <a:p>
            <a:pPr marL="0" indent="0">
              <a:buNone/>
            </a:pPr>
            <a:r>
              <a:rPr lang="fr-FR" sz="2400" dirty="0"/>
              <a:t>Masque /16 : Écrivez le sous la forme </a:t>
            </a:r>
            <a:r>
              <a:rPr lang="fr-FR" sz="2400" dirty="0" err="1"/>
              <a:t>XXX.XXX.XXX.XXX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825625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AA7C968-BF93-15FF-A23E-C00CE25EF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4678" y="2408175"/>
            <a:ext cx="6832344" cy="837564"/>
          </a:xfrm>
          <a:prstGeom prst="rect">
            <a:avLst/>
          </a:prstGeom>
        </p:spPr>
      </p:pic>
      <p:pic>
        <p:nvPicPr>
          <p:cNvPr id="8" name="Image 7" descr="Une image contenant texte, graphiques vectoriels&#10;&#10;Description générée automatiquement">
            <a:extLst>
              <a:ext uri="{FF2B5EF4-FFF2-40B4-BE49-F238E27FC236}">
                <a16:creationId xmlns:a16="http://schemas.microsoft.com/office/drawing/2014/main" id="{94549D97-21FE-4F91-02EB-91C457A60F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536" y="2912174"/>
            <a:ext cx="2095500" cy="140017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712987C-A54C-04A9-711F-37EA5EF9C6D5}"/>
              </a:ext>
            </a:extLst>
          </p:cNvPr>
          <p:cNvSpPr txBox="1"/>
          <p:nvPr/>
        </p:nvSpPr>
        <p:spPr>
          <a:xfrm rot="19856471">
            <a:off x="6467167" y="3455987"/>
            <a:ext cx="213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highlight>
                  <a:srgbClr val="FFFF00"/>
                </a:highlight>
              </a:rPr>
              <a:t>Retour CM2, slide 45</a:t>
            </a:r>
          </a:p>
        </p:txBody>
      </p:sp>
    </p:spTree>
    <p:extLst>
      <p:ext uri="{BB962C8B-B14F-4D97-AF65-F5344CB8AC3E}">
        <p14:creationId xmlns:p14="http://schemas.microsoft.com/office/powerpoint/2010/main" val="88900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879000-F87B-E4F1-EDA7-E630DAE2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Couche Transport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3F1D09-D3FA-EDEE-E62D-4B0BA5CAE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UDP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Simple</a:t>
            </a:r>
          </a:p>
          <a:p>
            <a:pPr lvl="1"/>
            <a:r>
              <a:rPr lang="fr-FR" dirty="0"/>
              <a:t>Pas de garantie de réception</a:t>
            </a:r>
          </a:p>
          <a:p>
            <a:pPr lvl="1"/>
            <a:r>
              <a:rPr lang="fr-FR" dirty="0"/>
              <a:t>Streaming, Visio, DHCP, DNS</a:t>
            </a:r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 err="1"/>
              <a:t>TCP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Contrôle de réception</a:t>
            </a:r>
          </a:p>
          <a:p>
            <a:pPr lvl="1"/>
            <a:r>
              <a:rPr lang="fr-FR" dirty="0"/>
              <a:t>FTP, </a:t>
            </a:r>
            <a:r>
              <a:rPr lang="fr-FR" dirty="0" err="1"/>
              <a:t>SSH</a:t>
            </a:r>
            <a:r>
              <a:rPr lang="fr-FR" dirty="0"/>
              <a:t>, HTTP …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736F3A7-1CC9-4DE4-7E3D-52AEAC04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74" y="6154384"/>
            <a:ext cx="1675204" cy="5193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C876D8-37A5-C480-FD53-F56891D060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589" y="294880"/>
            <a:ext cx="2372294" cy="27916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A0D28D4-F2D2-88E9-C3F8-F381B12FCC29}"/>
              </a:ext>
            </a:extLst>
          </p:cNvPr>
          <p:cNvSpPr/>
          <p:nvPr/>
        </p:nvSpPr>
        <p:spPr>
          <a:xfrm>
            <a:off x="9633678" y="1382280"/>
            <a:ext cx="2038340" cy="5005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FA6672-0DBB-5F2D-1730-83168AD59CAA}"/>
              </a:ext>
            </a:extLst>
          </p:cNvPr>
          <p:cNvSpPr/>
          <p:nvPr/>
        </p:nvSpPr>
        <p:spPr>
          <a:xfrm>
            <a:off x="5495003" y="2662085"/>
            <a:ext cx="1201994" cy="72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Émetteur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FA35FD-C7B7-9477-9B64-E591BFC9D97F}"/>
              </a:ext>
            </a:extLst>
          </p:cNvPr>
          <p:cNvSpPr/>
          <p:nvPr/>
        </p:nvSpPr>
        <p:spPr>
          <a:xfrm>
            <a:off x="7535197" y="2662085"/>
            <a:ext cx="1201994" cy="72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Récepteur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B77BA5-6763-1CED-9943-A6464F0A8656}"/>
              </a:ext>
            </a:extLst>
          </p:cNvPr>
          <p:cNvSpPr/>
          <p:nvPr/>
        </p:nvSpPr>
        <p:spPr>
          <a:xfrm>
            <a:off x="5495003" y="4304072"/>
            <a:ext cx="1201994" cy="72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Émetteur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770A39-86E6-92BA-24AD-13C3A48CC205}"/>
              </a:ext>
            </a:extLst>
          </p:cNvPr>
          <p:cNvSpPr/>
          <p:nvPr/>
        </p:nvSpPr>
        <p:spPr>
          <a:xfrm>
            <a:off x="7535197" y="4304072"/>
            <a:ext cx="1201994" cy="72267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Récepteur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F426910-A527-F9E8-B519-46698E2438F5}"/>
              </a:ext>
            </a:extLst>
          </p:cNvPr>
          <p:cNvCxnSpPr>
            <a:cxnSpLocks/>
          </p:cNvCxnSpPr>
          <p:nvPr/>
        </p:nvCxnSpPr>
        <p:spPr>
          <a:xfrm>
            <a:off x="6696997" y="2883310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55110ACA-16C7-0B07-3388-52F9B3ADC396}"/>
              </a:ext>
            </a:extLst>
          </p:cNvPr>
          <p:cNvCxnSpPr/>
          <p:nvPr/>
        </p:nvCxnSpPr>
        <p:spPr>
          <a:xfrm>
            <a:off x="6696997" y="4436809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99558BEC-2987-9638-FC54-A3EEDB7178A5}"/>
              </a:ext>
            </a:extLst>
          </p:cNvPr>
          <p:cNvCxnSpPr>
            <a:cxnSpLocks/>
          </p:cNvCxnSpPr>
          <p:nvPr/>
        </p:nvCxnSpPr>
        <p:spPr>
          <a:xfrm flipH="1">
            <a:off x="6696997" y="4569544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4DF896-6C1C-FAF1-069B-75156172F90E}"/>
              </a:ext>
            </a:extLst>
          </p:cNvPr>
          <p:cNvCxnSpPr>
            <a:cxnSpLocks/>
          </p:cNvCxnSpPr>
          <p:nvPr/>
        </p:nvCxnSpPr>
        <p:spPr>
          <a:xfrm>
            <a:off x="6696997" y="3205317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2846193-5409-9B7F-C2B7-F13D25A18CDF}"/>
              </a:ext>
            </a:extLst>
          </p:cNvPr>
          <p:cNvCxnSpPr/>
          <p:nvPr/>
        </p:nvCxnSpPr>
        <p:spPr>
          <a:xfrm>
            <a:off x="6696997" y="4817808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17868E7-D1C6-A07F-9FCF-68D0947F1180}"/>
              </a:ext>
            </a:extLst>
          </p:cNvPr>
          <p:cNvCxnSpPr>
            <a:cxnSpLocks/>
          </p:cNvCxnSpPr>
          <p:nvPr/>
        </p:nvCxnSpPr>
        <p:spPr>
          <a:xfrm flipH="1">
            <a:off x="6696997" y="4950543"/>
            <a:ext cx="8382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6127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Microsoft Office PowerPoint</Application>
  <PresentationFormat>Grand écran</PresentationFormat>
  <Paragraphs>353</Paragraphs>
  <Slides>45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Thème Office</vt:lpstr>
      <vt:lpstr>Réseaux Informatiques CM3</vt:lpstr>
      <vt:lpstr>Plan</vt:lpstr>
      <vt:lpstr>Exercice – Cartographie réseau</vt:lpstr>
      <vt:lpstr>Exercice – Cartographie réseau</vt:lpstr>
      <vt:lpstr>Rappel des 2 premiers cours</vt:lpstr>
      <vt:lpstr>Modèle OSI</vt:lpstr>
      <vt:lpstr>Couche Liaison - Ethernet</vt:lpstr>
      <vt:lpstr>Couche Réseau : IP</vt:lpstr>
      <vt:lpstr>Couche Transport</vt:lpstr>
      <vt:lpstr>Matériel</vt:lpstr>
      <vt:lpstr>Couche Transport</vt:lpstr>
      <vt:lpstr>Transport – NAT / PAT</vt:lpstr>
      <vt:lpstr>Transport – NAT</vt:lpstr>
      <vt:lpstr>Transport – NAT</vt:lpstr>
      <vt:lpstr>Transport – NAT</vt:lpstr>
      <vt:lpstr>Transport – NAT</vt:lpstr>
      <vt:lpstr>Transport – NAT</vt:lpstr>
      <vt:lpstr>Transport – NAT</vt:lpstr>
      <vt:lpstr>Transport – NAT</vt:lpstr>
      <vt:lpstr>Transport – PAT</vt:lpstr>
      <vt:lpstr>Transport – PAT</vt:lpstr>
      <vt:lpstr>Couche Réseau</vt:lpstr>
      <vt:lpstr>Couche – Réseau – IPV6</vt:lpstr>
      <vt:lpstr>Couche – Réseau – IPV6</vt:lpstr>
      <vt:lpstr>Couche – Réseau – IPV6</vt:lpstr>
      <vt:lpstr>Couche – Réseau – IPV6</vt:lpstr>
      <vt:lpstr>Quelques protocoles</vt:lpstr>
      <vt:lpstr>Protocole FTP - Présentation</vt:lpstr>
      <vt:lpstr>Protocole FTP - Fonctionnement</vt:lpstr>
      <vt:lpstr>Protocole - Telnet</vt:lpstr>
      <vt:lpstr>Protocole – SSH – Secur SHell</vt:lpstr>
      <vt:lpstr>Protocole - SSH</vt:lpstr>
      <vt:lpstr>Protocole – HTTP – Hypertext Transfer Protocol</vt:lpstr>
      <vt:lpstr>Protocole - Modbus</vt:lpstr>
      <vt:lpstr>Wi-Fi</vt:lpstr>
      <vt:lpstr>Wi-Fi – Introduction</vt:lpstr>
      <vt:lpstr>Wi-Fi – physique</vt:lpstr>
      <vt:lpstr>Wi-Fi</vt:lpstr>
      <vt:lpstr>Réseau Privé Virtuel (VPN)</vt:lpstr>
      <vt:lpstr>VPN - Principe</vt:lpstr>
      <vt:lpstr>VPN – Les possibilités</vt:lpstr>
      <vt:lpstr>VPN – SSL (TLS)</vt:lpstr>
      <vt:lpstr>VP - IPsec</vt:lpstr>
      <vt:lpstr>TP Cablage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Réseaux Informatiques</dc:title>
  <dc:creator>Guillaume Rico</dc:creator>
  <cp:lastModifiedBy>Pauline Gonin</cp:lastModifiedBy>
  <cp:revision>65</cp:revision>
  <dcterms:created xsi:type="dcterms:W3CDTF">2022-10-04T08:25:23Z</dcterms:created>
  <dcterms:modified xsi:type="dcterms:W3CDTF">2025-01-20T13:59:17Z</dcterms:modified>
</cp:coreProperties>
</file>