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61" r:id="rId3"/>
    <p:sldId id="294" r:id="rId4"/>
    <p:sldId id="267" r:id="rId5"/>
    <p:sldId id="295" r:id="rId6"/>
    <p:sldId id="268" r:id="rId7"/>
    <p:sldId id="278" r:id="rId8"/>
    <p:sldId id="269" r:id="rId9"/>
    <p:sldId id="271" r:id="rId10"/>
    <p:sldId id="272" r:id="rId11"/>
    <p:sldId id="273" r:id="rId12"/>
    <p:sldId id="274" r:id="rId13"/>
    <p:sldId id="287" r:id="rId14"/>
    <p:sldId id="275" r:id="rId15"/>
    <p:sldId id="297" r:id="rId16"/>
    <p:sldId id="280" r:id="rId17"/>
    <p:sldId id="279" r:id="rId18"/>
    <p:sldId id="298" r:id="rId19"/>
    <p:sldId id="307" r:id="rId20"/>
    <p:sldId id="309" r:id="rId21"/>
    <p:sldId id="282" r:id="rId22"/>
    <p:sldId id="301" r:id="rId23"/>
    <p:sldId id="320" r:id="rId24"/>
    <p:sldId id="296" r:id="rId25"/>
    <p:sldId id="285" r:id="rId26"/>
    <p:sldId id="308" r:id="rId27"/>
    <p:sldId id="310" r:id="rId28"/>
    <p:sldId id="299" r:id="rId29"/>
    <p:sldId id="300" r:id="rId30"/>
    <p:sldId id="303" r:id="rId31"/>
    <p:sldId id="304" r:id="rId32"/>
    <p:sldId id="302" r:id="rId33"/>
    <p:sldId id="305" r:id="rId34"/>
    <p:sldId id="306" r:id="rId35"/>
    <p:sldId id="317" r:id="rId36"/>
    <p:sldId id="311" r:id="rId37"/>
    <p:sldId id="312" r:id="rId38"/>
    <p:sldId id="314" r:id="rId39"/>
    <p:sldId id="315" r:id="rId40"/>
    <p:sldId id="288" r:id="rId41"/>
    <p:sldId id="286" r:id="rId42"/>
    <p:sldId id="289" r:id="rId43"/>
    <p:sldId id="316" r:id="rId44"/>
    <p:sldId id="319" r:id="rId45"/>
    <p:sldId id="290" r:id="rId46"/>
    <p:sldId id="291" r:id="rId47"/>
    <p:sldId id="292" r:id="rId48"/>
    <p:sldId id="293" r:id="rId49"/>
    <p:sldId id="318" r:id="rId5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2030" autoAdjust="0"/>
  </p:normalViewPr>
  <p:slideViewPr>
    <p:cSldViewPr snapToGrid="0">
      <p:cViewPr varScale="1">
        <p:scale>
          <a:sx n="104" d="100"/>
          <a:sy n="104" d="100"/>
        </p:scale>
        <p:origin x="756" y="10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F3737-FD25-4DA3-9DDE-A31E7FA8A5F0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C48CA-3C1F-45E9-AF42-30C003A38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551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748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Arp –a</a:t>
            </a:r>
          </a:p>
          <a:p>
            <a:endParaRPr lang="fr-FR" dirty="0"/>
          </a:p>
          <a:p>
            <a:r>
              <a:rPr lang="fr-FR" dirty="0"/>
              <a:t>Linux :</a:t>
            </a:r>
          </a:p>
          <a:p>
            <a:r>
              <a:rPr lang="fr-FR" dirty="0"/>
              <a:t>Arp : </a:t>
            </a:r>
            <a:r>
              <a:rPr lang="fr-FR" dirty="0" err="1"/>
              <a:t>arp</a:t>
            </a:r>
            <a:r>
              <a:rPr lang="fr-FR" dirty="0"/>
              <a:t> -a</a:t>
            </a:r>
          </a:p>
          <a:p>
            <a:r>
              <a:rPr lang="fr-FR" dirty="0"/>
              <a:t>Ports : </a:t>
            </a:r>
            <a:r>
              <a:rPr lang="fr-FR" dirty="0" err="1"/>
              <a:t>netstat</a:t>
            </a:r>
            <a:r>
              <a:rPr lang="fr-FR" dirty="0"/>
              <a:t> -</a:t>
            </a:r>
            <a:r>
              <a:rPr lang="fr-FR" dirty="0" err="1"/>
              <a:t>lntu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219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10.103.45.8/10 : 10. 0110 0111 : Réseau 10.64.0.0 Masque : 255.192.0.0 Adresse machine :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DBF7-FC3A-4DFE-85ED-83EB322307D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50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12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Est-ce que ça vous aurait intéressé de sertir des </a:t>
            </a:r>
            <a:r>
              <a:rPr lang="fr-FR" dirty="0" err="1"/>
              <a:t>câbmes</a:t>
            </a:r>
            <a:r>
              <a:rPr lang="fr-FR" dirty="0"/>
              <a:t>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09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Très utilisé ! Notamment pour relier des antennes 4G qui sont trop loin du réseau</a:t>
            </a:r>
            <a:r>
              <a:rPr lang="fr-FR" baseline="0" dirty="0"/>
              <a:t> fibre</a:t>
            </a:r>
          </a:p>
          <a:p>
            <a:r>
              <a:rPr lang="fr-FR" baseline="0" dirty="0"/>
              <a:t>EDF : Barrage relié en point à point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6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Format : </a:t>
            </a:r>
            <a:r>
              <a:rPr lang="fr-FR" dirty="0" err="1"/>
              <a:t>HH</a:t>
            </a:r>
            <a:r>
              <a:rPr lang="fr-FR" dirty="0"/>
              <a:t> </a:t>
            </a:r>
            <a:r>
              <a:rPr lang="fr-FR" dirty="0" err="1"/>
              <a:t>HH</a:t>
            </a:r>
            <a:r>
              <a:rPr lang="fr-FR" dirty="0"/>
              <a:t> </a:t>
            </a:r>
            <a:r>
              <a:rPr lang="fr-FR" dirty="0" err="1"/>
              <a:t>HH</a:t>
            </a:r>
            <a:r>
              <a:rPr lang="fr-FR" dirty="0"/>
              <a:t> </a:t>
            </a:r>
            <a:r>
              <a:rPr lang="fr-FR" dirty="0" err="1"/>
              <a:t>HH</a:t>
            </a:r>
            <a:r>
              <a:rPr lang="fr-FR" dirty="0"/>
              <a:t> </a:t>
            </a:r>
            <a:r>
              <a:rPr lang="fr-FR" dirty="0" err="1"/>
              <a:t>HH</a:t>
            </a:r>
            <a:r>
              <a:rPr lang="fr-FR" dirty="0"/>
              <a:t> </a:t>
            </a:r>
            <a:r>
              <a:rPr lang="fr-FR" dirty="0" err="1"/>
              <a:t>HH</a:t>
            </a:r>
            <a:endParaRPr lang="fr-FR" dirty="0"/>
          </a:p>
          <a:p>
            <a:r>
              <a:rPr lang="fr-FR" dirty="0"/>
              <a:t>Spécificité : unicité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491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https://azurplus.fr/a-quoi-sert-exactement-une-adresse-mac/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081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Requête ARP gratuite : Quand un équipement se connecte, il peu envoyer une requête avec sa propre adresse IP pour vérifier que personne n’est présent. De plus, ça met à jour le cache des autres</a:t>
            </a:r>
          </a:p>
          <a:p>
            <a:r>
              <a:rPr lang="fr-FR" dirty="0"/>
              <a:t>ARP </a:t>
            </a:r>
            <a:r>
              <a:rPr lang="fr-FR" dirty="0" err="1"/>
              <a:t>Poisonning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517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35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5A043-8512-45FA-A41F-752E5B241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30E493-DEC8-D7E2-12BB-B7BC5E76B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37D935-5AC4-C1DF-A609-08871E5D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B00D09-69E7-AE3F-F594-E0658686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183AB0-D103-B208-8178-4533E377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99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76FC9-0CF5-1E8A-D92F-9446BBD0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B7D7BB-40F8-FD24-95F0-99FEE1D6B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E2CE92-C6FB-94D0-D8CE-94EE47D4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D64A41-3BA8-32B8-AA8B-B36C4E9C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6F5D64-44AC-5655-0972-DDB0678F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00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B498367-60DF-0CAF-8A3B-D72ECF265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C8C94E-5F9F-3778-13BD-CB232C2A5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4326F-136B-83DC-931D-A7892117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48D8A4-675C-0872-4579-F4FF0599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DF954E-6012-D3F4-36C5-3FB477AF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90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50D19-EE8D-ED47-2F8F-B0FFF577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F572C-E789-BF69-42AA-8727C6A2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3E9C47-BF70-9D32-86B3-B410C248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601265-2B66-CE7D-B390-8764A8B1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0022E9-9214-C8F2-9FF9-1A4E6C5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29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16B38-67D2-034A-7057-A9A890BD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D89C40-1DAA-4E0A-7225-72CC46255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EBDD9B-D1AC-9CF1-8037-CF2C8A1C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9EAD8-311A-D845-62CA-0312B762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3C5715-8F5A-4634-C29B-4FA7D9DA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7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F9059-611A-631A-96E8-B15C5134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AF59D-0E8E-7F8F-483B-6F84DBB04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747935-00AA-B02F-76E3-1DABF75C0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CAF475-ABBF-E886-F69D-E0BE88D3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298852-509E-706E-67D2-DAFA2311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0DA263-E8DE-89B6-0750-543CE39E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7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F30BB-E83D-0C8E-491A-ECE98937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100E45-C47A-3231-8ACB-0B01648D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D13E53-67A7-D619-B3F1-C55C6CF10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244B3A-92F6-FF56-5B4F-A5D95FE74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FC968B-98D2-1CC9-3601-7997216ED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7949A7-9CB4-C708-9907-3F4539C4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9C5DBD-3D91-4934-7146-0534DE23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4E6803-871A-C001-29C1-02382169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80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6FF4B-E031-4AA3-92F3-A80DE7CA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290518-64B8-4E51-3528-F904369F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A36067-98EF-DBB4-DBED-8080CEE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923870-3FC7-B378-9003-80B0D280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75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707B62-E05A-6743-2787-44A01863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CB4C65-54B6-3BA8-3256-8A09F5B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14BD32-EECB-E513-04CC-BF9B7F39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0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CE171-617E-BB32-0780-2CE81100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032948-FCC3-DA98-0573-9DE418F49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4BB19C-6872-7C2A-A0F9-D8AF6894E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273FEA-D115-FD0B-0358-8424A543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8B995-A069-9BBD-AAF2-B36CA2D0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3FB82E-B939-503B-0DFD-3EAF4867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67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D176E-F341-132B-875B-E75810AC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538C9B-7F37-5BDE-5737-7A82009AF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E84CF7-523E-C67C-495A-888DA01D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FD5C0D-260F-3F8A-0E48-2C1D5F0B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B4A6A9-1B5E-3D10-E3EC-6624790A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664B8A-6DE1-6268-9404-41663CBF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23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422B72-6B2B-7B2D-0F74-AB7CD247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F1E5DF-306D-7392-9E62-D1163CA87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ED144-498C-3A3C-1B78-061A82884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235ED-62CB-4048-8D5F-74D492A1C6D7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BB9CE-4751-E91D-1DC4-D26BFA620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40CB6A-6FAC-3AF4-91E5-8F149D8E5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8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illaume.rico@alpesmesures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28C658-0E7F-81EB-6451-59C0F717B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082" y="1919267"/>
            <a:ext cx="4979110" cy="1297115"/>
          </a:xfrm>
        </p:spPr>
        <p:txBody>
          <a:bodyPr anchor="t">
            <a:normAutofit/>
          </a:bodyPr>
          <a:lstStyle/>
          <a:p>
            <a:pPr algn="l"/>
            <a:r>
              <a:rPr lang="fr-FR" sz="4000">
                <a:solidFill>
                  <a:schemeClr val="tx2"/>
                </a:solidFill>
              </a:rPr>
              <a:t>Réseaux Informatiques</a:t>
            </a:r>
            <a:br>
              <a:rPr lang="fr-FR" sz="4000">
                <a:solidFill>
                  <a:schemeClr val="tx2"/>
                </a:solidFill>
              </a:rPr>
            </a:br>
            <a:r>
              <a:rPr lang="fr-FR" sz="4000">
                <a:solidFill>
                  <a:schemeClr val="tx2"/>
                </a:solidFill>
              </a:rPr>
              <a:t>CM2</a:t>
            </a:r>
            <a:endParaRPr lang="fr-FR" sz="4000" dirty="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6F14BD-18E9-BF11-FFE4-27B10B83F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 fontScale="70000" lnSpcReduction="20000"/>
          </a:bodyPr>
          <a:lstStyle/>
          <a:p>
            <a:pPr algn="l"/>
            <a:r>
              <a:rPr lang="fr-FR" sz="2000" dirty="0">
                <a:solidFill>
                  <a:schemeClr val="tx2"/>
                </a:solidFill>
              </a:rPr>
              <a:t>Guillaume Rico</a:t>
            </a:r>
          </a:p>
          <a:p>
            <a:pPr algn="l"/>
            <a:r>
              <a:rPr lang="fr-FR" sz="2000" dirty="0">
                <a:solidFill>
                  <a:schemeClr val="tx2"/>
                </a:solidFill>
                <a:hlinkClick r:id="rId3"/>
              </a:rPr>
              <a:t>guillaume.rico@alpesmesures.fr</a:t>
            </a:r>
            <a:endParaRPr lang="fr-FR" sz="2000" dirty="0">
              <a:solidFill>
                <a:schemeClr val="tx2"/>
              </a:solidFill>
            </a:endParaRPr>
          </a:p>
          <a:p>
            <a:pPr algn="l"/>
            <a:r>
              <a:rPr lang="fr-FR" sz="2000" dirty="0">
                <a:solidFill>
                  <a:schemeClr val="tx2"/>
                </a:solidFill>
              </a:rPr>
              <a:t>https://github.com/guillaume-rico/reseaux_informatiques.git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4B1F6E2-E6F1-1BA6-A7AC-FC7B39A3E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8" y="5274646"/>
            <a:ext cx="4109436" cy="12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5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physique – Fibre optique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Distance : de l’ordre du km</a:t>
            </a:r>
          </a:p>
          <a:p>
            <a:r>
              <a:rPr lang="fr-FR" dirty="0"/>
              <a:t>Débit : 10 Gbits/s</a:t>
            </a:r>
          </a:p>
          <a:p>
            <a:r>
              <a:rPr lang="fr-FR" dirty="0"/>
              <a:t>Plusieurs Connecteurs :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86A91B-A69C-DFCD-E708-FAE149532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876" y="1565685"/>
            <a:ext cx="5702650" cy="35907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C61441C-3BAC-2C0F-D5D7-87D86B5C7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75" y="3512282"/>
            <a:ext cx="4496091" cy="12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7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physique – Radio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WiFi</a:t>
            </a:r>
            <a:endParaRPr lang="fr-FR" dirty="0"/>
          </a:p>
          <a:p>
            <a:r>
              <a:rPr lang="fr-FR" dirty="0"/>
              <a:t>LoRa / </a:t>
            </a:r>
            <a:r>
              <a:rPr lang="fr-FR" dirty="0" err="1"/>
              <a:t>SigFox</a:t>
            </a:r>
            <a:endParaRPr lang="fr-FR" dirty="0"/>
          </a:p>
          <a:p>
            <a:r>
              <a:rPr lang="fr-FR" dirty="0"/>
              <a:t>Point à point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0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physique – Règles générales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Identification des éléments  :</a:t>
            </a:r>
          </a:p>
          <a:p>
            <a:pPr lvl="1"/>
            <a:r>
              <a:rPr lang="fr-FR" dirty="0"/>
              <a:t>Câble : </a:t>
            </a:r>
          </a:p>
          <a:p>
            <a:pPr lvl="2"/>
            <a:r>
              <a:rPr lang="fr-FR" dirty="0"/>
              <a:t>Couleur</a:t>
            </a:r>
          </a:p>
          <a:p>
            <a:pPr lvl="2"/>
            <a:r>
              <a:rPr lang="fr-FR" dirty="0"/>
              <a:t>Tenant et Aboutissant</a:t>
            </a:r>
          </a:p>
          <a:p>
            <a:pPr lvl="1"/>
            <a:r>
              <a:rPr lang="fr-FR" dirty="0"/>
              <a:t>Matériel : </a:t>
            </a:r>
          </a:p>
          <a:p>
            <a:pPr lvl="2"/>
            <a:r>
              <a:rPr lang="fr-FR" dirty="0"/>
              <a:t>Identification (étiquettes)</a:t>
            </a:r>
          </a:p>
          <a:p>
            <a:pPr lvl="2"/>
            <a:r>
              <a:rPr lang="fr-FR" dirty="0"/>
              <a:t>Registre du matériel / version de </a:t>
            </a:r>
            <a:r>
              <a:rPr lang="fr-FR" dirty="0" err="1"/>
              <a:t>firmware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7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physique – Équipement actif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Répéteur</a:t>
            </a:r>
          </a:p>
          <a:p>
            <a:r>
              <a:rPr lang="fr-FR" dirty="0"/>
              <a:t>Hub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91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Liaison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25905" y="4479699"/>
            <a:ext cx="3431357" cy="716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71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Liaison – Adresse MAC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Format adresse MAC ?</a:t>
            </a:r>
          </a:p>
          <a:p>
            <a:r>
              <a:rPr lang="fr-FR" dirty="0"/>
              <a:t>Spécificité adresse MAC ?</a:t>
            </a:r>
          </a:p>
          <a:p>
            <a:r>
              <a:rPr lang="fr-FR" dirty="0"/>
              <a:t>Combien d’adresse MAC par équipement ?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29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Liaison – Adresse MAC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occupent 48 bits (6 octets)</a:t>
            </a:r>
          </a:p>
          <a:p>
            <a:r>
              <a:rPr lang="fr-FR" dirty="0"/>
              <a:t>se représentent sous forme hexa, comme 00:21:9b:da:bc:91</a:t>
            </a:r>
          </a:p>
          <a:p>
            <a:r>
              <a:rPr lang="fr-FR" dirty="0"/>
              <a:t>les adresses unicast sont uniques car composées d'un identifiant de fabricant (OUI) et d'un identifiant de carte du fabricant (NIC) :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9EACC7B-505E-AAF2-C47C-7C9A3D49F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930" y="3680135"/>
            <a:ext cx="71628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43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Liaison – Adresse MAC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Identifiant UNIQUE de chaque appareil (Une adresse par réseau physique)</a:t>
            </a:r>
          </a:p>
          <a:p>
            <a:r>
              <a:rPr lang="fr-FR" dirty="0"/>
              <a:t>Fixé en usine (les fabricants achètent des plages d’adresses)</a:t>
            </a:r>
          </a:p>
          <a:p>
            <a:r>
              <a:rPr lang="fr-FR" dirty="0"/>
              <a:t>Je change de réseau,</a:t>
            </a:r>
          </a:p>
          <a:p>
            <a:pPr marL="0" indent="0">
              <a:buNone/>
            </a:pPr>
            <a:r>
              <a:rPr lang="fr-FR" dirty="0"/>
              <a:t>l’adresse MAC reste la </a:t>
            </a:r>
          </a:p>
          <a:p>
            <a:pPr marL="0" indent="0">
              <a:buNone/>
            </a:pPr>
            <a:r>
              <a:rPr lang="fr-FR" dirty="0"/>
              <a:t>même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DD9E7E7-E01E-E23E-AED0-5577AE425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536" y="3208848"/>
            <a:ext cx="7011578" cy="28857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C75ADE-6D93-E3E8-F00E-24E5ECF07CF2}"/>
              </a:ext>
            </a:extLst>
          </p:cNvPr>
          <p:cNvSpPr/>
          <p:nvPr/>
        </p:nvSpPr>
        <p:spPr>
          <a:xfrm>
            <a:off x="4939645" y="4293487"/>
            <a:ext cx="3657600" cy="184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D631E-F80B-08E7-2A40-05DE03C4429B}"/>
              </a:ext>
            </a:extLst>
          </p:cNvPr>
          <p:cNvSpPr/>
          <p:nvPr/>
        </p:nvSpPr>
        <p:spPr>
          <a:xfrm>
            <a:off x="4939645" y="5323136"/>
            <a:ext cx="3657600" cy="184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E26703-20E9-EBBE-9F58-E91E45E57301}"/>
              </a:ext>
            </a:extLst>
          </p:cNvPr>
          <p:cNvSpPr/>
          <p:nvPr/>
        </p:nvSpPr>
        <p:spPr>
          <a:xfrm>
            <a:off x="4939645" y="5903769"/>
            <a:ext cx="3657600" cy="184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F120DF4-8E8F-8140-D13A-43BEFAC2DEF5}"/>
              </a:ext>
            </a:extLst>
          </p:cNvPr>
          <p:cNvSpPr txBox="1"/>
          <p:nvPr/>
        </p:nvSpPr>
        <p:spPr>
          <a:xfrm rot="2351215">
            <a:off x="10252364" y="868218"/>
            <a:ext cx="151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Rappel !</a:t>
            </a:r>
          </a:p>
        </p:txBody>
      </p:sp>
    </p:spTree>
    <p:extLst>
      <p:ext uri="{BB962C8B-B14F-4D97-AF65-F5344CB8AC3E}">
        <p14:creationId xmlns:p14="http://schemas.microsoft.com/office/powerpoint/2010/main" val="154890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Liaison – Adresse MAC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quoi ça sert ?</a:t>
            </a:r>
          </a:p>
          <a:p>
            <a:r>
              <a:rPr lang="fr-FR" dirty="0"/>
              <a:t>Ethernet : Envoyer une trame d’une adresse MAC à une autre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F64E149-BBFC-2CEB-E466-E8455644D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678" y="2812870"/>
            <a:ext cx="8099746" cy="307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C8B5B-DCE2-ACD1-76D1-770714F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Liaison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753E9-E3F5-6365-9883-95CC30743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essaye !</a:t>
            </a:r>
          </a:p>
          <a:p>
            <a:r>
              <a:rPr lang="fr-FR" dirty="0"/>
              <a:t>Charge utile : 25°C : 0x19</a:t>
            </a:r>
          </a:p>
          <a:p>
            <a:r>
              <a:rPr lang="fr-FR" dirty="0"/>
              <a:t>Adresse MAC 1 : </a:t>
            </a:r>
            <a:r>
              <a:rPr lang="fr-FR" dirty="0" err="1"/>
              <a:t>AA:AA:AA:AA:AA:AA</a:t>
            </a:r>
            <a:r>
              <a:rPr lang="fr-FR" dirty="0"/>
              <a:t> </a:t>
            </a:r>
          </a:p>
          <a:p>
            <a:r>
              <a:rPr lang="fr-FR" dirty="0"/>
              <a:t>Adresse MAC 2 : </a:t>
            </a:r>
            <a:r>
              <a:rPr lang="fr-FR" dirty="0" err="1"/>
              <a:t>BB:BB:BB:BB:BB:BB</a:t>
            </a:r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162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CM1 :</a:t>
            </a:r>
          </a:p>
          <a:p>
            <a:pPr lvl="1"/>
            <a:r>
              <a:rPr lang="fr-FR" dirty="0"/>
              <a:t>Introduction</a:t>
            </a:r>
          </a:p>
          <a:p>
            <a:pPr lvl="1"/>
            <a:r>
              <a:rPr lang="fr-FR" dirty="0"/>
              <a:t>Modèle OSI (rapide)</a:t>
            </a:r>
          </a:p>
          <a:p>
            <a:pPr lvl="1"/>
            <a:r>
              <a:rPr lang="fr-FR" dirty="0"/>
              <a:t>Exemple</a:t>
            </a:r>
          </a:p>
          <a:p>
            <a:pPr lvl="1"/>
            <a:r>
              <a:rPr lang="fr-FR" dirty="0"/>
              <a:t>TP </a:t>
            </a:r>
            <a:r>
              <a:rPr lang="fr-FR" dirty="0" err="1"/>
              <a:t>Blobby</a:t>
            </a:r>
            <a:r>
              <a:rPr lang="fr-FR" dirty="0"/>
              <a:t> Volley</a:t>
            </a:r>
          </a:p>
          <a:p>
            <a:r>
              <a:rPr lang="fr-FR" dirty="0"/>
              <a:t>CM2 :</a:t>
            </a:r>
          </a:p>
          <a:p>
            <a:pPr lvl="1"/>
            <a:r>
              <a:rPr lang="fr-FR" dirty="0"/>
              <a:t>Couche Physique</a:t>
            </a:r>
          </a:p>
          <a:p>
            <a:pPr lvl="1"/>
            <a:r>
              <a:rPr lang="fr-FR" dirty="0"/>
              <a:t>Couche Liaison</a:t>
            </a:r>
          </a:p>
          <a:p>
            <a:pPr lvl="1"/>
            <a:r>
              <a:rPr lang="fr-FR" dirty="0"/>
              <a:t>Couche Réseau</a:t>
            </a:r>
          </a:p>
          <a:p>
            <a:pPr lvl="1"/>
            <a:r>
              <a:rPr lang="fr-FR" dirty="0"/>
              <a:t>Couche Transport</a:t>
            </a:r>
          </a:p>
          <a:p>
            <a:pPr lvl="1"/>
            <a:r>
              <a:rPr lang="fr-FR" dirty="0"/>
              <a:t>TP Firewall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9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E203E-7B7C-361F-643F-43D20DAD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Liaison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608BB-584F-ABE1-B7AE-51E90080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limites :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Les adresses MAC doivent être connues</a:t>
            </a:r>
          </a:p>
          <a:p>
            <a:pPr lvl="1"/>
            <a:r>
              <a:rPr lang="fr-FR" dirty="0"/>
              <a:t>Les machines doivent être dans le même réseau</a:t>
            </a:r>
          </a:p>
          <a:p>
            <a:pPr lvl="1"/>
            <a:r>
              <a:rPr lang="fr-FR" dirty="0"/>
              <a:t>On ne peut utiliser qu’un seul applicatif entre les deux machines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5793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Paquet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25905" y="3857529"/>
            <a:ext cx="3431357" cy="716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118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FE5A4-3BC6-11DE-8C2C-2CDDDD46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Paquet – IPV4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8F993CA-75AA-5B8D-7838-6460A4169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131" y="2060143"/>
            <a:ext cx="6962140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7EA71A4-A80E-5006-AEFD-30DDA123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72" y="1764145"/>
            <a:ext cx="7078143" cy="237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2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04D20-87C1-3CAE-E7AE-FC413817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9C1AB-35E6-17EB-16A6-24539CB3A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Adress</a:t>
            </a:r>
            <a:r>
              <a:rPr lang="fr-FR" dirty="0"/>
              <a:t> </a:t>
            </a:r>
            <a:r>
              <a:rPr lang="fr-FR" dirty="0" err="1"/>
              <a:t>Resolution</a:t>
            </a:r>
            <a:r>
              <a:rPr lang="fr-FR" dirty="0"/>
              <a:t> Protocol</a:t>
            </a:r>
          </a:p>
          <a:p>
            <a:pPr lvl="1"/>
            <a:r>
              <a:rPr lang="fr-FR" dirty="0"/>
              <a:t>Ethernet : besoin d’adresse MAC pour communiquer</a:t>
            </a:r>
          </a:p>
          <a:p>
            <a:pPr lvl="1"/>
            <a:r>
              <a:rPr lang="fr-FR" dirty="0"/>
              <a:t>Envoi d’un message « Qui a l’adresse IP </a:t>
            </a:r>
            <a:r>
              <a:rPr lang="fr-FR" dirty="0" err="1"/>
              <a:t>yyyy</a:t>
            </a:r>
            <a:r>
              <a:rPr lang="fr-FR" dirty="0"/>
              <a:t> ? »</a:t>
            </a:r>
          </a:p>
          <a:p>
            <a:pPr lvl="1"/>
            <a:r>
              <a:rPr lang="fr-FR" dirty="0"/>
              <a:t>Réponse de </a:t>
            </a:r>
            <a:r>
              <a:rPr lang="fr-FR" dirty="0" err="1"/>
              <a:t>yyyy</a:t>
            </a:r>
            <a:r>
              <a:rPr lang="fr-FR" dirty="0"/>
              <a:t> : « C’est moi ! »</a:t>
            </a:r>
          </a:p>
          <a:p>
            <a:pPr lvl="1"/>
            <a:r>
              <a:rPr lang="fr-FR" dirty="0"/>
              <a:t>Mise à jour des deux caches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295FB3-732A-167A-668B-1357828FD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357" y="3253076"/>
            <a:ext cx="45148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93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Paquet – IPV4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Format d’une adresse IP ?</a:t>
            </a:r>
          </a:p>
          <a:p>
            <a:r>
              <a:rPr lang="fr-FR" dirty="0"/>
              <a:t>Adresse IP spécifique : Broadcast</a:t>
            </a:r>
          </a:p>
          <a:p>
            <a:pPr lvl="1"/>
            <a:r>
              <a:rPr lang="fr-FR" dirty="0"/>
              <a:t>(Adresse réseau) OU LOGIQUE (complément a 1 masque)</a:t>
            </a:r>
          </a:p>
          <a:p>
            <a:pPr lvl="1"/>
            <a:r>
              <a:rPr lang="fr-FR" dirty="0"/>
              <a:t>192.168.1.20/24 -&gt; 192.168.1.255</a:t>
            </a:r>
          </a:p>
          <a:p>
            <a:pPr lvl="1"/>
            <a:r>
              <a:rPr lang="fr-FR" dirty="0"/>
              <a:t>192.168.1.20/16 -&gt; 192.168.255.255</a:t>
            </a:r>
          </a:p>
          <a:p>
            <a:r>
              <a:rPr lang="fr-FR" dirty="0"/>
              <a:t>Exemple : </a:t>
            </a:r>
            <a:r>
              <a:rPr lang="fr-FR" dirty="0" err="1"/>
              <a:t>Adress</a:t>
            </a:r>
            <a:r>
              <a:rPr lang="fr-FR" dirty="0"/>
              <a:t> </a:t>
            </a:r>
            <a:r>
              <a:rPr lang="fr-FR" dirty="0" err="1"/>
              <a:t>Resolution</a:t>
            </a:r>
            <a:r>
              <a:rPr lang="fr-FR" dirty="0"/>
              <a:t> Protocol</a:t>
            </a:r>
          </a:p>
          <a:p>
            <a:pPr lvl="1"/>
            <a:r>
              <a:rPr lang="fr-FR" dirty="0"/>
              <a:t>Ethernet : besoin d’adresse MAC pour communiquer</a:t>
            </a:r>
          </a:p>
          <a:p>
            <a:pPr lvl="1"/>
            <a:r>
              <a:rPr lang="fr-FR" dirty="0"/>
              <a:t>Envoi d’un message « Qui a l’adresse IP </a:t>
            </a:r>
            <a:r>
              <a:rPr lang="fr-FR" dirty="0" err="1"/>
              <a:t>yyyy</a:t>
            </a:r>
            <a:r>
              <a:rPr lang="fr-FR" dirty="0"/>
              <a:t> ? »</a:t>
            </a:r>
          </a:p>
          <a:p>
            <a:pPr lvl="1"/>
            <a:r>
              <a:rPr lang="fr-FR" dirty="0"/>
              <a:t>Réponse de </a:t>
            </a:r>
            <a:r>
              <a:rPr lang="fr-FR" dirty="0" err="1"/>
              <a:t>yyyy</a:t>
            </a:r>
            <a:r>
              <a:rPr lang="fr-FR" dirty="0"/>
              <a:t> : « C’est moi ! »</a:t>
            </a:r>
          </a:p>
          <a:p>
            <a:pPr lvl="1"/>
            <a:r>
              <a:rPr lang="fr-FR" dirty="0"/>
              <a:t>Mise à jour des deux caches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 descr="Une image contenant texte, graphiques vectoriels&#10;&#10;Description générée automatiquement">
            <a:extLst>
              <a:ext uri="{FF2B5EF4-FFF2-40B4-BE49-F238E27FC236}">
                <a16:creationId xmlns:a16="http://schemas.microsoft.com/office/drawing/2014/main" id="{A0BCEF5A-D7BC-0586-7F27-0526FF626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2601119"/>
            <a:ext cx="2095500" cy="14001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3028C3E-0D0B-20B7-B922-35A4A633D5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914" y="813197"/>
            <a:ext cx="2100263" cy="140017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D32D849-3044-616D-65BB-643C57D460CA}"/>
              </a:ext>
            </a:extLst>
          </p:cNvPr>
          <p:cNvSpPr txBox="1"/>
          <p:nvPr/>
        </p:nvSpPr>
        <p:spPr>
          <a:xfrm>
            <a:off x="9983763" y="2028706"/>
            <a:ext cx="87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Unicast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FF627F7-21D9-2DC8-D882-44EC4704E1EB}"/>
              </a:ext>
            </a:extLst>
          </p:cNvPr>
          <p:cNvSpPr txBox="1"/>
          <p:nvPr/>
        </p:nvSpPr>
        <p:spPr>
          <a:xfrm>
            <a:off x="9983763" y="3951565"/>
            <a:ext cx="111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Broadcast</a:t>
            </a:r>
          </a:p>
        </p:txBody>
      </p:sp>
    </p:spTree>
    <p:extLst>
      <p:ext uri="{BB962C8B-B14F-4D97-AF65-F5344CB8AC3E}">
        <p14:creationId xmlns:p14="http://schemas.microsoft.com/office/powerpoint/2010/main" val="4056461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Paquet – IPV4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2221" cy="4351338"/>
          </a:xfrm>
        </p:spPr>
        <p:txBody>
          <a:bodyPr/>
          <a:lstStyle/>
          <a:p>
            <a:r>
              <a:rPr lang="fr-FR" dirty="0"/>
              <a:t>Pour se connecter à internet, il faut une adresse IP.</a:t>
            </a:r>
          </a:p>
          <a:p>
            <a:r>
              <a:rPr lang="fr-FR" dirty="0"/>
              <a:t>5 </a:t>
            </a:r>
            <a:r>
              <a:rPr lang="fr-FR" dirty="0" err="1"/>
              <a:t>RIR</a:t>
            </a:r>
            <a:r>
              <a:rPr lang="fr-FR" dirty="0"/>
              <a:t> (</a:t>
            </a:r>
            <a:r>
              <a:rPr lang="fr-FR" dirty="0" err="1"/>
              <a:t>Regional</a:t>
            </a:r>
            <a:r>
              <a:rPr lang="fr-FR" dirty="0"/>
              <a:t> Internet </a:t>
            </a:r>
            <a:r>
              <a:rPr lang="fr-FR" dirty="0" err="1"/>
              <a:t>Registries</a:t>
            </a:r>
            <a:r>
              <a:rPr lang="fr-FR" dirty="0"/>
              <a:t>) assurent la distribution des adresses IP pour le monde</a:t>
            </a:r>
          </a:p>
          <a:p>
            <a:r>
              <a:rPr lang="fr-FR" dirty="0"/>
              <a:t>FAI (fournisseur accès internet) achètent des plages d’IP auprès des </a:t>
            </a:r>
            <a:r>
              <a:rPr lang="fr-FR" dirty="0" err="1"/>
              <a:t>RIR</a:t>
            </a:r>
            <a:r>
              <a:rPr lang="fr-FR" dirty="0"/>
              <a:t> puis les fournissent aux  client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1FA612B-DF1A-E382-E8CC-5FFDDEB7C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74" y="1328891"/>
            <a:ext cx="4630811" cy="481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93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C8B5B-DCE2-ACD1-76D1-770714F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Paquet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753E9-E3F5-6365-9883-95CC30743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essaye !</a:t>
            </a:r>
          </a:p>
          <a:p>
            <a:r>
              <a:rPr lang="fr-FR" dirty="0"/>
              <a:t>Charge utile : 25°C : 0x19 , protocole : </a:t>
            </a:r>
            <a:r>
              <a:rPr lang="fr-FR" dirty="0" err="1"/>
              <a:t>UDP</a:t>
            </a:r>
            <a:r>
              <a:rPr lang="fr-FR" dirty="0"/>
              <a:t> 17 0x11</a:t>
            </a:r>
          </a:p>
          <a:p>
            <a:r>
              <a:rPr lang="fr-FR" dirty="0"/>
              <a:t>Machine 1 :</a:t>
            </a:r>
          </a:p>
          <a:p>
            <a:pPr lvl="1"/>
            <a:r>
              <a:rPr lang="fr-FR" dirty="0"/>
              <a:t>MAC : </a:t>
            </a:r>
            <a:r>
              <a:rPr lang="fr-FR" dirty="0" err="1"/>
              <a:t>AA:AA:AA:AA:AA:AA</a:t>
            </a:r>
            <a:r>
              <a:rPr lang="fr-FR" dirty="0"/>
              <a:t>  </a:t>
            </a:r>
          </a:p>
          <a:p>
            <a:pPr lvl="1"/>
            <a:r>
              <a:rPr lang="fr-FR" dirty="0"/>
              <a:t>Adresse IP : 192.168.0.1</a:t>
            </a:r>
          </a:p>
          <a:p>
            <a:r>
              <a:rPr lang="fr-FR" dirty="0"/>
              <a:t>Machine 2 : </a:t>
            </a:r>
          </a:p>
          <a:p>
            <a:pPr lvl="1"/>
            <a:r>
              <a:rPr lang="fr-FR" dirty="0" err="1"/>
              <a:t>BB:BB:BB:BB:BB:BB</a:t>
            </a:r>
            <a:endParaRPr lang="fr-FR" dirty="0"/>
          </a:p>
          <a:p>
            <a:pPr lvl="1"/>
            <a:r>
              <a:rPr lang="fr-FR" dirty="0"/>
              <a:t>Adresse IP : 192.168.0.2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035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E203E-7B7C-361F-643F-43D20DAD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Paquet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608BB-584F-ABE1-B7AE-51E90080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limites :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Les adresses MAC doivent être connues</a:t>
            </a:r>
          </a:p>
          <a:p>
            <a:pPr lvl="1"/>
            <a:r>
              <a:rPr lang="fr-FR" dirty="0"/>
              <a:t>Les machines doivent être dans le même réseau</a:t>
            </a:r>
          </a:p>
          <a:p>
            <a:pPr lvl="1"/>
            <a:r>
              <a:rPr lang="fr-FR" dirty="0"/>
              <a:t>On ne peut utiliser qu’un seul applicatif entre les deux machines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D8B601C-22D2-5A94-C876-CCC3E947AB7F}"/>
              </a:ext>
            </a:extLst>
          </p:cNvPr>
          <p:cNvCxnSpPr/>
          <p:nvPr/>
        </p:nvCxnSpPr>
        <p:spPr>
          <a:xfrm>
            <a:off x="1487055" y="2890982"/>
            <a:ext cx="57542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39A3E31-A814-B390-9CE0-E8E964087BB1}"/>
              </a:ext>
            </a:extLst>
          </p:cNvPr>
          <p:cNvCxnSpPr>
            <a:cxnSpLocks/>
          </p:cNvCxnSpPr>
          <p:nvPr/>
        </p:nvCxnSpPr>
        <p:spPr>
          <a:xfrm>
            <a:off x="1408546" y="3292764"/>
            <a:ext cx="63038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799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Transport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17007" y="3070781"/>
            <a:ext cx="3431357" cy="716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28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Transport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2221" cy="4351338"/>
          </a:xfrm>
        </p:spPr>
        <p:txBody>
          <a:bodyPr>
            <a:normAutofit/>
          </a:bodyPr>
          <a:lstStyle/>
          <a:p>
            <a:r>
              <a:rPr lang="fr-FR" dirty="0"/>
              <a:t>Deux Objectifs :</a:t>
            </a:r>
          </a:p>
          <a:p>
            <a:pPr lvl="1"/>
            <a:r>
              <a:rPr lang="fr-FR" dirty="0"/>
              <a:t>Permettre à plusieurs processus de fonctionner sur le même réseau</a:t>
            </a:r>
          </a:p>
          <a:p>
            <a:pPr lvl="1"/>
            <a:r>
              <a:rPr lang="fr-FR" dirty="0"/>
              <a:t>Gestion de l’intégrité des données</a:t>
            </a:r>
          </a:p>
          <a:p>
            <a:r>
              <a:rPr lang="fr-FR" dirty="0"/>
              <a:t>Exemples de protocoles</a:t>
            </a:r>
          </a:p>
          <a:p>
            <a:pPr lvl="1"/>
            <a:r>
              <a:rPr lang="fr-FR" dirty="0" err="1"/>
              <a:t>UDP</a:t>
            </a:r>
            <a:endParaRPr lang="fr-FR" dirty="0"/>
          </a:p>
          <a:p>
            <a:pPr lvl="1"/>
            <a:r>
              <a:rPr lang="fr-FR" dirty="0" err="1"/>
              <a:t>TCP</a:t>
            </a:r>
            <a:endParaRPr lang="fr-FR" dirty="0"/>
          </a:p>
          <a:p>
            <a:pPr lvl="1"/>
            <a:r>
              <a:rPr lang="fr-FR" dirty="0" err="1"/>
              <a:t>ICMP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9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B7FAE-F3F3-4C9C-48BD-39EBB588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du premier cours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4DD04-0ED9-0EB9-9ED2-71E2AE4A4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674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Transport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4273" cy="4351338"/>
          </a:xfrm>
        </p:spPr>
        <p:txBody>
          <a:bodyPr>
            <a:normAutofit/>
          </a:bodyPr>
          <a:lstStyle/>
          <a:p>
            <a:r>
              <a:rPr lang="fr-FR" dirty="0"/>
              <a:t>Introduction de la notion de port</a:t>
            </a:r>
          </a:p>
          <a:p>
            <a:r>
              <a:rPr lang="fr-FR" dirty="0"/>
              <a:t>Pour permettre a plusieurs protocole de fonctionner sur les mêmes machines. Exemple : HTML + VISIO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BFCA70D-9F3E-B13F-521A-7D197EB46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7" y="3201961"/>
            <a:ext cx="2783321" cy="295242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FBCC7EE-0107-A413-21D6-E848819FE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21" y="3201961"/>
            <a:ext cx="3649230" cy="31016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9781E55-F5DA-50B4-4B62-B7A1A1644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145" y="3220580"/>
            <a:ext cx="3842328" cy="30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90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F2142-E9B8-4CBD-7871-559C1C17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Transport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F15D6B-5418-1D98-55A4-897DA658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Port 0 -&gt; 1023 : Ports « Bien connus ». Ex :</a:t>
            </a:r>
          </a:p>
          <a:p>
            <a:pPr lvl="1"/>
            <a:r>
              <a:rPr lang="fr-FR" dirty="0"/>
              <a:t>20 &amp; 21 : FTP</a:t>
            </a:r>
          </a:p>
          <a:p>
            <a:pPr lvl="1"/>
            <a:r>
              <a:rPr lang="fr-FR" dirty="0"/>
              <a:t>22 : </a:t>
            </a:r>
            <a:r>
              <a:rPr lang="fr-FR" dirty="0" err="1"/>
              <a:t>SSH</a:t>
            </a:r>
            <a:endParaRPr lang="fr-FR" dirty="0"/>
          </a:p>
          <a:p>
            <a:pPr lvl="1"/>
            <a:r>
              <a:rPr lang="fr-FR" dirty="0"/>
              <a:t>23: Telnet</a:t>
            </a:r>
          </a:p>
          <a:p>
            <a:pPr lvl="1"/>
            <a:r>
              <a:rPr lang="fr-FR" dirty="0"/>
              <a:t>80 : HTTP</a:t>
            </a:r>
          </a:p>
          <a:p>
            <a:pPr lvl="1"/>
            <a:r>
              <a:rPr lang="fr-FR" dirty="0"/>
              <a:t>443 : HTTPS</a:t>
            </a:r>
          </a:p>
          <a:p>
            <a:pPr lvl="1"/>
            <a:r>
              <a:rPr lang="fr-FR" dirty="0"/>
              <a:t>502 : Modbus</a:t>
            </a:r>
          </a:p>
          <a:p>
            <a:r>
              <a:rPr lang="fr-FR" dirty="0"/>
              <a:t>Port 1024 -&gt; 49151 : Ports enregistrés auprès de l’IANA</a:t>
            </a:r>
          </a:p>
          <a:p>
            <a:r>
              <a:rPr lang="fr-FR" dirty="0"/>
              <a:t>Port 49152 -&gt; Port 65535 : Autres et ports dynamiques</a:t>
            </a:r>
          </a:p>
        </p:txBody>
      </p:sp>
    </p:spTree>
    <p:extLst>
      <p:ext uri="{BB962C8B-B14F-4D97-AF65-F5344CB8AC3E}">
        <p14:creationId xmlns:p14="http://schemas.microsoft.com/office/powerpoint/2010/main" val="753316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2E761-4314-5E54-CC32-EBDBB18E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Transport - </a:t>
            </a:r>
            <a:r>
              <a:rPr lang="fr-FR" dirty="0" err="1"/>
              <a:t>UDP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85886B-E1D3-3141-B148-2DF6A4F9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de garantie de réception</a:t>
            </a:r>
          </a:p>
          <a:p>
            <a:r>
              <a:rPr lang="fr-FR" dirty="0"/>
              <a:t>Utilisation :</a:t>
            </a:r>
          </a:p>
          <a:p>
            <a:pPr lvl="1"/>
            <a:r>
              <a:rPr lang="fr-FR" dirty="0"/>
              <a:t>DHCP</a:t>
            </a:r>
          </a:p>
          <a:p>
            <a:pPr lvl="1"/>
            <a:r>
              <a:rPr lang="fr-FR" dirty="0"/>
              <a:t>DNS</a:t>
            </a:r>
          </a:p>
          <a:p>
            <a:pPr lvl="1"/>
            <a:r>
              <a:rPr lang="fr-FR" dirty="0"/>
              <a:t>NTP</a:t>
            </a:r>
          </a:p>
          <a:p>
            <a:pPr lvl="1"/>
            <a:r>
              <a:rPr lang="fr-FR" dirty="0"/>
              <a:t>Streaming</a:t>
            </a:r>
          </a:p>
          <a:p>
            <a:pPr lvl="1"/>
            <a:r>
              <a:rPr lang="fr-FR" dirty="0"/>
              <a:t>Jeux en réseau</a:t>
            </a:r>
          </a:p>
          <a:p>
            <a:pPr lvl="1"/>
            <a:r>
              <a:rPr lang="fr-FR" dirty="0"/>
              <a:t>Visio &amp; Appel Vidéo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E445EC-E480-952A-3A4E-56A0820B3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071" y="2673639"/>
            <a:ext cx="7862621" cy="75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2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2E761-4314-5E54-CC32-EBDBB18E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Transport - </a:t>
            </a:r>
            <a:r>
              <a:rPr lang="fr-FR" dirty="0" err="1"/>
              <a:t>TCP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F32C164-08B2-8215-E877-919E32227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Garantie de livraison</a:t>
            </a:r>
          </a:p>
          <a:p>
            <a:r>
              <a:rPr lang="fr-FR" dirty="0"/>
              <a:t>Trames ordonnées</a:t>
            </a:r>
          </a:p>
          <a:p>
            <a:r>
              <a:rPr lang="fr-FR" dirty="0"/>
              <a:t>Correction d’erreur</a:t>
            </a:r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FA80385-942E-B554-094F-35B5F5B9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3" y="3342410"/>
            <a:ext cx="8534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44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2E761-4314-5E54-CC32-EBDBB18E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Transport - </a:t>
            </a:r>
            <a:r>
              <a:rPr lang="fr-FR" dirty="0" err="1"/>
              <a:t>TCP</a:t>
            </a:r>
            <a:endParaRPr lang="fr-FR" dirty="0"/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F378AA9-508A-23AE-98F3-5F6E91EB6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6" y="2219482"/>
            <a:ext cx="5867196" cy="3083334"/>
          </a:xfr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CD50E77-04F5-CAC7-CE01-EA4D14C37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92" y="3730683"/>
            <a:ext cx="5411913" cy="154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99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2E761-4314-5E54-CC32-EBDBB18E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Transport - </a:t>
            </a:r>
            <a:r>
              <a:rPr lang="fr-FR" dirty="0" err="1"/>
              <a:t>ICMP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F32C164-08B2-8215-E877-919E32227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ICMP</a:t>
            </a:r>
            <a:endParaRPr lang="fr-FR" dirty="0"/>
          </a:p>
          <a:p>
            <a:r>
              <a:rPr lang="fr-FR" dirty="0"/>
              <a:t>IP ne permet pas la gestion des message d’erreurs </a:t>
            </a:r>
            <a:r>
              <a:rPr lang="fr-FR" dirty="0" err="1"/>
              <a:t>ICMP</a:t>
            </a:r>
            <a:r>
              <a:rPr lang="fr-FR" dirty="0"/>
              <a:t> s’en occupe</a:t>
            </a:r>
          </a:p>
          <a:p>
            <a:r>
              <a:rPr lang="fr-FR" dirty="0"/>
              <a:t>Utilisation classique : ping</a:t>
            </a:r>
          </a:p>
          <a:p>
            <a:endParaRPr lang="fr-FR" dirty="0"/>
          </a:p>
          <a:p>
            <a:r>
              <a:rPr lang="fr-FR" dirty="0"/>
              <a:t>Permet de tester l’accessibilité à une autre adresse IP sur le réseau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7459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C8B5B-DCE2-ACD1-76D1-770714F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Paquet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753E9-E3F5-6365-9883-95CC30743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On essaye !</a:t>
            </a:r>
          </a:p>
          <a:p>
            <a:r>
              <a:rPr lang="fr-FR" dirty="0"/>
              <a:t>Charge utile : 25°C : 0x19 , protocole : </a:t>
            </a:r>
            <a:r>
              <a:rPr lang="fr-FR" dirty="0" err="1"/>
              <a:t>UDP</a:t>
            </a:r>
            <a:r>
              <a:rPr lang="fr-FR" dirty="0"/>
              <a:t> 0x11</a:t>
            </a:r>
          </a:p>
          <a:p>
            <a:r>
              <a:rPr lang="fr-FR" dirty="0"/>
              <a:t>Machine 1 :</a:t>
            </a:r>
          </a:p>
          <a:p>
            <a:pPr lvl="1"/>
            <a:r>
              <a:rPr lang="fr-FR" dirty="0"/>
              <a:t>MAC : </a:t>
            </a:r>
            <a:r>
              <a:rPr lang="fr-FR" dirty="0" err="1"/>
              <a:t>AA:AA:AA:AA:AA:AA</a:t>
            </a:r>
            <a:r>
              <a:rPr lang="fr-FR" dirty="0"/>
              <a:t>  </a:t>
            </a:r>
          </a:p>
          <a:p>
            <a:pPr lvl="1"/>
            <a:r>
              <a:rPr lang="fr-FR" dirty="0"/>
              <a:t>Adresse IP : 192.168.0.1</a:t>
            </a:r>
          </a:p>
          <a:p>
            <a:pPr lvl="1"/>
            <a:r>
              <a:rPr lang="fr-FR" dirty="0"/>
              <a:t>Port : </a:t>
            </a:r>
            <a:r>
              <a:rPr lang="fr-FR" dirty="0" err="1"/>
              <a:t>Tbd</a:t>
            </a:r>
            <a:endParaRPr lang="fr-FR" dirty="0"/>
          </a:p>
          <a:p>
            <a:r>
              <a:rPr lang="fr-FR" dirty="0"/>
              <a:t>Machine 2 (Serveur) : </a:t>
            </a:r>
          </a:p>
          <a:p>
            <a:pPr lvl="1"/>
            <a:r>
              <a:rPr lang="fr-FR" dirty="0" err="1"/>
              <a:t>BB:BB:BB:BB:BB:BB</a:t>
            </a:r>
            <a:endParaRPr lang="fr-FR" dirty="0"/>
          </a:p>
          <a:p>
            <a:pPr lvl="1"/>
            <a:r>
              <a:rPr lang="fr-FR" dirty="0"/>
              <a:t>Adresse IP : 192.168.0.2</a:t>
            </a:r>
          </a:p>
          <a:p>
            <a:pPr lvl="1"/>
            <a:r>
              <a:rPr lang="fr-FR" dirty="0"/>
              <a:t>Port : </a:t>
            </a:r>
            <a:r>
              <a:rPr lang="fr-FR" dirty="0" err="1"/>
              <a:t>Tbd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125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Mini TP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29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C8B5B-DCE2-ACD1-76D1-770714F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Cherchez sur votre ordinateur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753E9-E3F5-6365-9883-95CC30743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cache de la table liant les adresses MAC aux adresses IP (Cache ARP)</a:t>
            </a:r>
          </a:p>
          <a:p>
            <a:r>
              <a:rPr lang="fr-FR" dirty="0"/>
              <a:t>Les Ports ouverts et a quels applicatifs ils correspondent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452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A8A3B-FB1F-17B7-461B-5231CA47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 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2A0745-9B4E-81C1-6F9B-159558596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828DA4-2D41-DB96-4D10-F10FAB75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723" y="1825625"/>
            <a:ext cx="6524625" cy="45243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2A1059-94D7-A9B9-98ED-568940654BFE}"/>
              </a:ext>
            </a:extLst>
          </p:cNvPr>
          <p:cNvSpPr/>
          <p:nvPr/>
        </p:nvSpPr>
        <p:spPr>
          <a:xfrm>
            <a:off x="3916218" y="2013527"/>
            <a:ext cx="979055" cy="267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4E0E86-9B5D-6EC5-52E3-22859DDBDA33}"/>
              </a:ext>
            </a:extLst>
          </p:cNvPr>
          <p:cNvSpPr/>
          <p:nvPr/>
        </p:nvSpPr>
        <p:spPr>
          <a:xfrm>
            <a:off x="3916218" y="2335356"/>
            <a:ext cx="979055" cy="267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4A783B-61CA-D752-7249-6BBB792B5A3B}"/>
              </a:ext>
            </a:extLst>
          </p:cNvPr>
          <p:cNvSpPr/>
          <p:nvPr/>
        </p:nvSpPr>
        <p:spPr>
          <a:xfrm>
            <a:off x="3916217" y="3072173"/>
            <a:ext cx="979055" cy="267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B01D0A-2D24-02B2-50B7-3DCB630FB489}"/>
              </a:ext>
            </a:extLst>
          </p:cNvPr>
          <p:cNvSpPr/>
          <p:nvPr/>
        </p:nvSpPr>
        <p:spPr>
          <a:xfrm>
            <a:off x="3916217" y="6195001"/>
            <a:ext cx="979055" cy="267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72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OSI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29" y="1417638"/>
            <a:ext cx="439114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73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25905" y="1140643"/>
            <a:ext cx="3431357" cy="47950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76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Hub (Obsolète)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Agit comme une multiprise (Couche OSI 1)</a:t>
            </a:r>
          </a:p>
          <a:p>
            <a:r>
              <a:rPr lang="fr-FR" dirty="0"/>
              <a:t>Expédie toutes les trames vers tous les ports</a:t>
            </a:r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8" name="Image 7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79FB3ADB-CE84-BEC1-D894-2704CCB8B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421" y="3054029"/>
            <a:ext cx="6178946" cy="289428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6693594-7FEF-B6B0-7557-C45ABEC7A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37" y="3054029"/>
            <a:ext cx="45148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90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Switch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Multiprise améliorée (Couche OSI 2) </a:t>
            </a:r>
          </a:p>
          <a:p>
            <a:r>
              <a:rPr lang="fr-FR" dirty="0"/>
              <a:t>Lit les trames envoyées et ne les expédie que vers les équipements avec la bonne adresse MAC</a:t>
            </a:r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75FF5E50-CFC2-1BED-7F45-F7A84B38D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835" y="3570647"/>
            <a:ext cx="6334540" cy="2098958"/>
          </a:xfrm>
          <a:prstGeom prst="rect">
            <a:avLst/>
          </a:prstGeom>
        </p:spPr>
      </p:pic>
      <p:pic>
        <p:nvPicPr>
          <p:cNvPr id="7" name="Image 6" descr="Une image contenant texte, ordinateur, différent, électronique&#10;&#10;Description générée automatiquement">
            <a:extLst>
              <a:ext uri="{FF2B5EF4-FFF2-40B4-BE49-F238E27FC236}">
                <a16:creationId xmlns:a16="http://schemas.microsoft.com/office/drawing/2014/main" id="{8FFAA4BF-BC5C-11B5-45F6-EC144ACBD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3570647"/>
            <a:ext cx="4048126" cy="19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94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5046D-20A8-648A-AA02-565661B3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Switch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26BD36-4477-7368-9B3A-FF28A6416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Switch </a:t>
            </a:r>
            <a:r>
              <a:rPr lang="fr-FR" dirty="0" err="1"/>
              <a:t>manageable</a:t>
            </a:r>
            <a:endParaRPr lang="fr-FR" dirty="0"/>
          </a:p>
          <a:p>
            <a:r>
              <a:rPr lang="fr-FR" dirty="0"/>
              <a:t>Fonctionnalités :</a:t>
            </a:r>
          </a:p>
          <a:p>
            <a:pPr lvl="1"/>
            <a:r>
              <a:rPr lang="fr-FR" dirty="0"/>
              <a:t>Regroupements de ports par zone</a:t>
            </a:r>
          </a:p>
          <a:p>
            <a:pPr lvl="1"/>
            <a:r>
              <a:rPr lang="fr-FR" dirty="0"/>
              <a:t>Gestion de VLAN</a:t>
            </a:r>
          </a:p>
          <a:p>
            <a:pPr lvl="1"/>
            <a:r>
              <a:rPr lang="fr-FR" dirty="0"/>
              <a:t>Port Security</a:t>
            </a:r>
          </a:p>
          <a:p>
            <a:pPr lvl="1"/>
            <a:r>
              <a:rPr lang="fr-FR" dirty="0"/>
              <a:t>Port Mirroring</a:t>
            </a:r>
          </a:p>
          <a:p>
            <a:pPr lvl="1"/>
            <a:r>
              <a:rPr lang="fr-FR" dirty="0"/>
              <a:t>SNMP</a:t>
            </a:r>
          </a:p>
        </p:txBody>
      </p:sp>
    </p:spTree>
    <p:extLst>
      <p:ext uri="{BB962C8B-B14F-4D97-AF65-F5344CB8AC3E}">
        <p14:creationId xmlns:p14="http://schemas.microsoft.com/office/powerpoint/2010/main" val="2355717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97B4D-7015-2AEE-1CEB-DBBF0B39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97C855-7F58-0D38-68A7-3EBCFD20A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13569" cy="4351338"/>
          </a:xfrm>
        </p:spPr>
        <p:txBody>
          <a:bodyPr/>
          <a:lstStyle/>
          <a:p>
            <a:r>
              <a:rPr lang="fr-FR" dirty="0"/>
              <a:t>Adaptation des signaux électriques entre le réseau local et le réseau externe</a:t>
            </a:r>
          </a:p>
          <a:p>
            <a:r>
              <a:rPr lang="fr-FR" dirty="0" err="1"/>
              <a:t>RTC</a:t>
            </a:r>
            <a:r>
              <a:rPr lang="fr-FR" dirty="0"/>
              <a:t> </a:t>
            </a:r>
          </a:p>
          <a:p>
            <a:r>
              <a:rPr lang="fr-FR" dirty="0"/>
              <a:t>ADSL</a:t>
            </a:r>
          </a:p>
          <a:p>
            <a:r>
              <a:rPr lang="fr-FR" dirty="0"/>
              <a:t>Fibre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73D67B-F926-F08A-62AE-DCB5BF20F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514" y="1686774"/>
            <a:ext cx="2505626" cy="40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1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1B1EA-1B9A-6910-A0EE-0004F83C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Firewall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5244F-39E1-21FA-EA62-0E9ACD0BC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Multiprise vraiment améliorée !</a:t>
            </a:r>
          </a:p>
          <a:p>
            <a:r>
              <a:rPr lang="fr-FR" dirty="0"/>
              <a:t>Utilise les couches 1, 2, 3, 4 et 7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D47C195-9839-147A-D714-BD9BF91AB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E0D775-D652-18F6-081C-D1D58C889917}"/>
              </a:ext>
            </a:extLst>
          </p:cNvPr>
          <p:cNvSpPr/>
          <p:nvPr/>
        </p:nvSpPr>
        <p:spPr>
          <a:xfrm>
            <a:off x="8125905" y="3133725"/>
            <a:ext cx="3431357" cy="28019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C1F345-2D90-C8A9-3B1F-A11092263DA1}"/>
              </a:ext>
            </a:extLst>
          </p:cNvPr>
          <p:cNvSpPr/>
          <p:nvPr/>
        </p:nvSpPr>
        <p:spPr>
          <a:xfrm>
            <a:off x="8120182" y="1199357"/>
            <a:ext cx="3431357" cy="7246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Une image contenant texte, musique&#10;&#10;Description générée automatiquement">
            <a:extLst>
              <a:ext uri="{FF2B5EF4-FFF2-40B4-BE49-F238E27FC236}">
                <a16:creationId xmlns:a16="http://schemas.microsoft.com/office/drawing/2014/main" id="{184EE409-873F-AF29-34B6-9A727F724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2" y="3028951"/>
            <a:ext cx="5621450" cy="31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97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857DD-3FED-1B1E-03DC-C7BDE701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Firewall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C331B8-A962-1827-1B7D-5C12B2741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Objectifs : sécuriser le(s) réseau(x)</a:t>
            </a:r>
          </a:p>
          <a:p>
            <a:r>
              <a:rPr lang="fr-FR" dirty="0"/>
              <a:t>Les moyens :</a:t>
            </a:r>
          </a:p>
          <a:p>
            <a:pPr lvl="1"/>
            <a:r>
              <a:rPr lang="fr-FR" dirty="0"/>
              <a:t>Isolation des réseaux </a:t>
            </a:r>
          </a:p>
          <a:p>
            <a:pPr lvl="1"/>
            <a:r>
              <a:rPr lang="fr-FR" dirty="0"/>
              <a:t>Définition de règle autorisant le passage de l’information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5EE6E4-C130-950A-47E1-EA70D858A54B}"/>
              </a:ext>
            </a:extLst>
          </p:cNvPr>
          <p:cNvSpPr/>
          <p:nvPr/>
        </p:nvSpPr>
        <p:spPr>
          <a:xfrm>
            <a:off x="579947" y="3929063"/>
            <a:ext cx="2353754" cy="20621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83233-E393-C880-D818-63C69F116AE6}"/>
              </a:ext>
            </a:extLst>
          </p:cNvPr>
          <p:cNvSpPr/>
          <p:nvPr/>
        </p:nvSpPr>
        <p:spPr>
          <a:xfrm>
            <a:off x="4646454" y="4546600"/>
            <a:ext cx="2163920" cy="14446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05D9A1-D1F3-718F-EDAC-97DCDE75E4D6}"/>
              </a:ext>
            </a:extLst>
          </p:cNvPr>
          <p:cNvSpPr/>
          <p:nvPr/>
        </p:nvSpPr>
        <p:spPr>
          <a:xfrm>
            <a:off x="7523671" y="3698875"/>
            <a:ext cx="3658679" cy="22923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7" descr="C:\Users\ecoffey\AppData\Local\Temp\Rar$DRa0.295\30029_Device_firewall_critical_64.png">
            <a:extLst>
              <a:ext uri="{FF2B5EF4-FFF2-40B4-BE49-F238E27FC236}">
                <a16:creationId xmlns:a16="http://schemas.microsoft.com/office/drawing/2014/main" id="{FE5AF88D-B05E-F4AA-5AF1-C657F3247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734" y="3919658"/>
            <a:ext cx="1996808" cy="199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0" descr="C:\Users\ecoffey\AppData\Local\Temp\Rar$DRa0.324\30072_Device_server_unknown_64.png">
            <a:extLst>
              <a:ext uri="{FF2B5EF4-FFF2-40B4-BE49-F238E27FC236}">
                <a16:creationId xmlns:a16="http://schemas.microsoft.com/office/drawing/2014/main" id="{7F3DD8F4-5486-3603-A097-72899775F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904" y="4814886"/>
            <a:ext cx="872050" cy="8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6" descr="C:\Users\ecoffey\AppData\Local\Temp\Rar$DRa1.653\30059_Device_laptop_3145_unreachable_256.png">
            <a:extLst>
              <a:ext uri="{FF2B5EF4-FFF2-40B4-BE49-F238E27FC236}">
                <a16:creationId xmlns:a16="http://schemas.microsoft.com/office/drawing/2014/main" id="{3CA62E8A-CD41-60A8-BC73-55B09BF40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887" y="4859848"/>
            <a:ext cx="827088" cy="82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6" descr="C:\Users\ecoffey\AppData\Local\Temp\Rar$DRa1.653\30059_Device_laptop_3145_unreachable_256.png">
            <a:extLst>
              <a:ext uri="{FF2B5EF4-FFF2-40B4-BE49-F238E27FC236}">
                <a16:creationId xmlns:a16="http://schemas.microsoft.com/office/drawing/2014/main" id="{DCBA4274-7E7D-4945-B1CE-8B9508FF0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759" y="4866347"/>
            <a:ext cx="827088" cy="82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6" descr="C:\Users\ecoffey\AppData\Local\Temp\Rar$DRa1.653\30059_Device_laptop_3145_unreachable_256.png">
            <a:extLst>
              <a:ext uri="{FF2B5EF4-FFF2-40B4-BE49-F238E27FC236}">
                <a16:creationId xmlns:a16="http://schemas.microsoft.com/office/drawing/2014/main" id="{92E78989-1AE3-9AC8-28F9-B593315D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600" y="4866347"/>
            <a:ext cx="827088" cy="82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F16B9BD3-A1A6-044A-E0BC-80A0F2CD3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90987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2C793405-414D-B8FD-6238-2ED1D348FFD7}"/>
              </a:ext>
            </a:extLst>
          </p:cNvPr>
          <p:cNvSpPr txBox="1"/>
          <p:nvPr/>
        </p:nvSpPr>
        <p:spPr>
          <a:xfrm>
            <a:off x="1474348" y="5565244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WAN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FB138B-8BCB-0BC1-F2A7-AF8C5E66BBBD}"/>
              </a:ext>
            </a:extLst>
          </p:cNvPr>
          <p:cNvSpPr txBox="1"/>
          <p:nvPr/>
        </p:nvSpPr>
        <p:spPr>
          <a:xfrm>
            <a:off x="4665046" y="508424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DMZ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C5D8B6C-541F-9825-A219-110A0C666297}"/>
              </a:ext>
            </a:extLst>
          </p:cNvPr>
          <p:cNvSpPr txBox="1"/>
          <p:nvPr/>
        </p:nvSpPr>
        <p:spPr>
          <a:xfrm>
            <a:off x="9037058" y="41992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LAN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5D69353-C468-A3D6-808A-10820268D54B}"/>
              </a:ext>
            </a:extLst>
          </p:cNvPr>
          <p:cNvCxnSpPr>
            <a:cxnSpLocks/>
          </p:cNvCxnSpPr>
          <p:nvPr/>
        </p:nvCxnSpPr>
        <p:spPr>
          <a:xfrm flipH="1">
            <a:off x="2524125" y="4114800"/>
            <a:ext cx="532447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054C131-F260-5251-3B8D-3A89AB284242}"/>
              </a:ext>
            </a:extLst>
          </p:cNvPr>
          <p:cNvCxnSpPr>
            <a:cxnSpLocks/>
          </p:cNvCxnSpPr>
          <p:nvPr/>
        </p:nvCxnSpPr>
        <p:spPr>
          <a:xfrm>
            <a:off x="2788920" y="5565244"/>
            <a:ext cx="295563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B5DE7C5-DA97-FFAF-9DA2-0ECECEBE582F}"/>
              </a:ext>
            </a:extLst>
          </p:cNvPr>
          <p:cNvCxnSpPr>
            <a:cxnSpLocks/>
          </p:cNvCxnSpPr>
          <p:nvPr/>
        </p:nvCxnSpPr>
        <p:spPr>
          <a:xfrm flipH="1">
            <a:off x="6394525" y="5565244"/>
            <a:ext cx="1273927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igne de multiplication 31">
            <a:extLst>
              <a:ext uri="{FF2B5EF4-FFF2-40B4-BE49-F238E27FC236}">
                <a16:creationId xmlns:a16="http://schemas.microsoft.com/office/drawing/2014/main" id="{30A121F2-6A68-CFBE-B35F-AE92356C1238}"/>
              </a:ext>
            </a:extLst>
          </p:cNvPr>
          <p:cNvSpPr/>
          <p:nvPr/>
        </p:nvSpPr>
        <p:spPr>
          <a:xfrm>
            <a:off x="3159548" y="4156829"/>
            <a:ext cx="1061792" cy="137644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9419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E475B3-B599-B72F-05F8-6076E14D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Firewall – Isolation des réseaux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6F3726-C93F-3B39-CF56-412D23D6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Définition de zones :</a:t>
            </a:r>
          </a:p>
          <a:p>
            <a:r>
              <a:rPr lang="fr-FR" dirty="0"/>
              <a:t>On groupe les ports par réseaux</a:t>
            </a:r>
          </a:p>
          <a:p>
            <a:r>
              <a:rPr lang="fr-FR" dirty="0"/>
              <a:t>Exemple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000" dirty="0"/>
              <a:t>Sécurisation possible : Autoriser que les adresses MAC connues , une seule IP par port….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15D3F1-0463-7EF4-B1EF-DB4CD15A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3219450"/>
            <a:ext cx="8353425" cy="1619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8A8402-E46D-B27B-B873-3350D8997E2F}"/>
              </a:ext>
            </a:extLst>
          </p:cNvPr>
          <p:cNvSpPr/>
          <p:nvPr/>
        </p:nvSpPr>
        <p:spPr>
          <a:xfrm>
            <a:off x="6677025" y="3857625"/>
            <a:ext cx="2886075" cy="752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9E3013-03BE-4DAB-E4A9-A00C61D8BCA1}"/>
              </a:ext>
            </a:extLst>
          </p:cNvPr>
          <p:cNvSpPr/>
          <p:nvPr/>
        </p:nvSpPr>
        <p:spPr>
          <a:xfrm>
            <a:off x="5475797" y="3852863"/>
            <a:ext cx="1110742" cy="752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5648B5-BF56-01B7-3342-BA3A2E78CBE8}"/>
              </a:ext>
            </a:extLst>
          </p:cNvPr>
          <p:cNvSpPr txBox="1"/>
          <p:nvPr/>
        </p:nvSpPr>
        <p:spPr>
          <a:xfrm>
            <a:off x="7219950" y="4924425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LAN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0477907-7A59-41AB-2EC4-AB4449BAE271}"/>
              </a:ext>
            </a:extLst>
          </p:cNvPr>
          <p:cNvSpPr txBox="1"/>
          <p:nvPr/>
        </p:nvSpPr>
        <p:spPr>
          <a:xfrm>
            <a:off x="5663920" y="489585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LAN 2</a:t>
            </a:r>
          </a:p>
        </p:txBody>
      </p:sp>
    </p:spTree>
    <p:extLst>
      <p:ext uri="{BB962C8B-B14F-4D97-AF65-F5344CB8AC3E}">
        <p14:creationId xmlns:p14="http://schemas.microsoft.com/office/powerpoint/2010/main" val="1758875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E5C21-5259-E10B-CC48-F7517AB2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Firewall – Règles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DA5C06-12C1-0CB7-B623-D840314BA7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règles permettent de définir les flux autorisés.</a:t>
            </a:r>
          </a:p>
          <a:p>
            <a:r>
              <a:rPr lang="fr-FR" dirty="0"/>
              <a:t>Par défaut : « </a:t>
            </a:r>
            <a:r>
              <a:rPr lang="fr-FR" dirty="0" err="1"/>
              <a:t>Deny</a:t>
            </a:r>
            <a:r>
              <a:rPr lang="fr-FR" dirty="0"/>
              <a:t> All » !</a:t>
            </a:r>
          </a:p>
          <a:p>
            <a:r>
              <a:rPr lang="fr-FR" dirty="0"/>
              <a:t>Chaque règle va définir :</a:t>
            </a:r>
          </a:p>
          <a:p>
            <a:pPr lvl="1"/>
            <a:r>
              <a:rPr lang="fr-FR" dirty="0"/>
              <a:t>A qui elle s’applique (Zone Source, Zone Destination, IP Source, Port Source, IP Destination, Port Destination)</a:t>
            </a:r>
          </a:p>
          <a:p>
            <a:pPr lvl="1"/>
            <a:r>
              <a:rPr lang="fr-FR" dirty="0"/>
              <a:t>Les flux concernés : </a:t>
            </a:r>
            <a:r>
              <a:rPr lang="fr-FR" dirty="0" err="1"/>
              <a:t>UDP</a:t>
            </a:r>
            <a:r>
              <a:rPr lang="fr-FR" dirty="0"/>
              <a:t>/</a:t>
            </a:r>
            <a:r>
              <a:rPr lang="fr-FR" dirty="0" err="1"/>
              <a:t>TCP</a:t>
            </a:r>
            <a:r>
              <a:rPr lang="fr-FR" dirty="0"/>
              <a:t>/</a:t>
            </a:r>
            <a:r>
              <a:rPr lang="fr-FR" dirty="0" err="1"/>
              <a:t>ICMP</a:t>
            </a:r>
            <a:r>
              <a:rPr lang="fr-FR" dirty="0"/>
              <a:t> + port</a:t>
            </a:r>
          </a:p>
          <a:p>
            <a:pPr lvl="1"/>
            <a:r>
              <a:rPr lang="fr-FR" dirty="0"/>
              <a:t>Et si c’est autorisé ou refusé</a:t>
            </a:r>
          </a:p>
        </p:txBody>
      </p:sp>
    </p:spTree>
    <p:extLst>
      <p:ext uri="{BB962C8B-B14F-4D97-AF65-F5344CB8AC3E}">
        <p14:creationId xmlns:p14="http://schemas.microsoft.com/office/powerpoint/2010/main" val="239553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E5C21-5259-E10B-CC48-F7517AB2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DA5C06-12C1-0CB7-B623-D840314BA7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TP 2</a:t>
            </a:r>
          </a:p>
        </p:txBody>
      </p:sp>
    </p:spTree>
    <p:extLst>
      <p:ext uri="{BB962C8B-B14F-4D97-AF65-F5344CB8AC3E}">
        <p14:creationId xmlns:p14="http://schemas.microsoft.com/office/powerpoint/2010/main" val="178801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Adresse IP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Deux Formats : IPV4 (64bits) et IPV6 (128bits)</a:t>
            </a:r>
          </a:p>
          <a:p>
            <a:pPr marL="0" indent="0">
              <a:buNone/>
            </a:pPr>
            <a:r>
              <a:rPr lang="fr-FR" dirty="0"/>
              <a:t>IPV4 :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400" dirty="0"/>
              <a:t>IP : 10.103.45.8/10 : Réseau, Masque, Nombre d’équipements possibles</a:t>
            </a:r>
          </a:p>
          <a:p>
            <a:pPr marL="0" indent="0">
              <a:buNone/>
            </a:pPr>
            <a:r>
              <a:rPr lang="fr-FR" sz="2400" dirty="0"/>
              <a:t>Masque /24 : Écrivez le sous la forme </a:t>
            </a:r>
            <a:r>
              <a:rPr lang="fr-FR" sz="2400" dirty="0" err="1"/>
              <a:t>XXX.XXX.XXX.XXX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Masque /16 : Écrivez le sous la forme </a:t>
            </a:r>
            <a:r>
              <a:rPr lang="fr-FR" sz="2400" dirty="0" err="1"/>
              <a:t>XXX.XXX.XXX.XXX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89" y="294880"/>
            <a:ext cx="2372294" cy="27916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0D28D4-F2D2-88E9-C3F8-F381B12FCC29}"/>
              </a:ext>
            </a:extLst>
          </p:cNvPr>
          <p:cNvSpPr/>
          <p:nvPr/>
        </p:nvSpPr>
        <p:spPr>
          <a:xfrm>
            <a:off x="9633678" y="1825625"/>
            <a:ext cx="2038340" cy="5005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A7C968-BF93-15FF-A23E-C00CE25EF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90" y="2708246"/>
            <a:ext cx="9905458" cy="121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7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Physique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25905" y="5099901"/>
            <a:ext cx="3431357" cy="716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39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physique – Coaxial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préhistoire ! </a:t>
            </a:r>
          </a:p>
          <a:p>
            <a:r>
              <a:rPr lang="fr-FR" dirty="0"/>
              <a:t>Cable coaxial RG58, terminaison </a:t>
            </a:r>
            <a:r>
              <a:rPr lang="fr-FR" dirty="0" err="1"/>
              <a:t>BNC</a:t>
            </a:r>
            <a:endParaRPr lang="fr-FR" dirty="0"/>
          </a:p>
          <a:p>
            <a:r>
              <a:rPr lang="fr-FR" dirty="0"/>
              <a:t>Topologie Bus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D783C81-1925-56B5-CFDC-9150C7897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25" y="3429000"/>
            <a:ext cx="10136957" cy="247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2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physique – RJ45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Câbles réseau Ethernet - RJ45</a:t>
            </a:r>
          </a:p>
          <a:p>
            <a:r>
              <a:rPr lang="fr-FR" dirty="0"/>
              <a:t>4 paires de câble</a:t>
            </a:r>
          </a:p>
          <a:p>
            <a:r>
              <a:rPr lang="fr-FR" dirty="0"/>
              <a:t>Historique : Câble droit / Câble croisé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 descr="Une image contenant câble, connecteur&#10;&#10;Description générée automatiquement">
            <a:extLst>
              <a:ext uri="{FF2B5EF4-FFF2-40B4-BE49-F238E27FC236}">
                <a16:creationId xmlns:a16="http://schemas.microsoft.com/office/drawing/2014/main" id="{4C175DFE-27EE-5BD2-DAFA-01550AC89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667" y="2286794"/>
            <a:ext cx="3429000" cy="3429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574AC54-4B37-960C-BDF3-3926E053C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230" y="3350074"/>
            <a:ext cx="2714022" cy="217836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DC8B3EA-B8BF-6AC9-CE28-E2851963E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119" y="3317465"/>
            <a:ext cx="2731785" cy="21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0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5"/>
            <a:ext cx="10515600" cy="1325563"/>
          </a:xfrm>
        </p:spPr>
        <p:txBody>
          <a:bodyPr/>
          <a:lstStyle/>
          <a:p>
            <a:r>
              <a:rPr lang="fr-FR" dirty="0"/>
              <a:t>Couche – physique – RJ45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Distance max : 100m</a:t>
            </a:r>
          </a:p>
          <a:p>
            <a:r>
              <a:rPr lang="fr-FR" dirty="0"/>
              <a:t>Débit : </a:t>
            </a:r>
          </a:p>
          <a:p>
            <a:pPr lvl="1"/>
            <a:r>
              <a:rPr lang="fr-FR" dirty="0"/>
              <a:t>10 &amp; 100Mbit/s : 2 paires (sur 4)</a:t>
            </a:r>
          </a:p>
          <a:p>
            <a:pPr lvl="1"/>
            <a:r>
              <a:rPr lang="fr-FR" dirty="0"/>
              <a:t>1 Gbit/s &amp; supérieur : 4 paires</a:t>
            </a:r>
          </a:p>
          <a:p>
            <a:r>
              <a:rPr lang="fr-FR" dirty="0"/>
              <a:t>RJ45 : connecteur majoritairement utilisé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8" name="Image 7" descr="Une image contenant texte, mots croisés&#10;&#10;Description générée automatiquement">
            <a:extLst>
              <a:ext uri="{FF2B5EF4-FFF2-40B4-BE49-F238E27FC236}">
                <a16:creationId xmlns:a16="http://schemas.microsoft.com/office/drawing/2014/main" id="{E68B031D-3278-FD9C-C67E-6261D198D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97" y="4081802"/>
            <a:ext cx="4945755" cy="23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510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1381</Words>
  <Application>Microsoft Office PowerPoint</Application>
  <PresentationFormat>Grand écran</PresentationFormat>
  <Paragraphs>267</Paragraphs>
  <Slides>49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Thème Office</vt:lpstr>
      <vt:lpstr>Réseaux Informatiques CM2</vt:lpstr>
      <vt:lpstr>Plan</vt:lpstr>
      <vt:lpstr>Rappel du premier cours</vt:lpstr>
      <vt:lpstr>Modèle OSI</vt:lpstr>
      <vt:lpstr>Adresse IP</vt:lpstr>
      <vt:lpstr>Couche Physique</vt:lpstr>
      <vt:lpstr>Couche – physique – Coaxial</vt:lpstr>
      <vt:lpstr>Couche – physique – RJ45</vt:lpstr>
      <vt:lpstr>Couche – physique – RJ45</vt:lpstr>
      <vt:lpstr>Couche – physique – Fibre optique</vt:lpstr>
      <vt:lpstr>Couche – physique – Radio</vt:lpstr>
      <vt:lpstr>Couche – physique – Règles générales</vt:lpstr>
      <vt:lpstr>Couche – physique – Équipement actif</vt:lpstr>
      <vt:lpstr>Couche Liaison</vt:lpstr>
      <vt:lpstr>Couche – Liaison – Adresse MAC</vt:lpstr>
      <vt:lpstr>Couche – Liaison – Adresse MAC</vt:lpstr>
      <vt:lpstr>Couche – Liaison – Adresse MAC</vt:lpstr>
      <vt:lpstr>Couche – Liaison – Adresse MAC</vt:lpstr>
      <vt:lpstr>Couche – Liaison</vt:lpstr>
      <vt:lpstr>Couche – Liaison</vt:lpstr>
      <vt:lpstr>Couche Paquet</vt:lpstr>
      <vt:lpstr>Couche – Paquet – IPV4</vt:lpstr>
      <vt:lpstr>ARP</vt:lpstr>
      <vt:lpstr>Couche – Paquet – IPV4</vt:lpstr>
      <vt:lpstr>Couche – Paquet – IPV4</vt:lpstr>
      <vt:lpstr>Couche – Paquet</vt:lpstr>
      <vt:lpstr>Couche – Paquet</vt:lpstr>
      <vt:lpstr>Couche Transport</vt:lpstr>
      <vt:lpstr>Couche – Transport</vt:lpstr>
      <vt:lpstr>Couche – Transport</vt:lpstr>
      <vt:lpstr>Couche – Transport</vt:lpstr>
      <vt:lpstr>Couche – Transport - UDP</vt:lpstr>
      <vt:lpstr>Couche – Transport - TCP</vt:lpstr>
      <vt:lpstr>Couche – Transport - TCP</vt:lpstr>
      <vt:lpstr>Couche – Transport - ICMP</vt:lpstr>
      <vt:lpstr>Couche – Paquet</vt:lpstr>
      <vt:lpstr>Mini TP</vt:lpstr>
      <vt:lpstr>Cherchez sur votre ordinateur</vt:lpstr>
      <vt:lpstr>Exemple d’un serveur</vt:lpstr>
      <vt:lpstr>Matériels</vt:lpstr>
      <vt:lpstr>Hub (Obsolète)</vt:lpstr>
      <vt:lpstr>Switch</vt:lpstr>
      <vt:lpstr>Switch</vt:lpstr>
      <vt:lpstr>Modem</vt:lpstr>
      <vt:lpstr>Firewall</vt:lpstr>
      <vt:lpstr>Firewall</vt:lpstr>
      <vt:lpstr>Firewall – Isolation des réseaux</vt:lpstr>
      <vt:lpstr>Firewall – Règles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Réseaux Informatiques</dc:title>
  <dc:creator>Guillaume Rico</dc:creator>
  <cp:lastModifiedBy>Guillaume Rico</cp:lastModifiedBy>
  <cp:revision>27</cp:revision>
  <dcterms:created xsi:type="dcterms:W3CDTF">2022-10-04T08:25:23Z</dcterms:created>
  <dcterms:modified xsi:type="dcterms:W3CDTF">2023-02-05T13:44:17Z</dcterms:modified>
</cp:coreProperties>
</file>