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294" r:id="rId4"/>
    <p:sldId id="267" r:id="rId5"/>
    <p:sldId id="295" r:id="rId6"/>
    <p:sldId id="268" r:id="rId7"/>
    <p:sldId id="278" r:id="rId8"/>
    <p:sldId id="269" r:id="rId9"/>
    <p:sldId id="271" r:id="rId10"/>
    <p:sldId id="272" r:id="rId11"/>
    <p:sldId id="273" r:id="rId12"/>
    <p:sldId id="274" r:id="rId13"/>
    <p:sldId id="287" r:id="rId14"/>
    <p:sldId id="275" r:id="rId15"/>
    <p:sldId id="297" r:id="rId16"/>
    <p:sldId id="280" r:id="rId17"/>
    <p:sldId id="279" r:id="rId18"/>
    <p:sldId id="298" r:id="rId19"/>
    <p:sldId id="307" r:id="rId20"/>
    <p:sldId id="309" r:id="rId21"/>
    <p:sldId id="282" r:id="rId22"/>
    <p:sldId id="301" r:id="rId23"/>
    <p:sldId id="320" r:id="rId24"/>
    <p:sldId id="296" r:id="rId25"/>
    <p:sldId id="285" r:id="rId26"/>
    <p:sldId id="308" r:id="rId27"/>
    <p:sldId id="310" r:id="rId28"/>
    <p:sldId id="299" r:id="rId29"/>
    <p:sldId id="300" r:id="rId30"/>
    <p:sldId id="303" r:id="rId31"/>
    <p:sldId id="304" r:id="rId32"/>
    <p:sldId id="302" r:id="rId33"/>
    <p:sldId id="305" r:id="rId34"/>
    <p:sldId id="306" r:id="rId35"/>
    <p:sldId id="317" r:id="rId36"/>
    <p:sldId id="311" r:id="rId37"/>
    <p:sldId id="312" r:id="rId38"/>
    <p:sldId id="314" r:id="rId39"/>
    <p:sldId id="315" r:id="rId40"/>
    <p:sldId id="288" r:id="rId41"/>
    <p:sldId id="286" r:id="rId42"/>
    <p:sldId id="289" r:id="rId43"/>
    <p:sldId id="316" r:id="rId44"/>
    <p:sldId id="319" r:id="rId45"/>
    <p:sldId id="290" r:id="rId46"/>
    <p:sldId id="291" r:id="rId47"/>
    <p:sldId id="292" r:id="rId48"/>
    <p:sldId id="293" r:id="rId49"/>
    <p:sldId id="318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35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Arp –a</a:t>
            </a:r>
          </a:p>
          <a:p>
            <a:endParaRPr lang="fr-FR" dirty="0"/>
          </a:p>
          <a:p>
            <a:r>
              <a:rPr lang="fr-FR" dirty="0"/>
              <a:t>Linux :</a:t>
            </a:r>
          </a:p>
          <a:p>
            <a:r>
              <a:rPr lang="fr-FR" dirty="0"/>
              <a:t>Arp :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r>
              <a:rPr lang="fr-FR" dirty="0"/>
              <a:t>Ports : </a:t>
            </a:r>
            <a:r>
              <a:rPr lang="fr-FR" dirty="0" err="1"/>
              <a:t>netstat</a:t>
            </a:r>
            <a:r>
              <a:rPr lang="fr-FR" dirty="0"/>
              <a:t> -</a:t>
            </a:r>
            <a:r>
              <a:rPr lang="fr-FR" dirty="0" err="1"/>
              <a:t>lntu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1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: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endParaRPr lang="fr-FR" dirty="0"/>
          </a:p>
          <a:p>
            <a:r>
              <a:rPr lang="fr-FR" dirty="0"/>
              <a:t>Spécificité : unicité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Essayer l’analogie Postale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3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ARP gratuite : Quand un équipement se connecte, il peu envoyer une requête avec sa propre adresse IP pour vérifier que personne n’est présent. De plus, ça met à jour le cache des autres</a:t>
            </a:r>
          </a:p>
          <a:p>
            <a:r>
              <a:rPr lang="fr-FR" dirty="0"/>
              <a:t>ARP </a:t>
            </a:r>
            <a:r>
              <a:rPr lang="fr-FR" dirty="0" err="1"/>
              <a:t>Poisonning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>
                <a:solidFill>
                  <a:schemeClr val="tx2"/>
                </a:solidFill>
              </a:rPr>
              <a:t>Réseaux Informatiques</a:t>
            </a:r>
            <a:br>
              <a:rPr lang="fr-FR" sz="4000">
                <a:solidFill>
                  <a:schemeClr val="tx2"/>
                </a:solidFill>
              </a:rPr>
            </a:br>
            <a:r>
              <a:rPr lang="fr-FR" sz="4000">
                <a:solidFill>
                  <a:schemeClr val="tx2"/>
                </a:solidFill>
              </a:rPr>
              <a:t>CM2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Fibre optique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: de l’ordre du km</a:t>
            </a:r>
          </a:p>
          <a:p>
            <a:r>
              <a:rPr lang="fr-FR" dirty="0"/>
              <a:t>Débit : 10 Gbits/s</a:t>
            </a:r>
          </a:p>
          <a:p>
            <a:r>
              <a:rPr lang="fr-FR" dirty="0"/>
              <a:t>Plusieurs Connecteurs 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86A91B-A69C-DFCD-E708-FAE14953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76" y="1565685"/>
            <a:ext cx="5702650" cy="35907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61441C-3BAC-2C0F-D5D7-87D86B5C7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5" y="3512282"/>
            <a:ext cx="4496091" cy="1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WiFi</a:t>
            </a:r>
            <a:endParaRPr lang="fr-FR" dirty="0"/>
          </a:p>
          <a:p>
            <a:r>
              <a:rPr lang="fr-FR" dirty="0"/>
              <a:t>LoRa / </a:t>
            </a:r>
            <a:r>
              <a:rPr lang="fr-FR" dirty="0" err="1"/>
              <a:t>SigFox</a:t>
            </a:r>
            <a:endParaRPr lang="fr-FR" dirty="0"/>
          </a:p>
          <a:p>
            <a:r>
              <a:rPr lang="fr-FR" dirty="0"/>
              <a:t>Point à point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Règles générales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des éléments  :</a:t>
            </a:r>
          </a:p>
          <a:p>
            <a:pPr lvl="1"/>
            <a:r>
              <a:rPr lang="fr-FR" dirty="0"/>
              <a:t>Câble : </a:t>
            </a:r>
          </a:p>
          <a:p>
            <a:pPr lvl="2"/>
            <a:r>
              <a:rPr lang="fr-FR" dirty="0"/>
              <a:t>Couleur</a:t>
            </a:r>
          </a:p>
          <a:p>
            <a:pPr lvl="2"/>
            <a:r>
              <a:rPr lang="fr-FR" dirty="0"/>
              <a:t>Tenant et Aboutissant</a:t>
            </a:r>
          </a:p>
          <a:p>
            <a:pPr lvl="1"/>
            <a:r>
              <a:rPr lang="fr-FR" dirty="0"/>
              <a:t>Matériel : </a:t>
            </a:r>
          </a:p>
          <a:p>
            <a:pPr lvl="2"/>
            <a:r>
              <a:rPr lang="fr-FR" dirty="0"/>
              <a:t>Identification (étiquettes)</a:t>
            </a:r>
          </a:p>
          <a:p>
            <a:pPr lvl="2"/>
            <a:r>
              <a:rPr lang="fr-FR" dirty="0"/>
              <a:t>Registre du matériel / version de </a:t>
            </a:r>
            <a:r>
              <a:rPr lang="fr-FR" dirty="0" err="1"/>
              <a:t>firmware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Équipement actif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Répéteur</a:t>
            </a:r>
          </a:p>
          <a:p>
            <a:r>
              <a:rPr lang="fr-FR" dirty="0"/>
              <a:t>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447969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 adresse MAC ?</a:t>
            </a:r>
          </a:p>
          <a:p>
            <a:r>
              <a:rPr lang="fr-FR" dirty="0"/>
              <a:t>Spécificité adresse MAC ?</a:t>
            </a:r>
          </a:p>
          <a:p>
            <a:r>
              <a:rPr lang="fr-FR" dirty="0"/>
              <a:t>Combien d’adresse MAC par équipement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occupent 48 bits (6 octets)</a:t>
            </a:r>
          </a:p>
          <a:p>
            <a:r>
              <a:rPr lang="fr-FR" dirty="0"/>
              <a:t>se représentent sous forme hexa, comme 00:21:9b:da:bc:91</a:t>
            </a:r>
          </a:p>
          <a:p>
            <a:r>
              <a:rPr lang="fr-FR" dirty="0"/>
              <a:t>les adresses unicast sont uniques car composées d'un identifiant de fabricant (OUI) et d'un identifiant de carte du fabricant (NIC)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EACC7B-505E-AAF2-C47C-7C9A3D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30" y="3680135"/>
            <a:ext cx="7162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Identifiant UNIQUE de chaque appareil (Une adresse par réseau physique)</a:t>
            </a:r>
          </a:p>
          <a:p>
            <a:r>
              <a:rPr lang="fr-FR" dirty="0"/>
              <a:t>Fixé en usine (les fabricants achètent des plages d’adresses)</a:t>
            </a:r>
          </a:p>
          <a:p>
            <a:r>
              <a:rPr lang="fr-FR" dirty="0"/>
              <a:t>Je change de réseau,</a:t>
            </a:r>
          </a:p>
          <a:p>
            <a:pPr marL="0" indent="0">
              <a:buNone/>
            </a:pPr>
            <a:r>
              <a:rPr lang="fr-FR" dirty="0"/>
              <a:t>l’adresse MAC reste la </a:t>
            </a:r>
          </a:p>
          <a:p>
            <a:pPr marL="0" indent="0">
              <a:buNone/>
            </a:pPr>
            <a:r>
              <a:rPr lang="fr-FR" dirty="0"/>
              <a:t>même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D9E7E7-E01E-E23E-AED0-5577AE42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36" y="3208848"/>
            <a:ext cx="7011578" cy="2885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C75ADE-6D93-E3E8-F00E-24E5ECF07CF2}"/>
              </a:ext>
            </a:extLst>
          </p:cNvPr>
          <p:cNvSpPr/>
          <p:nvPr/>
        </p:nvSpPr>
        <p:spPr>
          <a:xfrm>
            <a:off x="4939645" y="4293487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D631E-F80B-08E7-2A40-05DE03C4429B}"/>
              </a:ext>
            </a:extLst>
          </p:cNvPr>
          <p:cNvSpPr/>
          <p:nvPr/>
        </p:nvSpPr>
        <p:spPr>
          <a:xfrm>
            <a:off x="4939645" y="5323136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6703-20E9-EBBE-9F58-E91E45E57301}"/>
              </a:ext>
            </a:extLst>
          </p:cNvPr>
          <p:cNvSpPr/>
          <p:nvPr/>
        </p:nvSpPr>
        <p:spPr>
          <a:xfrm>
            <a:off x="4939645" y="5903769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120DF4-8E8F-8140-D13A-43BEFAC2DEF5}"/>
              </a:ext>
            </a:extLst>
          </p:cNvPr>
          <p:cNvSpPr txBox="1"/>
          <p:nvPr/>
        </p:nvSpPr>
        <p:spPr>
          <a:xfrm rot="2351215">
            <a:off x="10252364" y="868218"/>
            <a:ext cx="15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Rappel !</a:t>
            </a:r>
          </a:p>
        </p:txBody>
      </p:sp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quoi ça sert ?</a:t>
            </a:r>
          </a:p>
          <a:p>
            <a:r>
              <a:rPr lang="fr-FR" dirty="0"/>
              <a:t>Ethernet : Envoyer une trame d’une adresse MAC à une autre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64E149-BBFC-2CEB-E466-E8455644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2812870"/>
            <a:ext cx="8099746" cy="30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</a:t>
            </a:r>
          </a:p>
          <a:p>
            <a:r>
              <a:rPr lang="fr-FR" dirty="0"/>
              <a:t>Adresse MAC 1 : </a:t>
            </a:r>
            <a:r>
              <a:rPr lang="fr-FR" dirty="0" err="1"/>
              <a:t>AA:AA:AA:AA:AA:AA</a:t>
            </a:r>
            <a:r>
              <a:rPr lang="fr-FR" dirty="0"/>
              <a:t> </a:t>
            </a:r>
          </a:p>
          <a:p>
            <a:r>
              <a:rPr lang="fr-FR" dirty="0"/>
              <a:t>Adresse MAC 2 : </a:t>
            </a:r>
            <a:r>
              <a:rPr lang="fr-FR" dirty="0" err="1"/>
              <a:t>BB:BB:BB:BB:BB:BB</a:t>
            </a:r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6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9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Paquet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385752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1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E5A4-3BC6-11DE-8C2C-2CDDDD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F993CA-75AA-5B8D-7838-6460A4169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31" y="2060143"/>
            <a:ext cx="6962140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EA71A4-A80E-5006-AEFD-30DDA123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2" y="1764145"/>
            <a:ext cx="7078143" cy="2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04D20-87C1-3CAE-E7AE-FC413817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9C1AB-35E6-17EB-16A6-24539CB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295FB3-732A-167A-668B-1357828F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57" y="3253076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 d’une adresse IP ?</a:t>
            </a:r>
          </a:p>
          <a:p>
            <a:r>
              <a:rPr lang="fr-FR" dirty="0"/>
              <a:t>Adresse IP spécifique : Broadcast</a:t>
            </a:r>
          </a:p>
          <a:p>
            <a:pPr lvl="1"/>
            <a:r>
              <a:rPr lang="fr-FR" dirty="0"/>
              <a:t>(Adresse réseau) OU LOGIQUE (complément a 1 masque)</a:t>
            </a:r>
          </a:p>
          <a:p>
            <a:pPr lvl="1"/>
            <a:r>
              <a:rPr lang="fr-FR" dirty="0"/>
              <a:t>192.168.1.20/24 -&gt; 192.168.1.255</a:t>
            </a:r>
          </a:p>
          <a:p>
            <a:pPr lvl="1"/>
            <a:r>
              <a:rPr lang="fr-FR" dirty="0"/>
              <a:t>192.168.1.20/16 -&gt; 192.168.255.255</a:t>
            </a:r>
          </a:p>
          <a:p>
            <a:r>
              <a:rPr lang="fr-FR" dirty="0"/>
              <a:t>Exemple : </a:t>
            </a:r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0BCEF5A-D7BC-0586-7F27-0526FF626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601119"/>
            <a:ext cx="2095500" cy="1400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28C3E-0D0B-20B7-B922-35A4A633D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4" y="813197"/>
            <a:ext cx="2100263" cy="1400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D32D849-3044-616D-65BB-643C57D460CA}"/>
              </a:ext>
            </a:extLst>
          </p:cNvPr>
          <p:cNvSpPr txBox="1"/>
          <p:nvPr/>
        </p:nvSpPr>
        <p:spPr>
          <a:xfrm>
            <a:off x="9983763" y="2028706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Unicast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F627F7-21D9-2DC8-D882-44EC4704E1EB}"/>
              </a:ext>
            </a:extLst>
          </p:cNvPr>
          <p:cNvSpPr txBox="1"/>
          <p:nvPr/>
        </p:nvSpPr>
        <p:spPr>
          <a:xfrm>
            <a:off x="9983763" y="3951565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05646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/>
          <a:lstStyle/>
          <a:p>
            <a:r>
              <a:rPr lang="fr-FR" dirty="0"/>
              <a:t>Pour se connecter à internet, il faut une adresse IP.</a:t>
            </a:r>
          </a:p>
          <a:p>
            <a:r>
              <a:rPr lang="fr-FR" dirty="0"/>
              <a:t>5 </a:t>
            </a:r>
            <a:r>
              <a:rPr lang="fr-FR" dirty="0" err="1"/>
              <a:t>RIR</a:t>
            </a:r>
            <a:r>
              <a:rPr lang="fr-FR" dirty="0"/>
              <a:t> (</a:t>
            </a:r>
            <a:r>
              <a:rPr lang="fr-FR" dirty="0" err="1"/>
              <a:t>Regional</a:t>
            </a:r>
            <a:r>
              <a:rPr lang="fr-FR" dirty="0"/>
              <a:t> Internet </a:t>
            </a:r>
            <a:r>
              <a:rPr lang="fr-FR" dirty="0" err="1"/>
              <a:t>Registries</a:t>
            </a:r>
            <a:r>
              <a:rPr lang="fr-FR" dirty="0"/>
              <a:t>) assurent la distribution des adresses IP pour le monde</a:t>
            </a:r>
          </a:p>
          <a:p>
            <a:r>
              <a:rPr lang="fr-FR" dirty="0"/>
              <a:t>FAI (fournisseur accès internet) achètent des plages d’IP auprès des </a:t>
            </a:r>
            <a:r>
              <a:rPr lang="fr-FR" dirty="0" err="1"/>
              <a:t>RIR</a:t>
            </a:r>
            <a:r>
              <a:rPr lang="fr-FR" dirty="0"/>
              <a:t> puis les fournissent aux  client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FA612B-DF1A-E382-E8CC-5FFDDEB7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74" y="1328891"/>
            <a:ext cx="4630811" cy="48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17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r>
              <a:rPr lang="fr-FR" dirty="0"/>
              <a:t>Machine 2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3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8B601C-22D2-5A94-C876-CCC3E947AB7F}"/>
              </a:ext>
            </a:extLst>
          </p:cNvPr>
          <p:cNvCxnSpPr/>
          <p:nvPr/>
        </p:nvCxnSpPr>
        <p:spPr>
          <a:xfrm>
            <a:off x="1487055" y="2890982"/>
            <a:ext cx="5754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39A3E31-A814-B390-9CE0-E8E964087BB1}"/>
              </a:ext>
            </a:extLst>
          </p:cNvPr>
          <p:cNvCxnSpPr>
            <a:cxnSpLocks/>
          </p:cNvCxnSpPr>
          <p:nvPr/>
        </p:nvCxnSpPr>
        <p:spPr>
          <a:xfrm>
            <a:off x="1408546" y="3292764"/>
            <a:ext cx="63038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9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07078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8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>
            <a:normAutofit/>
          </a:bodyPr>
          <a:lstStyle/>
          <a:p>
            <a:r>
              <a:rPr lang="fr-FR" dirty="0"/>
              <a:t>Deux Objectifs :</a:t>
            </a:r>
          </a:p>
          <a:p>
            <a:pPr lvl="1"/>
            <a:r>
              <a:rPr lang="fr-FR" dirty="0"/>
              <a:t>Permettre à plusieurs processus de fonctionner sur le même réseau</a:t>
            </a:r>
          </a:p>
          <a:p>
            <a:pPr lvl="1"/>
            <a:r>
              <a:rPr lang="fr-FR" dirty="0"/>
              <a:t>Gestion de l’intégrité des données</a:t>
            </a:r>
          </a:p>
          <a:p>
            <a:r>
              <a:rPr lang="fr-FR" dirty="0"/>
              <a:t>Exemples de protocoles</a:t>
            </a:r>
          </a:p>
          <a:p>
            <a:pPr lvl="1"/>
            <a:r>
              <a:rPr lang="fr-FR" dirty="0" err="1"/>
              <a:t>UDP</a:t>
            </a:r>
            <a:endParaRPr lang="fr-FR" dirty="0"/>
          </a:p>
          <a:p>
            <a:pPr lvl="1"/>
            <a:r>
              <a:rPr lang="fr-FR" dirty="0" err="1"/>
              <a:t>TCP</a:t>
            </a:r>
            <a:endParaRPr lang="fr-FR" dirty="0"/>
          </a:p>
          <a:p>
            <a:pPr lvl="1"/>
            <a:r>
              <a:rPr lang="fr-FR" dirty="0" err="1"/>
              <a:t>ICMP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premier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273" cy="4351338"/>
          </a:xfrm>
        </p:spPr>
        <p:txBody>
          <a:bodyPr>
            <a:normAutofit/>
          </a:bodyPr>
          <a:lstStyle/>
          <a:p>
            <a:r>
              <a:rPr lang="fr-FR" dirty="0"/>
              <a:t>Introduction de la notion de port</a:t>
            </a:r>
          </a:p>
          <a:p>
            <a:r>
              <a:rPr lang="fr-FR" dirty="0"/>
              <a:t>Pour permettre a plusieurs protocole de fonctionner sur les mêmes machines. Exemple : HTML + VISIO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FCA70D-9F3E-B13F-521A-7D197EB4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3201961"/>
            <a:ext cx="2783321" cy="29524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BCC7EE-0107-A413-21D6-E848819F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1" y="3201961"/>
            <a:ext cx="3649230" cy="3101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9781E55-F5DA-50B4-4B62-B7A1A1644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5" y="3220580"/>
            <a:ext cx="3842328" cy="30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2142-E9B8-4CBD-7871-559C1C1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5D6B-5418-1D98-55A4-897DA658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 0 -&gt; 1023 : Ports « Bien connus ». Ex :</a:t>
            </a:r>
          </a:p>
          <a:p>
            <a:pPr lvl="1"/>
            <a:r>
              <a:rPr lang="fr-FR" dirty="0"/>
              <a:t>20 &amp; 21 : FTP</a:t>
            </a:r>
          </a:p>
          <a:p>
            <a:pPr lvl="1"/>
            <a:r>
              <a:rPr lang="fr-FR" dirty="0"/>
              <a:t>22 : </a:t>
            </a:r>
            <a:r>
              <a:rPr lang="fr-FR" dirty="0" err="1"/>
              <a:t>SSH</a:t>
            </a:r>
            <a:endParaRPr lang="fr-FR" dirty="0"/>
          </a:p>
          <a:p>
            <a:pPr lvl="1"/>
            <a:r>
              <a:rPr lang="fr-FR" dirty="0"/>
              <a:t>23: Telnet</a:t>
            </a:r>
          </a:p>
          <a:p>
            <a:pPr lvl="1"/>
            <a:r>
              <a:rPr lang="fr-FR" dirty="0"/>
              <a:t>80 : HTTP</a:t>
            </a:r>
          </a:p>
          <a:p>
            <a:pPr lvl="1"/>
            <a:r>
              <a:rPr lang="fr-FR" dirty="0"/>
              <a:t>443 : HTTPS</a:t>
            </a:r>
          </a:p>
          <a:p>
            <a:pPr lvl="1"/>
            <a:r>
              <a:rPr lang="fr-FR" dirty="0"/>
              <a:t>502 : Modbus</a:t>
            </a:r>
          </a:p>
          <a:p>
            <a:r>
              <a:rPr lang="fr-FR" dirty="0"/>
              <a:t>Port 1024 -&gt; 49151 : Ports enregistrés auprès de l’IANA</a:t>
            </a:r>
          </a:p>
          <a:p>
            <a:r>
              <a:rPr lang="fr-FR" dirty="0"/>
              <a:t>Port 49152 -&gt; Port 65535 : Autres et ports dynamiques</a:t>
            </a:r>
          </a:p>
        </p:txBody>
      </p:sp>
    </p:spTree>
    <p:extLst>
      <p:ext uri="{BB962C8B-B14F-4D97-AF65-F5344CB8AC3E}">
        <p14:creationId xmlns:p14="http://schemas.microsoft.com/office/powerpoint/2010/main" val="75331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UDP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5886B-E1D3-3141-B148-2DF6A4F9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garantie de réception</a:t>
            </a:r>
          </a:p>
          <a:p>
            <a:r>
              <a:rPr lang="fr-FR" dirty="0"/>
              <a:t>Utilisation :</a:t>
            </a:r>
          </a:p>
          <a:p>
            <a:pPr lvl="1"/>
            <a:r>
              <a:rPr lang="fr-FR" dirty="0"/>
              <a:t>DHCP</a:t>
            </a:r>
          </a:p>
          <a:p>
            <a:pPr lvl="1"/>
            <a:r>
              <a:rPr lang="fr-FR" dirty="0"/>
              <a:t>DNS</a:t>
            </a:r>
          </a:p>
          <a:p>
            <a:pPr lvl="1"/>
            <a:r>
              <a:rPr lang="fr-FR" dirty="0"/>
              <a:t>NTP</a:t>
            </a:r>
          </a:p>
          <a:p>
            <a:pPr lvl="1"/>
            <a:r>
              <a:rPr lang="fr-FR" dirty="0"/>
              <a:t>Streaming</a:t>
            </a:r>
          </a:p>
          <a:p>
            <a:pPr lvl="1"/>
            <a:r>
              <a:rPr lang="fr-FR" dirty="0"/>
              <a:t>Jeux en réseau</a:t>
            </a:r>
          </a:p>
          <a:p>
            <a:pPr lvl="1"/>
            <a:r>
              <a:rPr lang="fr-FR" dirty="0"/>
              <a:t>Visio &amp; Appel Vidéo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E445EC-E480-952A-3A4E-56A0820B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71" y="2673639"/>
            <a:ext cx="7862621" cy="7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Garantie de livraison</a:t>
            </a:r>
          </a:p>
          <a:p>
            <a:r>
              <a:rPr lang="fr-FR" dirty="0"/>
              <a:t>Trames ordonnées</a:t>
            </a:r>
          </a:p>
          <a:p>
            <a:r>
              <a:rPr lang="fr-FR" dirty="0"/>
              <a:t>Correction d’erreur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A80385-942E-B554-094F-35B5F5B9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3342410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378AA9-508A-23AE-98F3-5F6E91EB6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" y="2219482"/>
            <a:ext cx="5867196" cy="3083334"/>
          </a:xfr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D50E77-04F5-CAC7-CE01-EA4D14C3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92" y="3730683"/>
            <a:ext cx="5411913" cy="1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ICMP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ICMP</a:t>
            </a:r>
            <a:endParaRPr lang="fr-FR" dirty="0"/>
          </a:p>
          <a:p>
            <a:r>
              <a:rPr lang="fr-FR" dirty="0"/>
              <a:t>IP ne permet pas la gestion des message d’erreurs </a:t>
            </a:r>
            <a:r>
              <a:rPr lang="fr-FR" dirty="0" err="1"/>
              <a:t>ICMP</a:t>
            </a:r>
            <a:r>
              <a:rPr lang="fr-FR" dirty="0"/>
              <a:t> s’en occupe</a:t>
            </a:r>
          </a:p>
          <a:p>
            <a:r>
              <a:rPr lang="fr-FR" dirty="0"/>
              <a:t>Utilisation classique : ping</a:t>
            </a:r>
          </a:p>
          <a:p>
            <a:endParaRPr lang="fr-FR" dirty="0"/>
          </a:p>
          <a:p>
            <a:r>
              <a:rPr lang="fr-FR" dirty="0"/>
              <a:t>Permet de tester l’accessibilité à une autre adresse IP sur le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459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r>
              <a:rPr lang="fr-FR" dirty="0"/>
              <a:t>Machine 2 (Serveur)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125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 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Cherchez sur votre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cache de la table liant les adresses MAC aux adresses IP (Cache ARP)</a:t>
            </a:r>
          </a:p>
          <a:p>
            <a:r>
              <a:rPr lang="fr-FR" dirty="0"/>
              <a:t>Les Ports ouverts et a quels applicatifs ils correspondent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5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8A3B-FB1F-17B7-461B-5231CA4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A0745-9B4E-81C1-6F9B-15955859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828DA4-2D41-DB96-4D10-F10FAB7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32" y="1825625"/>
            <a:ext cx="6524625" cy="4524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2A1059-94D7-A9B9-98ED-568940654BFE}"/>
              </a:ext>
            </a:extLst>
          </p:cNvPr>
          <p:cNvSpPr/>
          <p:nvPr/>
        </p:nvSpPr>
        <p:spPr>
          <a:xfrm>
            <a:off x="3916218" y="2013527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E0E86-9B5D-6EC5-52E3-22859DDBDA33}"/>
              </a:ext>
            </a:extLst>
          </p:cNvPr>
          <p:cNvSpPr/>
          <p:nvPr/>
        </p:nvSpPr>
        <p:spPr>
          <a:xfrm>
            <a:off x="3916218" y="2335356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A783B-61CA-D752-7249-6BBB792B5A3B}"/>
              </a:ext>
            </a:extLst>
          </p:cNvPr>
          <p:cNvSpPr/>
          <p:nvPr/>
        </p:nvSpPr>
        <p:spPr>
          <a:xfrm>
            <a:off x="3916217" y="3072173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01D0A-2D24-02B2-50B7-3DCB630FB489}"/>
              </a:ext>
            </a:extLst>
          </p:cNvPr>
          <p:cNvSpPr/>
          <p:nvPr/>
        </p:nvSpPr>
        <p:spPr>
          <a:xfrm>
            <a:off x="3916217" y="6195001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1140643"/>
            <a:ext cx="3431357" cy="4795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Hub (Obsolète)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Agit comme une multiprise (Couche OSI 1)</a:t>
            </a:r>
          </a:p>
          <a:p>
            <a:r>
              <a:rPr lang="fr-FR" dirty="0"/>
              <a:t>Expédie toutes les trames vers tous les ports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9FB3ADB-CE84-BEC1-D894-2704CCB8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21" y="3054029"/>
            <a:ext cx="6178946" cy="28942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693594-7FEF-B6B0-7557-C45ABEC7A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7" y="3054029"/>
            <a:ext cx="4514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Multiprise améliorée (Couche OSI 2) </a:t>
            </a:r>
          </a:p>
          <a:p>
            <a:r>
              <a:rPr lang="fr-FR" dirty="0"/>
              <a:t>Lit les trames envoyées et ne les expédie que vers les équipements avec la bonne adresse MAC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5FF5E50-CFC2-1BED-7F45-F7A84B38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35" y="3570647"/>
            <a:ext cx="6334540" cy="2098958"/>
          </a:xfrm>
          <a:prstGeom prst="rect">
            <a:avLst/>
          </a:prstGeom>
        </p:spPr>
      </p:pic>
      <p:pic>
        <p:nvPicPr>
          <p:cNvPr id="7" name="Image 6" descr="Une image contenant texte, ordinateur, différent, électronique&#10;&#10;Description générée automatiquement">
            <a:extLst>
              <a:ext uri="{FF2B5EF4-FFF2-40B4-BE49-F238E27FC236}">
                <a16:creationId xmlns:a16="http://schemas.microsoft.com/office/drawing/2014/main" id="{8FFAA4BF-BC5C-11B5-45F6-EC144ACBD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570647"/>
            <a:ext cx="4048126" cy="19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5046D-20A8-648A-AA02-565661B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6BD36-4477-7368-9B3A-FF28A64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</a:t>
            </a:r>
            <a:r>
              <a:rPr lang="fr-FR" dirty="0" err="1"/>
              <a:t>manageable</a:t>
            </a:r>
            <a:endParaRPr lang="fr-FR" dirty="0"/>
          </a:p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Regroupements de ports par zone</a:t>
            </a:r>
          </a:p>
          <a:p>
            <a:pPr lvl="1"/>
            <a:r>
              <a:rPr lang="fr-FR" dirty="0"/>
              <a:t>Gestion de VLAN</a:t>
            </a:r>
          </a:p>
          <a:p>
            <a:pPr lvl="1"/>
            <a:r>
              <a:rPr lang="fr-FR" dirty="0"/>
              <a:t>Port Security</a:t>
            </a:r>
          </a:p>
          <a:p>
            <a:pPr lvl="1"/>
            <a:r>
              <a:rPr lang="fr-FR" dirty="0"/>
              <a:t>Port Mirroring</a:t>
            </a:r>
          </a:p>
          <a:p>
            <a:pPr lvl="1"/>
            <a:r>
              <a:rPr lang="fr-FR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235571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97B4D-7015-2AEE-1CEB-DBBF0B3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7C855-7F58-0D38-68A7-3EBCFD20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3569" cy="4351338"/>
          </a:xfrm>
        </p:spPr>
        <p:txBody>
          <a:bodyPr/>
          <a:lstStyle/>
          <a:p>
            <a:r>
              <a:rPr lang="fr-FR" dirty="0"/>
              <a:t>Adaptation des signaux électriques entre le réseau local et le réseau externe</a:t>
            </a:r>
          </a:p>
          <a:p>
            <a:r>
              <a:rPr lang="fr-FR" dirty="0" err="1"/>
              <a:t>RTC</a:t>
            </a:r>
            <a:r>
              <a:rPr lang="fr-FR" dirty="0"/>
              <a:t> </a:t>
            </a:r>
          </a:p>
          <a:p>
            <a:r>
              <a:rPr lang="fr-FR" dirty="0"/>
              <a:t>ADSL</a:t>
            </a:r>
          </a:p>
          <a:p>
            <a:r>
              <a:rPr lang="fr-FR" dirty="0"/>
              <a:t>Fibre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73D67B-F926-F08A-62AE-DCB5BF20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14" y="1686774"/>
            <a:ext cx="2505626" cy="4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1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1B1EA-1B9A-6910-A0EE-0004F83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244F-39E1-21FA-EA62-0E9ACD0B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Multiprise vraiment améliorée !</a:t>
            </a:r>
          </a:p>
          <a:p>
            <a:r>
              <a:rPr lang="fr-FR" dirty="0"/>
              <a:t>Utilise les couches 1, 2, 3, 4 et 7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47C195-9839-147A-D714-BD9BF91A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0D775-D652-18F6-081C-D1D58C889917}"/>
              </a:ext>
            </a:extLst>
          </p:cNvPr>
          <p:cNvSpPr/>
          <p:nvPr/>
        </p:nvSpPr>
        <p:spPr>
          <a:xfrm>
            <a:off x="8125905" y="3133725"/>
            <a:ext cx="3431357" cy="2801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F345-2D90-C8A9-3B1F-A11092263DA1}"/>
              </a:ext>
            </a:extLst>
          </p:cNvPr>
          <p:cNvSpPr/>
          <p:nvPr/>
        </p:nvSpPr>
        <p:spPr>
          <a:xfrm>
            <a:off x="8120182" y="1199357"/>
            <a:ext cx="3431357" cy="7246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184EE409-873F-AF29-34B6-9A727F7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" y="3028951"/>
            <a:ext cx="5621450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97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857DD-3FED-1B1E-03DC-C7BDE701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331B8-A962-1827-1B7D-5C12B27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: sécuriser le(s) réseau(x)</a:t>
            </a:r>
          </a:p>
          <a:p>
            <a:r>
              <a:rPr lang="fr-FR" dirty="0"/>
              <a:t>Les moyens :</a:t>
            </a:r>
          </a:p>
          <a:p>
            <a:pPr lvl="1"/>
            <a:r>
              <a:rPr lang="fr-FR" dirty="0"/>
              <a:t>Isolation des réseaux </a:t>
            </a:r>
          </a:p>
          <a:p>
            <a:pPr lvl="1"/>
            <a:r>
              <a:rPr lang="fr-FR" dirty="0"/>
              <a:t>Définition de règle autorisant le passage de l’information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EE6E4-C130-950A-47E1-EA70D858A54B}"/>
              </a:ext>
            </a:extLst>
          </p:cNvPr>
          <p:cNvSpPr/>
          <p:nvPr/>
        </p:nvSpPr>
        <p:spPr>
          <a:xfrm>
            <a:off x="579947" y="3929063"/>
            <a:ext cx="2353754" cy="206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233-E393-C880-D818-63C69F116AE6}"/>
              </a:ext>
            </a:extLst>
          </p:cNvPr>
          <p:cNvSpPr/>
          <p:nvPr/>
        </p:nvSpPr>
        <p:spPr>
          <a:xfrm>
            <a:off x="4646454" y="4546600"/>
            <a:ext cx="2163920" cy="1444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5D9A1-D1F3-718F-EDAC-97DCDE75E4D6}"/>
              </a:ext>
            </a:extLst>
          </p:cNvPr>
          <p:cNvSpPr/>
          <p:nvPr/>
        </p:nvSpPr>
        <p:spPr>
          <a:xfrm>
            <a:off x="7523671" y="3698875"/>
            <a:ext cx="3658679" cy="2292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7" descr="C:\Users\ecoffey\AppData\Local\Temp\Rar$DRa0.295\30029_Device_firewall_critical_64.png">
            <a:extLst>
              <a:ext uri="{FF2B5EF4-FFF2-40B4-BE49-F238E27FC236}">
                <a16:creationId xmlns:a16="http://schemas.microsoft.com/office/drawing/2014/main" id="{FE5AF88D-B05E-F4AA-5AF1-C657F324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34" y="3919658"/>
            <a:ext cx="1996808" cy="19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7F3DD8F4-5486-3603-A097-72899775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04" y="4814886"/>
            <a:ext cx="872050" cy="8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3CA62E8A-CD41-60A8-BC73-55B09BF4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87" y="4859848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DCBA4274-7E7D-4945-B1CE-8B9508FF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59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92E78989-1AE3-9AC8-28F9-B593315D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00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F16B9BD3-A1A6-044A-E0BC-80A0F2CD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87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C793405-414D-B8FD-6238-2ED1D348FFD7}"/>
              </a:ext>
            </a:extLst>
          </p:cNvPr>
          <p:cNvSpPr txBox="1"/>
          <p:nvPr/>
        </p:nvSpPr>
        <p:spPr>
          <a:xfrm>
            <a:off x="1474348" y="5565244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FB138B-8BCB-0BC1-F2A7-AF8C5E66BBBD}"/>
              </a:ext>
            </a:extLst>
          </p:cNvPr>
          <p:cNvSpPr txBox="1"/>
          <p:nvPr/>
        </p:nvSpPr>
        <p:spPr>
          <a:xfrm>
            <a:off x="4665046" y="50842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DMZ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5D8B6C-541F-9825-A219-110A0C666297}"/>
              </a:ext>
            </a:extLst>
          </p:cNvPr>
          <p:cNvSpPr txBox="1"/>
          <p:nvPr/>
        </p:nvSpPr>
        <p:spPr>
          <a:xfrm>
            <a:off x="9037058" y="41992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D69353-C468-A3D6-808A-10820268D54B}"/>
              </a:ext>
            </a:extLst>
          </p:cNvPr>
          <p:cNvCxnSpPr>
            <a:cxnSpLocks/>
          </p:cNvCxnSpPr>
          <p:nvPr/>
        </p:nvCxnSpPr>
        <p:spPr>
          <a:xfrm flipH="1">
            <a:off x="2524125" y="4114800"/>
            <a:ext cx="532447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054C131-F260-5251-3B8D-3A89AB284242}"/>
              </a:ext>
            </a:extLst>
          </p:cNvPr>
          <p:cNvCxnSpPr>
            <a:cxnSpLocks/>
          </p:cNvCxnSpPr>
          <p:nvPr/>
        </p:nvCxnSpPr>
        <p:spPr>
          <a:xfrm>
            <a:off x="2788920" y="5565244"/>
            <a:ext cx="295563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5DE7C5-DA97-FFAF-9DA2-0ECECEBE582F}"/>
              </a:ext>
            </a:extLst>
          </p:cNvPr>
          <p:cNvCxnSpPr>
            <a:cxnSpLocks/>
          </p:cNvCxnSpPr>
          <p:nvPr/>
        </p:nvCxnSpPr>
        <p:spPr>
          <a:xfrm flipH="1">
            <a:off x="6394525" y="5565244"/>
            <a:ext cx="127392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30A121F2-6A68-CFBE-B35F-AE92356C1238}"/>
              </a:ext>
            </a:extLst>
          </p:cNvPr>
          <p:cNvSpPr/>
          <p:nvPr/>
        </p:nvSpPr>
        <p:spPr>
          <a:xfrm>
            <a:off x="3159548" y="4156829"/>
            <a:ext cx="1061792" cy="137644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41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475B3-B599-B72F-05F8-6076E14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Isolation des réseaux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F3726-C93F-3B39-CF56-412D23D6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de zones :</a:t>
            </a:r>
          </a:p>
          <a:p>
            <a:r>
              <a:rPr lang="fr-FR" dirty="0"/>
              <a:t>On groupe les ports par réseaux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Sécurisation possible : Autoriser que les adresses MAC connues , une seule IP par port….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15D3F1-0463-7EF4-B1EF-DB4CD15A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219450"/>
            <a:ext cx="8353425" cy="1619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8A8402-E46D-B27B-B873-3350D8997E2F}"/>
              </a:ext>
            </a:extLst>
          </p:cNvPr>
          <p:cNvSpPr/>
          <p:nvPr/>
        </p:nvSpPr>
        <p:spPr>
          <a:xfrm>
            <a:off x="6677025" y="3857625"/>
            <a:ext cx="2886075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E3013-03BE-4DAB-E4A9-A00C61D8BCA1}"/>
              </a:ext>
            </a:extLst>
          </p:cNvPr>
          <p:cNvSpPr/>
          <p:nvPr/>
        </p:nvSpPr>
        <p:spPr>
          <a:xfrm>
            <a:off x="5475797" y="3852863"/>
            <a:ext cx="1110742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5648B5-BF56-01B7-3342-BA3A2E78CBE8}"/>
              </a:ext>
            </a:extLst>
          </p:cNvPr>
          <p:cNvSpPr txBox="1"/>
          <p:nvPr/>
        </p:nvSpPr>
        <p:spPr>
          <a:xfrm>
            <a:off x="7219950" y="49244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77907-7A59-41AB-2EC4-AB4449BAE271}"/>
              </a:ext>
            </a:extLst>
          </p:cNvPr>
          <p:cNvSpPr txBox="1"/>
          <p:nvPr/>
        </p:nvSpPr>
        <p:spPr>
          <a:xfrm>
            <a:off x="5663920" y="489585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2</a:t>
            </a:r>
          </a:p>
        </p:txBody>
      </p:sp>
    </p:spTree>
    <p:extLst>
      <p:ext uri="{BB962C8B-B14F-4D97-AF65-F5344CB8AC3E}">
        <p14:creationId xmlns:p14="http://schemas.microsoft.com/office/powerpoint/2010/main" val="175887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règles permettent de définir les flux autorisés.</a:t>
            </a:r>
          </a:p>
          <a:p>
            <a:r>
              <a:rPr lang="fr-FR" dirty="0"/>
              <a:t>Par défaut : « </a:t>
            </a:r>
            <a:r>
              <a:rPr lang="fr-FR" dirty="0" err="1"/>
              <a:t>Deny</a:t>
            </a:r>
            <a:r>
              <a:rPr lang="fr-FR" dirty="0"/>
              <a:t> All » !</a:t>
            </a:r>
          </a:p>
          <a:p>
            <a:r>
              <a:rPr lang="fr-FR" dirty="0"/>
              <a:t>Chaque règle va définir :</a:t>
            </a:r>
          </a:p>
          <a:p>
            <a:pPr lvl="1"/>
            <a:r>
              <a:rPr lang="fr-FR" dirty="0"/>
              <a:t>A qui elle s’applique (Zone Source, Zone Destination, IP Source, Port Source, IP Destination, Port Destination)</a:t>
            </a:r>
          </a:p>
          <a:p>
            <a:pPr lvl="1"/>
            <a:r>
              <a:rPr lang="fr-FR" dirty="0"/>
              <a:t>Les flux concernés : </a:t>
            </a:r>
            <a:r>
              <a:rPr lang="fr-FR" dirty="0" err="1"/>
              <a:t>UDP</a:t>
            </a:r>
            <a:r>
              <a:rPr lang="fr-FR" dirty="0"/>
              <a:t>/</a:t>
            </a:r>
            <a:r>
              <a:rPr lang="fr-FR" dirty="0" err="1"/>
              <a:t>TCP</a:t>
            </a:r>
            <a:r>
              <a:rPr lang="fr-FR" dirty="0"/>
              <a:t>/</a:t>
            </a:r>
            <a:r>
              <a:rPr lang="fr-FR" dirty="0" err="1"/>
              <a:t>ICMP</a:t>
            </a:r>
            <a:r>
              <a:rPr lang="fr-FR" dirty="0"/>
              <a:t> + port</a:t>
            </a:r>
          </a:p>
          <a:p>
            <a:pPr lvl="1"/>
            <a:r>
              <a:rPr lang="fr-FR" dirty="0"/>
              <a:t>Et si c’est autorisé ou refusé</a:t>
            </a:r>
          </a:p>
        </p:txBody>
      </p:sp>
    </p:spTree>
    <p:extLst>
      <p:ext uri="{BB962C8B-B14F-4D97-AF65-F5344CB8AC3E}">
        <p14:creationId xmlns:p14="http://schemas.microsoft.com/office/powerpoint/2010/main" val="23955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TP 2</a:t>
            </a:r>
          </a:p>
        </p:txBody>
      </p:sp>
    </p:spTree>
    <p:extLst>
      <p:ext uri="{BB962C8B-B14F-4D97-AF65-F5344CB8AC3E}">
        <p14:creationId xmlns:p14="http://schemas.microsoft.com/office/powerpoint/2010/main" val="17880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IP : 10.103.45.8/10 : Réseau, Masque, Nombre d’équipements possibles</a:t>
            </a:r>
          </a:p>
          <a:p>
            <a:pPr marL="0" indent="0">
              <a:buNone/>
            </a:pPr>
            <a:r>
              <a:rPr lang="fr-FR" sz="2400" dirty="0"/>
              <a:t>Masque /24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0" y="2708246"/>
            <a:ext cx="9905458" cy="12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Physique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509990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Coaxial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préhistoire ! </a:t>
            </a:r>
          </a:p>
          <a:p>
            <a:r>
              <a:rPr lang="fr-FR" dirty="0"/>
              <a:t>Cable coaxial RG58, terminaison </a:t>
            </a:r>
            <a:r>
              <a:rPr lang="fr-FR" dirty="0" err="1"/>
              <a:t>BNC</a:t>
            </a:r>
            <a:endParaRPr lang="fr-FR" dirty="0"/>
          </a:p>
          <a:p>
            <a:r>
              <a:rPr lang="fr-FR" dirty="0"/>
              <a:t>Topologie Bus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783C81-1925-56B5-CFDC-9150C789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5" y="3429000"/>
            <a:ext cx="10136957" cy="24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Câbles réseau Ethernet - RJ45</a:t>
            </a:r>
          </a:p>
          <a:p>
            <a:r>
              <a:rPr lang="fr-FR" dirty="0"/>
              <a:t>4 paires de câble</a:t>
            </a:r>
          </a:p>
          <a:p>
            <a:r>
              <a:rPr lang="fr-FR" dirty="0"/>
              <a:t>Historique : Câble droit / Câble croisé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câble, connecteur&#10;&#10;Description générée automatiquement">
            <a:extLst>
              <a:ext uri="{FF2B5EF4-FFF2-40B4-BE49-F238E27FC236}">
                <a16:creationId xmlns:a16="http://schemas.microsoft.com/office/drawing/2014/main" id="{4C175DFE-27EE-5BD2-DAFA-01550AC89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67" y="2286794"/>
            <a:ext cx="3429000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74AC54-4B37-960C-BDF3-3926E053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30" y="3350074"/>
            <a:ext cx="2714022" cy="21783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C8B3EA-B8BF-6AC9-CE28-E2851963E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19" y="3317465"/>
            <a:ext cx="2731785" cy="21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max : 100m</a:t>
            </a:r>
          </a:p>
          <a:p>
            <a:r>
              <a:rPr lang="fr-FR" dirty="0"/>
              <a:t>Débit : </a:t>
            </a:r>
          </a:p>
          <a:p>
            <a:pPr lvl="1"/>
            <a:r>
              <a:rPr lang="fr-FR" dirty="0"/>
              <a:t>10 &amp; 100Mbit/s : 2 paires (sur 4)</a:t>
            </a:r>
          </a:p>
          <a:p>
            <a:pPr lvl="1"/>
            <a:r>
              <a:rPr lang="fr-FR" dirty="0"/>
              <a:t>1 Gbit/s &amp; supérieur : 4 paires</a:t>
            </a:r>
          </a:p>
          <a:p>
            <a:r>
              <a:rPr lang="fr-FR" dirty="0"/>
              <a:t>RJ45 : connecteur majoritairement utilisé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texte, mots croisés&#10;&#10;Description générée automatiquement">
            <a:extLst>
              <a:ext uri="{FF2B5EF4-FFF2-40B4-BE49-F238E27FC236}">
                <a16:creationId xmlns:a16="http://schemas.microsoft.com/office/drawing/2014/main" id="{E68B031D-3278-FD9C-C67E-6261D198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97" y="4081802"/>
            <a:ext cx="4945755" cy="2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Grand écran</PresentationFormat>
  <Paragraphs>269</Paragraphs>
  <Slides>49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Thème Office</vt:lpstr>
      <vt:lpstr>Réseaux Informatiques CM2</vt:lpstr>
      <vt:lpstr>Plan</vt:lpstr>
      <vt:lpstr>Rappel du premier cours</vt:lpstr>
      <vt:lpstr>Modèle OSI</vt:lpstr>
      <vt:lpstr>Adresse IP</vt:lpstr>
      <vt:lpstr>Couche Physique</vt:lpstr>
      <vt:lpstr>Couche – physique – Coaxial</vt:lpstr>
      <vt:lpstr>Couche – physique – RJ45</vt:lpstr>
      <vt:lpstr>Couche – physique – RJ45</vt:lpstr>
      <vt:lpstr>Couche – physique – Fibre optique</vt:lpstr>
      <vt:lpstr>Couche – physique – Radio</vt:lpstr>
      <vt:lpstr>Couche – physique – Règles générales</vt:lpstr>
      <vt:lpstr>Couche – physique – Équipement actif</vt:lpstr>
      <vt:lpstr>Couche Liaison</vt:lpstr>
      <vt:lpstr>Couche – Liaison – Adresse MAC</vt:lpstr>
      <vt:lpstr>Couche – Liaison – Adresse MAC</vt:lpstr>
      <vt:lpstr>Couche – Liaison – Adresse MAC</vt:lpstr>
      <vt:lpstr>Couche – Liaison – Adresse MAC</vt:lpstr>
      <vt:lpstr>Couche – Liaison</vt:lpstr>
      <vt:lpstr>Couche – Liaison</vt:lpstr>
      <vt:lpstr>Couche Paquet</vt:lpstr>
      <vt:lpstr>Couche – Paquet – IPV4</vt:lpstr>
      <vt:lpstr>ARP</vt:lpstr>
      <vt:lpstr>Couche – Paquet – IPV4</vt:lpstr>
      <vt:lpstr>Couche – Paquet – IPV4</vt:lpstr>
      <vt:lpstr>Couche – Paquet</vt:lpstr>
      <vt:lpstr>Couche – Paquet</vt:lpstr>
      <vt:lpstr>Couche Transport</vt:lpstr>
      <vt:lpstr>Couche – Transport</vt:lpstr>
      <vt:lpstr>Couche – Transport</vt:lpstr>
      <vt:lpstr>Couche – Transport</vt:lpstr>
      <vt:lpstr>Couche – Transport - UDP</vt:lpstr>
      <vt:lpstr>Couche – Transport - TCP</vt:lpstr>
      <vt:lpstr>Couche – Transport - TCP</vt:lpstr>
      <vt:lpstr>Couche – Transport - ICMP</vt:lpstr>
      <vt:lpstr>Couche – Paquet</vt:lpstr>
      <vt:lpstr>Mini TP</vt:lpstr>
      <vt:lpstr>Cherchez sur votre ordinateur</vt:lpstr>
      <vt:lpstr>Exemple d’un serveur</vt:lpstr>
      <vt:lpstr>Matériels</vt:lpstr>
      <vt:lpstr>Hub (Obsolète)</vt:lpstr>
      <vt:lpstr>Switch</vt:lpstr>
      <vt:lpstr>Switch</vt:lpstr>
      <vt:lpstr>Modem</vt:lpstr>
      <vt:lpstr>Firewall</vt:lpstr>
      <vt:lpstr>Firewall</vt:lpstr>
      <vt:lpstr>Firewall – Isolation des réseaux</vt:lpstr>
      <vt:lpstr>Firewall – Règles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28</cp:revision>
  <dcterms:created xsi:type="dcterms:W3CDTF">2022-10-04T08:25:23Z</dcterms:created>
  <dcterms:modified xsi:type="dcterms:W3CDTF">2023-02-06T09:04:27Z</dcterms:modified>
</cp:coreProperties>
</file>