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1" r:id="rId3"/>
    <p:sldId id="294" r:id="rId4"/>
    <p:sldId id="267" r:id="rId5"/>
    <p:sldId id="295" r:id="rId6"/>
    <p:sldId id="319" r:id="rId7"/>
    <p:sldId id="320" r:id="rId8"/>
    <p:sldId id="321" r:id="rId9"/>
    <p:sldId id="268" r:id="rId10"/>
    <p:sldId id="278" r:id="rId11"/>
    <p:sldId id="322" r:id="rId12"/>
    <p:sldId id="275" r:id="rId13"/>
    <p:sldId id="297" r:id="rId14"/>
    <p:sldId id="327" r:id="rId15"/>
    <p:sldId id="280" r:id="rId16"/>
    <p:sldId id="279" r:id="rId17"/>
    <p:sldId id="328" r:id="rId18"/>
    <p:sldId id="298" r:id="rId19"/>
    <p:sldId id="329" r:id="rId20"/>
    <p:sldId id="323" r:id="rId21"/>
    <p:sldId id="324" r:id="rId22"/>
    <p:sldId id="269" r:id="rId23"/>
    <p:sldId id="271" r:id="rId24"/>
    <p:sldId id="325" r:id="rId25"/>
    <p:sldId id="272" r:id="rId26"/>
    <p:sldId id="326" r:id="rId27"/>
    <p:sldId id="273" r:id="rId28"/>
    <p:sldId id="274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2030" autoAdjust="0"/>
  </p:normalViewPr>
  <p:slideViewPr>
    <p:cSldViewPr snapToGrid="0">
      <p:cViewPr varScale="1">
        <p:scale>
          <a:sx n="102" d="100"/>
          <a:sy n="102" d="100"/>
        </p:scale>
        <p:origin x="120" y="144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F3737-FD25-4DA3-9DDE-A31E7FA8A5F0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C48CA-3C1F-45E9-AF42-30C003A38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551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748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https://azurplus.fr/a-quoi-sert-exactement-une-adresse-mac/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081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https://azurplus.fr/a-quoi-sert-exactement-une-adresse-mac/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939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Est-ce que ça vous aurait intéressé de sertir des </a:t>
            </a:r>
            <a:r>
              <a:rPr lang="fr-FR" dirty="0" err="1"/>
              <a:t>câbmes</a:t>
            </a:r>
            <a:r>
              <a:rPr lang="fr-FR" dirty="0"/>
              <a:t>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435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Est-ce que ça vous aurait intéressé de sertir des </a:t>
            </a:r>
            <a:r>
              <a:rPr lang="fr-FR" dirty="0" err="1"/>
              <a:t>câbmes</a:t>
            </a:r>
            <a:r>
              <a:rPr lang="fr-FR" dirty="0"/>
              <a:t>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090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Très utilisé ! Notamment pour relier des antennes 4G qui sont trop loin du réseau</a:t>
            </a:r>
            <a:r>
              <a:rPr lang="fr-FR" baseline="0" dirty="0"/>
              <a:t> fibre</a:t>
            </a:r>
          </a:p>
          <a:p>
            <a:r>
              <a:rPr lang="fr-FR" baseline="0" dirty="0"/>
              <a:t>EDF : Barrage relié en point à point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96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10.103.45.8/10 : 10. 0110 0111 : Réseau 10.64.0.0 Masque : 255.192.0.0 Adresse machine :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DBF7-FC3A-4DFE-85ED-83EB322307D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50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10.103.45.8/10 : 10. 0110 0111 : Réseau 10.64.0.0 Masque : 255.192.0.0 Adresse machine :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DBF7-FC3A-4DFE-85ED-83EB322307D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925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10.103.45.8/10 : 10. 0110 0111 : Réseau 10.64.0.0 Masque : 255.192.0.0 Adresse machine :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DBF7-FC3A-4DFE-85ED-83EB322307D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577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DBF7-FC3A-4DFE-85ED-83EB322307D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744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122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267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Format : </a:t>
            </a:r>
            <a:r>
              <a:rPr lang="fr-FR" dirty="0" err="1"/>
              <a:t>HH</a:t>
            </a:r>
            <a:r>
              <a:rPr lang="fr-FR" dirty="0"/>
              <a:t> </a:t>
            </a:r>
            <a:r>
              <a:rPr lang="fr-FR" dirty="0" err="1"/>
              <a:t>HH</a:t>
            </a:r>
            <a:r>
              <a:rPr lang="fr-FR" dirty="0"/>
              <a:t> </a:t>
            </a:r>
            <a:r>
              <a:rPr lang="fr-FR" dirty="0" err="1"/>
              <a:t>HH</a:t>
            </a:r>
            <a:r>
              <a:rPr lang="fr-FR" dirty="0"/>
              <a:t> </a:t>
            </a:r>
            <a:r>
              <a:rPr lang="fr-FR" dirty="0" err="1"/>
              <a:t>HH</a:t>
            </a:r>
            <a:r>
              <a:rPr lang="fr-FR" dirty="0"/>
              <a:t> </a:t>
            </a:r>
            <a:r>
              <a:rPr lang="fr-FR" dirty="0" err="1"/>
              <a:t>HH</a:t>
            </a:r>
            <a:r>
              <a:rPr lang="fr-FR" dirty="0"/>
              <a:t> </a:t>
            </a:r>
            <a:r>
              <a:rPr lang="fr-FR" dirty="0" err="1"/>
              <a:t>HH</a:t>
            </a:r>
            <a:endParaRPr lang="fr-FR" dirty="0"/>
          </a:p>
          <a:p>
            <a:r>
              <a:rPr lang="fr-FR" dirty="0"/>
              <a:t>Spécificité : unicité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491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Format : </a:t>
            </a:r>
            <a:r>
              <a:rPr lang="fr-FR" dirty="0" err="1"/>
              <a:t>HH</a:t>
            </a:r>
            <a:r>
              <a:rPr lang="fr-FR" dirty="0"/>
              <a:t> </a:t>
            </a:r>
            <a:r>
              <a:rPr lang="fr-FR" dirty="0" err="1"/>
              <a:t>HH</a:t>
            </a:r>
            <a:r>
              <a:rPr lang="fr-FR" dirty="0"/>
              <a:t> </a:t>
            </a:r>
            <a:r>
              <a:rPr lang="fr-FR" dirty="0" err="1"/>
              <a:t>HH</a:t>
            </a:r>
            <a:r>
              <a:rPr lang="fr-FR" dirty="0"/>
              <a:t> </a:t>
            </a:r>
            <a:r>
              <a:rPr lang="fr-FR" dirty="0" err="1"/>
              <a:t>HH</a:t>
            </a:r>
            <a:r>
              <a:rPr lang="fr-FR" dirty="0"/>
              <a:t> </a:t>
            </a:r>
            <a:r>
              <a:rPr lang="fr-FR" dirty="0" err="1"/>
              <a:t>HH</a:t>
            </a:r>
            <a:r>
              <a:rPr lang="fr-FR" dirty="0"/>
              <a:t> </a:t>
            </a:r>
            <a:r>
              <a:rPr lang="fr-FR" dirty="0" err="1"/>
              <a:t>HH</a:t>
            </a:r>
            <a:endParaRPr lang="fr-FR" dirty="0"/>
          </a:p>
          <a:p>
            <a:r>
              <a:rPr lang="fr-FR" dirty="0"/>
              <a:t>Spécificité : unicité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79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5A043-8512-45FA-A41F-752E5B241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30E493-DEC8-D7E2-12BB-B7BC5E76B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37D935-5AC4-C1DF-A609-08871E5D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B00D09-69E7-AE3F-F594-E0658686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183AB0-D103-B208-8178-4533E377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99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76FC9-0CF5-1E8A-D92F-9446BBD0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B7D7BB-40F8-FD24-95F0-99FEE1D6B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E2CE92-C6FB-94D0-D8CE-94EE47D4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D64A41-3BA8-32B8-AA8B-B36C4E9C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6F5D64-44AC-5655-0972-DDB0678F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00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B498367-60DF-0CAF-8A3B-D72ECF265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C8C94E-5F9F-3778-13BD-CB232C2A5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4326F-136B-83DC-931D-A7892117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48D8A4-675C-0872-4579-F4FF0599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DF954E-6012-D3F4-36C5-3FB477AF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90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50D19-EE8D-ED47-2F8F-B0FFF577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9F572C-E789-BF69-42AA-8727C6A2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3E9C47-BF70-9D32-86B3-B410C248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601265-2B66-CE7D-B390-8764A8B1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0022E9-9214-C8F2-9FF9-1A4E6C5A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29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16B38-67D2-034A-7057-A9A890BD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D89C40-1DAA-4E0A-7225-72CC46255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EBDD9B-D1AC-9CF1-8037-CF2C8A1C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9EAD8-311A-D845-62CA-0312B762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3C5715-8F5A-4634-C29B-4FA7D9DA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7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F9059-611A-631A-96E8-B15C5134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AF59D-0E8E-7F8F-483B-6F84DBB04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747935-00AA-B02F-76E3-1DABF75C0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CAF475-ABBF-E886-F69D-E0BE88D3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298852-509E-706E-67D2-DAFA2311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0DA263-E8DE-89B6-0750-543CE39E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7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F30BB-E83D-0C8E-491A-ECE98937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100E45-C47A-3231-8ACB-0B01648D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D13E53-67A7-D619-B3F1-C55C6CF10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244B3A-92F6-FF56-5B4F-A5D95FE74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FC968B-98D2-1CC9-3601-7997216ED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7949A7-9CB4-C708-9907-3F4539C4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9C5DBD-3D91-4934-7146-0534DE23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4E6803-871A-C001-29C1-02382169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80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6FF4B-E031-4AA3-92F3-A80DE7CA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290518-64B8-4E51-3528-F904369F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A36067-98EF-DBB4-DBED-8080CEE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923870-3FC7-B378-9003-80B0D280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75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707B62-E05A-6743-2787-44A01863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CB4C65-54B6-3BA8-3256-8A09F5B0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14BD32-EECB-E513-04CC-BF9B7F39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0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CE171-617E-BB32-0780-2CE81100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032948-FCC3-DA98-0573-9DE418F49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4BB19C-6872-7C2A-A0F9-D8AF6894E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273FEA-D115-FD0B-0358-8424A543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98B995-A069-9BBD-AAF2-B36CA2D0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3FB82E-B939-503B-0DFD-3EAF4867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67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D176E-F341-132B-875B-E75810AC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538C9B-7F37-5BDE-5737-7A82009AF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E84CF7-523E-C67C-495A-888DA01D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FD5C0D-260F-3F8A-0E48-2C1D5F0B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B4A6A9-1B5E-3D10-E3EC-6624790A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664B8A-6DE1-6268-9404-41663CBF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23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422B72-6B2B-7B2D-0F74-AB7CD247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F1E5DF-306D-7392-9E62-D1163CA87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DED144-498C-3A3C-1B78-061A82884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235ED-62CB-4048-8D5F-74D492A1C6D7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8BB9CE-4751-E91D-1DC4-D26BFA620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40CB6A-6FAC-3AF4-91E5-8F149D8E5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8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illaume.rico@alpesmesures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i.gouv.fr/uploads/2012/09/NT_IPsec.pdf" TargetMode="External"/><Relationship Id="rId2" Type="http://schemas.openxmlformats.org/officeDocument/2006/relationships/hyperlink" Target="https://www.ssi.gouv.fr/uploads/2018/10/guide_nomadisme_anssi_pa_054_v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28C658-0E7F-81EB-6451-59C0F717B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082" y="1919267"/>
            <a:ext cx="4979110" cy="1297115"/>
          </a:xfrm>
        </p:spPr>
        <p:txBody>
          <a:bodyPr anchor="t">
            <a:normAutofit/>
          </a:bodyPr>
          <a:lstStyle/>
          <a:p>
            <a:pPr algn="l"/>
            <a:r>
              <a:rPr lang="fr-FR" sz="4000" dirty="0">
                <a:solidFill>
                  <a:schemeClr val="tx2"/>
                </a:solidFill>
              </a:rPr>
              <a:t>Réseaux Informatiques</a:t>
            </a:r>
            <a:br>
              <a:rPr lang="fr-FR" sz="4000" dirty="0">
                <a:solidFill>
                  <a:schemeClr val="tx2"/>
                </a:solidFill>
              </a:rPr>
            </a:br>
            <a:r>
              <a:rPr lang="fr-FR" sz="4000" dirty="0">
                <a:solidFill>
                  <a:schemeClr val="tx2"/>
                </a:solidFill>
              </a:rPr>
              <a:t>CM3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6F14BD-18E9-BF11-FFE4-27B10B83F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 fontScale="70000" lnSpcReduction="20000"/>
          </a:bodyPr>
          <a:lstStyle/>
          <a:p>
            <a:pPr algn="l"/>
            <a:r>
              <a:rPr lang="fr-FR" sz="2000" dirty="0">
                <a:solidFill>
                  <a:schemeClr val="tx2"/>
                </a:solidFill>
              </a:rPr>
              <a:t>Guillaume Rico</a:t>
            </a:r>
          </a:p>
          <a:p>
            <a:pPr algn="l"/>
            <a:r>
              <a:rPr lang="fr-FR" sz="2000" dirty="0">
                <a:solidFill>
                  <a:schemeClr val="tx2"/>
                </a:solidFill>
                <a:hlinkClick r:id="rId3"/>
              </a:rPr>
              <a:t>guillaume.rico@alpesmesures.fr</a:t>
            </a:r>
            <a:endParaRPr lang="fr-FR" sz="2000" dirty="0">
              <a:solidFill>
                <a:schemeClr val="tx2"/>
              </a:solidFill>
            </a:endParaRPr>
          </a:p>
          <a:p>
            <a:pPr algn="l"/>
            <a:r>
              <a:rPr lang="fr-FR" sz="2000" dirty="0">
                <a:solidFill>
                  <a:schemeClr val="tx2"/>
                </a:solidFill>
              </a:rPr>
              <a:t>https://github.com/guillaume-rico/reseaux_informatiques.git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44B1F6E2-E6F1-1BA6-A7AC-FC7B39A3E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8" y="5274646"/>
            <a:ext cx="4109436" cy="12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5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Réseau – IPV6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constat : pénurie d’adresse IPV4 (Malgré sous réseau et PAT…)</a:t>
            </a:r>
          </a:p>
          <a:p>
            <a:pPr lvl="1"/>
            <a:r>
              <a:rPr lang="fr-FR" dirty="0"/>
              <a:t>32bits -&gt; 4 milliards d’adresses disponibles</a:t>
            </a:r>
          </a:p>
          <a:p>
            <a:pPr lvl="1"/>
            <a:r>
              <a:rPr lang="fr-FR" dirty="0"/>
              <a:t>2011 : Tous les blocs d’adresse IP distribués aux </a:t>
            </a:r>
            <a:r>
              <a:rPr lang="fr-FR" dirty="0" err="1"/>
              <a:t>RIR</a:t>
            </a:r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IPV6</a:t>
            </a:r>
          </a:p>
          <a:p>
            <a:pPr lvl="1"/>
            <a:r>
              <a:rPr lang="fr-FR" dirty="0"/>
              <a:t>340.10</a:t>
            </a:r>
            <a:r>
              <a:rPr lang="fr-FR" baseline="30000" dirty="0"/>
              <a:t>36 </a:t>
            </a:r>
            <a:r>
              <a:rPr lang="fr-FR" dirty="0"/>
              <a:t>adresses disponibles</a:t>
            </a:r>
          </a:p>
          <a:p>
            <a:pPr lvl="1"/>
            <a:r>
              <a:rPr lang="fr-FR" dirty="0"/>
              <a:t>Réserve Illimité : correspond 10</a:t>
            </a:r>
            <a:r>
              <a:rPr lang="fr-FR" baseline="30000" dirty="0"/>
              <a:t>18</a:t>
            </a:r>
            <a:r>
              <a:rPr lang="fr-FR" dirty="0"/>
              <a:t> par mm² de la terre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197E323-B287-9810-05C9-0E94DC3B2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049" y="1825625"/>
            <a:ext cx="4335951" cy="34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2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Réseau – IPV6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Format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Notation : 8 Groupes de 2 Octets : </a:t>
            </a:r>
          </a:p>
          <a:p>
            <a:pPr lvl="1"/>
            <a:r>
              <a:rPr lang="fr-FR" dirty="0"/>
              <a:t>2001:0db8:0000:85a3:0000:0000:ac1f:8001</a:t>
            </a:r>
          </a:p>
          <a:p>
            <a:pPr lvl="1"/>
            <a:r>
              <a:rPr lang="fr-FR" dirty="0"/>
              <a:t>2001:db8:0:85a3:0:0:ac1f:8001 (On peut retirer les 0 non significatifs)</a:t>
            </a:r>
          </a:p>
          <a:p>
            <a:pPr lvl="1"/>
            <a:r>
              <a:rPr lang="fr-FR" dirty="0"/>
              <a:t>2001:db8:0:85a3::ac1f:8001 (Une suite de plusieurs groupe 0 peuvent être retirés)</a:t>
            </a:r>
          </a:p>
          <a:p>
            <a:pPr lvl="1"/>
            <a:r>
              <a:rPr lang="fr-FR" dirty="0"/>
              <a:t>Masque de sous réseau : idem IPV4</a:t>
            </a:r>
          </a:p>
          <a:p>
            <a:r>
              <a:rPr lang="fr-FR" dirty="0"/>
              <a:t>Propriété :</a:t>
            </a:r>
          </a:p>
          <a:p>
            <a:pPr lvl="1"/>
            <a:r>
              <a:rPr lang="fr-FR" dirty="0"/>
              <a:t>Unique ! Plus besoin de PAT/NAT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Adresses spécifiques</a:t>
            </a:r>
          </a:p>
          <a:p>
            <a:pPr lvl="1"/>
            <a:r>
              <a:rPr lang="fr-FR" dirty="0"/>
              <a:t>127.0.0.1 -&gt; ::1/128</a:t>
            </a:r>
          </a:p>
          <a:p>
            <a:pPr lvl="1"/>
            <a:r>
              <a:rPr lang="fr-FR" dirty="0"/>
              <a:t>Réserve Illimité : correspond 10</a:t>
            </a:r>
            <a:r>
              <a:rPr lang="fr-FR" baseline="30000" dirty="0"/>
              <a:t>18</a:t>
            </a:r>
            <a:r>
              <a:rPr lang="fr-FR" dirty="0"/>
              <a:t> par mm² de la terre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2986EA7-90BF-BC35-E323-1B65166FD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785" y="1400893"/>
            <a:ext cx="81057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85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protocoles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1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FTP -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Transférer des fichiers</a:t>
            </a:r>
          </a:p>
          <a:p>
            <a:pPr lvl="1"/>
            <a:endParaRPr lang="fr-FR" dirty="0"/>
          </a:p>
          <a:p>
            <a:r>
              <a:rPr lang="fr-FR" dirty="0"/>
              <a:t>Fonctionnement Client / Serveur</a:t>
            </a:r>
          </a:p>
          <a:p>
            <a:r>
              <a:rPr lang="fr-FR" dirty="0"/>
              <a:t>Port </a:t>
            </a:r>
            <a:r>
              <a:rPr lang="fr-FR" dirty="0" err="1"/>
              <a:t>TCP</a:t>
            </a:r>
            <a:r>
              <a:rPr lang="fr-FR" dirty="0"/>
              <a:t> 20 &amp; 21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C305FCE2-8C27-62EE-AC45-7AFDD2101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197" y="1995307"/>
            <a:ext cx="5031041" cy="253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29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FTP - 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Transférer des fichiers</a:t>
            </a:r>
          </a:p>
          <a:p>
            <a:pPr lvl="1"/>
            <a:endParaRPr lang="fr-FR" dirty="0"/>
          </a:p>
          <a:p>
            <a:r>
              <a:rPr lang="fr-FR" dirty="0"/>
              <a:t>Fonctionnement Client / Serveur</a:t>
            </a:r>
          </a:p>
          <a:p>
            <a:r>
              <a:rPr lang="fr-FR" dirty="0"/>
              <a:t>Port </a:t>
            </a:r>
            <a:r>
              <a:rPr lang="fr-FR" dirty="0" err="1"/>
              <a:t>TCP</a:t>
            </a:r>
            <a:r>
              <a:rPr lang="fr-FR" dirty="0"/>
              <a:t> 20 &amp; 21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9E6FB30-F4CE-BEB2-74DB-BB937CAB9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920" y="1690688"/>
            <a:ext cx="4716000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91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- Telnet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 Échange de ligne de texte entre serveur/client</a:t>
            </a:r>
          </a:p>
          <a:p>
            <a:r>
              <a:rPr lang="fr-FR" dirty="0"/>
              <a:t>Utilisé pour l’administration de serveur</a:t>
            </a:r>
          </a:p>
          <a:p>
            <a:r>
              <a:rPr lang="fr-FR" dirty="0"/>
              <a:t>Port : 21 </a:t>
            </a:r>
          </a:p>
          <a:p>
            <a:r>
              <a:rPr lang="fr-FR" dirty="0"/>
              <a:t>Attention : Toutes les </a:t>
            </a:r>
          </a:p>
          <a:p>
            <a:pPr marL="0" indent="0">
              <a:buNone/>
            </a:pPr>
            <a:r>
              <a:rPr lang="fr-FR" dirty="0"/>
              <a:t>données sont en clair !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6EFF5D8-9011-5FCF-18CE-40455A63A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998" y="2866448"/>
            <a:ext cx="6446982" cy="36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43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- </a:t>
            </a:r>
            <a:r>
              <a:rPr lang="fr-FR" dirty="0" err="1"/>
              <a:t>SSH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Successeur de Telnet</a:t>
            </a:r>
          </a:p>
          <a:p>
            <a:r>
              <a:rPr lang="fr-FR" dirty="0"/>
              <a:t>Administration de serveur</a:t>
            </a:r>
          </a:p>
          <a:p>
            <a:r>
              <a:rPr lang="fr-FR" dirty="0" err="1"/>
              <a:t>TCP</a:t>
            </a:r>
            <a:r>
              <a:rPr lang="fr-FR" dirty="0"/>
              <a:t> 22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11" name="Image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40300E5A-4962-A387-5673-0F30F1A76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310" y="2983345"/>
            <a:ext cx="8466216" cy="250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08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- </a:t>
            </a:r>
            <a:r>
              <a:rPr lang="fr-FR" dirty="0" err="1"/>
              <a:t>SSH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Possibilité de faire du </a:t>
            </a:r>
            <a:r>
              <a:rPr lang="fr-FR" dirty="0" err="1"/>
              <a:t>tunnelling</a:t>
            </a:r>
            <a:r>
              <a:rPr lang="fr-FR" dirty="0"/>
              <a:t> : permet de sécuriser une connexion qui ne l’est pas</a:t>
            </a:r>
          </a:p>
          <a:p>
            <a:r>
              <a:rPr lang="fr-FR" dirty="0"/>
              <a:t>SFTP -&gt; FTP en utilisant </a:t>
            </a:r>
            <a:r>
              <a:rPr lang="fr-FR" dirty="0" err="1"/>
              <a:t>SSH</a:t>
            </a:r>
            <a:endParaRPr lang="fr-FR" dirty="0"/>
          </a:p>
          <a:p>
            <a:r>
              <a:rPr lang="fr-FR" dirty="0"/>
              <a:t>SCP -&gt; Copy en utilisant </a:t>
            </a:r>
            <a:r>
              <a:rPr lang="fr-FR" dirty="0" err="1"/>
              <a:t>SSH</a:t>
            </a:r>
            <a:endParaRPr lang="fr-FR" dirty="0"/>
          </a:p>
          <a:p>
            <a:r>
              <a:rPr lang="fr-FR" dirty="0"/>
              <a:t>Reverse </a:t>
            </a:r>
            <a:r>
              <a:rPr lang="fr-FR" dirty="0" err="1"/>
              <a:t>SSH</a:t>
            </a:r>
            <a:r>
              <a:rPr lang="fr-FR" dirty="0"/>
              <a:t> : Schéma au tableau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13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- HTTP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 Transférer des pages Web</a:t>
            </a:r>
          </a:p>
          <a:p>
            <a:r>
              <a:rPr lang="fr-FR" dirty="0"/>
              <a:t>Client Serveur </a:t>
            </a:r>
          </a:p>
          <a:p>
            <a:r>
              <a:rPr lang="fr-FR" dirty="0"/>
              <a:t>Port 80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E92B14-1729-C710-4418-39F6711E8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678" y="3336796"/>
            <a:ext cx="9144000" cy="275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- Modbus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 Automate industriel</a:t>
            </a:r>
          </a:p>
          <a:p>
            <a:r>
              <a:rPr lang="fr-FR" dirty="0"/>
              <a:t>Client Serveur </a:t>
            </a:r>
          </a:p>
          <a:p>
            <a:r>
              <a:rPr lang="fr-FR" dirty="0"/>
              <a:t>Port 502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E060743-A15B-695C-6142-FA7B950E2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966" y="2794311"/>
            <a:ext cx="8798351" cy="34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0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CM1 :</a:t>
            </a:r>
          </a:p>
          <a:p>
            <a:pPr lvl="1"/>
            <a:r>
              <a:rPr lang="fr-FR" dirty="0"/>
              <a:t>Introduction</a:t>
            </a:r>
          </a:p>
          <a:p>
            <a:pPr lvl="1"/>
            <a:r>
              <a:rPr lang="fr-FR" dirty="0"/>
              <a:t>Modèle OSI (rapide)</a:t>
            </a:r>
          </a:p>
          <a:p>
            <a:pPr lvl="1"/>
            <a:r>
              <a:rPr lang="fr-FR" dirty="0"/>
              <a:t>Exemple</a:t>
            </a:r>
          </a:p>
          <a:p>
            <a:pPr lvl="1"/>
            <a:r>
              <a:rPr lang="fr-FR" dirty="0"/>
              <a:t>TP </a:t>
            </a:r>
            <a:r>
              <a:rPr lang="fr-FR" dirty="0" err="1"/>
              <a:t>Blobby</a:t>
            </a:r>
            <a:r>
              <a:rPr lang="fr-FR" dirty="0"/>
              <a:t> Volley</a:t>
            </a:r>
          </a:p>
          <a:p>
            <a:r>
              <a:rPr lang="fr-FR" dirty="0"/>
              <a:t>CM2 :</a:t>
            </a:r>
          </a:p>
          <a:p>
            <a:pPr lvl="1"/>
            <a:r>
              <a:rPr lang="fr-FR" dirty="0"/>
              <a:t>Couche Physique</a:t>
            </a:r>
          </a:p>
          <a:p>
            <a:pPr lvl="1"/>
            <a:r>
              <a:rPr lang="fr-FR" dirty="0"/>
              <a:t>Couche Liaison</a:t>
            </a:r>
          </a:p>
          <a:p>
            <a:pPr lvl="1"/>
            <a:r>
              <a:rPr lang="fr-FR" dirty="0"/>
              <a:t>Couche Réseau</a:t>
            </a:r>
          </a:p>
          <a:p>
            <a:pPr lvl="1"/>
            <a:r>
              <a:rPr lang="fr-FR" dirty="0"/>
              <a:t>Couche Transport</a:t>
            </a:r>
          </a:p>
          <a:p>
            <a:pPr lvl="1"/>
            <a:r>
              <a:rPr lang="fr-FR" dirty="0"/>
              <a:t>TP Firewall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156ADB5-E93D-16FE-E7FC-B06834D54AAA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5264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CM3 :</a:t>
            </a:r>
          </a:p>
          <a:p>
            <a:pPr lvl="1"/>
            <a:r>
              <a:rPr lang="fr-FR" dirty="0"/>
              <a:t>IPV6 </a:t>
            </a:r>
          </a:p>
          <a:p>
            <a:pPr lvl="1"/>
            <a:r>
              <a:rPr lang="fr-FR" dirty="0"/>
              <a:t>Protocoles </a:t>
            </a:r>
          </a:p>
          <a:p>
            <a:pPr lvl="1"/>
            <a:r>
              <a:rPr lang="fr-FR" dirty="0"/>
              <a:t>Wi-Fi</a:t>
            </a:r>
          </a:p>
          <a:p>
            <a:pPr lvl="1"/>
            <a:r>
              <a:rPr lang="fr-FR" dirty="0"/>
              <a:t>Tunnels</a:t>
            </a:r>
          </a:p>
          <a:p>
            <a:r>
              <a:rPr lang="fr-FR" dirty="0"/>
              <a:t>CM4 :</a:t>
            </a:r>
          </a:p>
          <a:p>
            <a:pPr lvl="1"/>
            <a:r>
              <a:rPr lang="fr-FR" dirty="0"/>
              <a:t>Cybersécurité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479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B7FAE-F3F3-4C9C-48BD-39EBB588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Wi-Fi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A4DD04-0ED9-0EB9-9ED2-71E2AE4A4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7361B1A-C256-7D44-8741-76A9FB013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75" y="2722563"/>
            <a:ext cx="31432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71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Wi-Fi –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 Créer un réseau par ondes radio</a:t>
            </a:r>
          </a:p>
          <a:p>
            <a:r>
              <a:rPr lang="fr-FR" dirty="0"/>
              <a:t>Avantages :</a:t>
            </a:r>
          </a:p>
          <a:p>
            <a:pPr lvl="1"/>
            <a:r>
              <a:rPr lang="fr-FR" dirty="0"/>
              <a:t>Plus de câbles !</a:t>
            </a:r>
          </a:p>
          <a:p>
            <a:pPr lvl="1"/>
            <a:r>
              <a:rPr lang="fr-FR" dirty="0"/>
              <a:t>Infrastructures plus légères</a:t>
            </a:r>
          </a:p>
          <a:p>
            <a:r>
              <a:rPr lang="fr-FR" dirty="0"/>
              <a:t>Inconvénient : </a:t>
            </a:r>
          </a:p>
          <a:p>
            <a:pPr lvl="1"/>
            <a:r>
              <a:rPr lang="fr-FR" dirty="0"/>
              <a:t>Sécurité</a:t>
            </a:r>
          </a:p>
          <a:p>
            <a:pPr lvl="1"/>
            <a:r>
              <a:rPr lang="fr-FR" dirty="0"/>
              <a:t>Consommation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047724-D966-0A9E-12FB-99B661605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18" y="2534190"/>
            <a:ext cx="4211782" cy="29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49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Wi-Fi – physique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Connection </a:t>
            </a:r>
          </a:p>
          <a:p>
            <a:pPr lvl="1"/>
            <a:r>
              <a:rPr lang="fr-FR" dirty="0"/>
              <a:t>Ad Hoc (Point à Point)</a:t>
            </a:r>
          </a:p>
          <a:p>
            <a:pPr lvl="1"/>
            <a:r>
              <a:rPr lang="fr-FR" dirty="0"/>
              <a:t>AP (Access Point) </a:t>
            </a:r>
          </a:p>
          <a:p>
            <a:pPr lvl="1"/>
            <a:r>
              <a:rPr lang="fr-FR" dirty="0"/>
              <a:t>Répéteur (Wi-Fi -&gt; Wi-Fi)</a:t>
            </a:r>
          </a:p>
          <a:p>
            <a:pPr lvl="1"/>
            <a:endParaRPr lang="fr-FR" dirty="0"/>
          </a:p>
          <a:p>
            <a:r>
              <a:rPr lang="fr-FR" dirty="0"/>
              <a:t>Bande Radio : 2,4 GHz, 5 GHz, 6 GHz (Wi-Fi 6E)</a:t>
            </a:r>
          </a:p>
          <a:p>
            <a:r>
              <a:rPr lang="fr-FR" dirty="0"/>
              <a:t>Débit : 1,3Gbits (</a:t>
            </a:r>
            <a:r>
              <a:rPr lang="fr-FR" dirty="0" err="1"/>
              <a:t>WiFi</a:t>
            </a:r>
            <a:r>
              <a:rPr lang="fr-FR" dirty="0"/>
              <a:t> 5)</a:t>
            </a:r>
          </a:p>
          <a:p>
            <a:r>
              <a:rPr lang="fr-FR" dirty="0"/>
              <a:t>Portée : une dizaine de mètres, qq km avec antenne directionnelle (Record 382km)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01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845"/>
            <a:ext cx="10515600" cy="1325563"/>
          </a:xfrm>
        </p:spPr>
        <p:txBody>
          <a:bodyPr/>
          <a:lstStyle/>
          <a:p>
            <a:r>
              <a:rPr lang="fr-FR" dirty="0"/>
              <a:t>Wi-Fi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Connection</a:t>
            </a:r>
          </a:p>
          <a:p>
            <a:pPr lvl="1"/>
            <a:r>
              <a:rPr lang="fr-FR" dirty="0"/>
              <a:t>SSID</a:t>
            </a:r>
          </a:p>
          <a:p>
            <a:pPr lvl="1"/>
            <a:r>
              <a:rPr lang="fr-FR" dirty="0"/>
              <a:t>Mot de passe</a:t>
            </a:r>
          </a:p>
          <a:p>
            <a:pPr lvl="1"/>
            <a:endParaRPr lang="fr-FR" dirty="0"/>
          </a:p>
          <a:p>
            <a:r>
              <a:rPr lang="fr-FR" dirty="0"/>
              <a:t>Sécurisation :</a:t>
            </a:r>
          </a:p>
          <a:p>
            <a:pPr lvl="1"/>
            <a:r>
              <a:rPr lang="fr-FR" dirty="0" err="1"/>
              <a:t>WEP</a:t>
            </a:r>
            <a:r>
              <a:rPr lang="fr-FR" dirty="0"/>
              <a:t> -&gt; Inefficace . 3min pour récupérer le mot de passe</a:t>
            </a:r>
          </a:p>
          <a:p>
            <a:pPr lvl="1"/>
            <a:r>
              <a:rPr lang="fr-FR" dirty="0" err="1"/>
              <a:t>WPA</a:t>
            </a:r>
            <a:r>
              <a:rPr lang="fr-FR" dirty="0"/>
              <a:t> &amp; WPA2 (Attention, désactiver le </a:t>
            </a:r>
            <a:r>
              <a:rPr lang="fr-FR" dirty="0" err="1"/>
              <a:t>WPS</a:t>
            </a:r>
            <a:r>
              <a:rPr lang="fr-FR" dirty="0"/>
              <a:t> !)</a:t>
            </a:r>
          </a:p>
          <a:p>
            <a:pPr lvl="1"/>
            <a:r>
              <a:rPr lang="fr-FR" dirty="0"/>
              <a:t>Le futur : WPA3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Besoin de mettre en place un réseau Wi-Fi ? Le reflexe : </a:t>
            </a:r>
            <a:r>
              <a:rPr lang="fr-FR" dirty="0" err="1"/>
              <a:t>ANSSI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dirty="0"/>
              <a:t>https://www.ssi.gouv.fr/uploads/IMG/pdf/NP_WIFI_NoteTech.pdf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51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B7FAE-F3F3-4C9C-48BD-39EBB588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 Privé Virtuel (VPN)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A4DD04-0ED9-0EB9-9ED2-71E2AE4A4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1010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VPN - Principe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réseau virtuel privé (Virtual </a:t>
            </a:r>
            <a:r>
              <a:rPr lang="fr-FR" dirty="0" err="1"/>
              <a:t>Private</a:t>
            </a:r>
            <a:r>
              <a:rPr lang="fr-FR" dirty="0"/>
              <a:t> Network) permettant d’</a:t>
            </a:r>
            <a:r>
              <a:rPr lang="fr-FR" dirty="0" err="1"/>
              <a:t>interconnection</a:t>
            </a:r>
            <a:r>
              <a:rPr lang="fr-FR" dirty="0"/>
              <a:t> de réseau</a:t>
            </a:r>
          </a:p>
          <a:p>
            <a:r>
              <a:rPr lang="fr-FR" dirty="0"/>
              <a:t>Exemple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1B1AF75-0CCE-2EBE-3F9D-27269B0CA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76" y="3846136"/>
            <a:ext cx="9649496" cy="144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79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VPN – Les possibilités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VPN </a:t>
            </a:r>
            <a:r>
              <a:rPr lang="fr-FR" dirty="0" err="1"/>
              <a:t>SSL</a:t>
            </a:r>
            <a:r>
              <a:rPr lang="fr-FR" dirty="0"/>
              <a:t> (TLS) :</a:t>
            </a:r>
          </a:p>
          <a:p>
            <a:pPr lvl="1"/>
            <a:r>
              <a:rPr lang="fr-FR" dirty="0"/>
              <a:t>Collaborateurs en mobilité</a:t>
            </a:r>
          </a:p>
          <a:p>
            <a:pPr lvl="1"/>
            <a:r>
              <a:rPr lang="fr-FR" dirty="0">
                <a:hlinkClick r:id="rId2"/>
              </a:rPr>
              <a:t>https://www.ssi.gouv.fr/uploads/2018/10/guide_nomadisme_anssi_pa_054_v1.pdf</a:t>
            </a:r>
            <a:endParaRPr lang="fr-FR" dirty="0"/>
          </a:p>
          <a:p>
            <a:pPr lvl="1"/>
            <a:r>
              <a:rPr lang="fr-FR" dirty="0"/>
              <a:t>Masquage d’IP</a:t>
            </a:r>
          </a:p>
          <a:p>
            <a:pPr lvl="1"/>
            <a:endParaRPr lang="fr-FR" dirty="0"/>
          </a:p>
          <a:p>
            <a:r>
              <a:rPr lang="fr-FR" dirty="0"/>
              <a:t>Utilisation </a:t>
            </a:r>
            <a:r>
              <a:rPr lang="fr-FR" dirty="0" err="1"/>
              <a:t>IPSec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Entre deux bureaux d’une entreprise</a:t>
            </a:r>
          </a:p>
          <a:p>
            <a:pPr lvl="1"/>
            <a:r>
              <a:rPr lang="fr-FR" dirty="0">
                <a:hlinkClick r:id="rId3"/>
              </a:rPr>
              <a:t>https://www.ssi.gouv.fr/uploads/2012/09/NT_IPsec.pdf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55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VPN – </a:t>
            </a:r>
            <a:r>
              <a:rPr lang="fr-FR" dirty="0" err="1"/>
              <a:t>SSL</a:t>
            </a:r>
            <a:r>
              <a:rPr lang="fr-FR" dirty="0"/>
              <a:t> (TLS)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d’un tunnel au dessus du TLS </a:t>
            </a:r>
          </a:p>
          <a:p>
            <a:r>
              <a:rPr lang="fr-FR" dirty="0"/>
              <a:t>Avantage : Un client Web suffit (mais on peut utiliser des clients lourds)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B082E7A-2CAF-47F6-084C-674B3A0D8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1" y="3429000"/>
            <a:ext cx="6706150" cy="25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00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VP</a:t>
            </a:r>
            <a:r>
              <a:rPr lang="fr-FR" dirty="0"/>
              <a:t> - </a:t>
            </a:r>
            <a:r>
              <a:rPr lang="fr-FR" dirty="0" err="1"/>
              <a:t>IPsec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Inconvénient : Nécessite un client lourd sur le poste utilisateur</a:t>
            </a:r>
          </a:p>
          <a:p>
            <a:r>
              <a:rPr lang="fr-FR" dirty="0" err="1"/>
              <a:t>Utiliosation</a:t>
            </a:r>
            <a:r>
              <a:rPr lang="fr-FR" dirty="0"/>
              <a:t> : entre deux sites de la même entreprise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8055926-1A15-FD4E-9C42-B7BCCA57E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75" y="3221759"/>
            <a:ext cx="78676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5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B7FAE-F3F3-4C9C-48BD-39EBB588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2 premiers cours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A4DD04-0ED9-0EB9-9ED2-71E2AE4A4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67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OSI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29" y="1417638"/>
            <a:ext cx="439114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7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Liaison - Ethernet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Communication entre 2 équipements reliés entre eux</a:t>
            </a:r>
          </a:p>
          <a:p>
            <a:pPr marL="0" indent="0">
              <a:buNone/>
            </a:pPr>
            <a:r>
              <a:rPr lang="fr-FR" dirty="0"/>
              <a:t>Adresse équipements : Adresse MAC</a:t>
            </a:r>
          </a:p>
          <a:p>
            <a:pPr marL="0" indent="0">
              <a:buNone/>
            </a:pPr>
            <a:r>
              <a:rPr lang="fr-FR" sz="2400" dirty="0"/>
              <a:t>Format </a:t>
            </a:r>
            <a:r>
              <a:rPr lang="fr-FR" sz="2400" dirty="0" err="1"/>
              <a:t>HH.HH.HH.HH.HH.HH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Trame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89" y="294880"/>
            <a:ext cx="2372294" cy="27916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0D28D4-F2D2-88E9-C3F8-F381B12FCC29}"/>
              </a:ext>
            </a:extLst>
          </p:cNvPr>
          <p:cNvSpPr/>
          <p:nvPr/>
        </p:nvSpPr>
        <p:spPr>
          <a:xfrm>
            <a:off x="9633678" y="2167373"/>
            <a:ext cx="2038340" cy="5005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2564E6D-61DA-6141-8136-5804BC0EE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308" y="3173732"/>
            <a:ext cx="8272582" cy="31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7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Réseau : IP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Deux Formats : IPV4 (64bits) et IPV6 (128bits)</a:t>
            </a:r>
          </a:p>
          <a:p>
            <a:pPr marL="0" indent="0">
              <a:buNone/>
            </a:pPr>
            <a:r>
              <a:rPr lang="fr-FR" dirty="0"/>
              <a:t>IPV4 :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400" dirty="0"/>
              <a:t>Adresse en .255 : Broadcast 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IP : 10.8.45.8/8 : Réseau, Masque, Nombre d’équipements possibles, adresse de Broadcast</a:t>
            </a:r>
          </a:p>
          <a:p>
            <a:pPr marL="0" indent="0">
              <a:buNone/>
            </a:pPr>
            <a:r>
              <a:rPr lang="fr-FR" sz="2400" dirty="0"/>
              <a:t>Masque /16 : Écrivez le sous la forme </a:t>
            </a:r>
            <a:r>
              <a:rPr lang="fr-FR" sz="2400" dirty="0" err="1"/>
              <a:t>XXX.XXX.XXX.XXX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89" y="294880"/>
            <a:ext cx="2372294" cy="27916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0D28D4-F2D2-88E9-C3F8-F381B12FCC29}"/>
              </a:ext>
            </a:extLst>
          </p:cNvPr>
          <p:cNvSpPr/>
          <p:nvPr/>
        </p:nvSpPr>
        <p:spPr>
          <a:xfrm>
            <a:off x="9633678" y="1825625"/>
            <a:ext cx="2038340" cy="5005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A7C968-BF93-15FF-A23E-C00CE25EF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678" y="2408175"/>
            <a:ext cx="6832344" cy="837564"/>
          </a:xfrm>
          <a:prstGeom prst="rect">
            <a:avLst/>
          </a:prstGeom>
        </p:spPr>
      </p:pic>
      <p:pic>
        <p:nvPicPr>
          <p:cNvPr id="8" name="Image 7" descr="Une image contenant texte, graphiques vectoriels&#10;&#10;Description générée automatiquement">
            <a:extLst>
              <a:ext uri="{FF2B5EF4-FFF2-40B4-BE49-F238E27FC236}">
                <a16:creationId xmlns:a16="http://schemas.microsoft.com/office/drawing/2014/main" id="{94549D97-21FE-4F91-02EB-91C457A60F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36" y="2912174"/>
            <a:ext cx="20955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0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Transport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UDP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Simple</a:t>
            </a:r>
          </a:p>
          <a:p>
            <a:pPr lvl="1"/>
            <a:r>
              <a:rPr lang="fr-FR" dirty="0"/>
              <a:t>Pas de garantie de réception</a:t>
            </a:r>
          </a:p>
          <a:p>
            <a:pPr lvl="1"/>
            <a:r>
              <a:rPr lang="fr-FR" dirty="0"/>
              <a:t>Streaming, Visio, DHCP, DNS</a:t>
            </a:r>
          </a:p>
          <a:p>
            <a:r>
              <a:rPr lang="fr-FR" dirty="0" err="1"/>
              <a:t>TCP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Contrôle de réception</a:t>
            </a:r>
          </a:p>
          <a:p>
            <a:pPr lvl="1"/>
            <a:r>
              <a:rPr lang="fr-FR" dirty="0"/>
              <a:t>FTP, </a:t>
            </a:r>
            <a:r>
              <a:rPr lang="fr-FR" dirty="0" err="1"/>
              <a:t>SSH</a:t>
            </a:r>
            <a:r>
              <a:rPr lang="fr-FR" dirty="0"/>
              <a:t>, HTTP …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89" y="294880"/>
            <a:ext cx="2372294" cy="27916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0D28D4-F2D2-88E9-C3F8-F381B12FCC29}"/>
              </a:ext>
            </a:extLst>
          </p:cNvPr>
          <p:cNvSpPr/>
          <p:nvPr/>
        </p:nvSpPr>
        <p:spPr>
          <a:xfrm>
            <a:off x="9633678" y="1382280"/>
            <a:ext cx="2038340" cy="5005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61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HUB : Couche 2</a:t>
            </a:r>
          </a:p>
          <a:p>
            <a:r>
              <a:rPr lang="fr-FR" dirty="0"/>
              <a:t>SWITCH : Couche 3</a:t>
            </a:r>
          </a:p>
          <a:p>
            <a:r>
              <a:rPr lang="fr-FR" dirty="0"/>
              <a:t>Firewall/Routeur : Toutes les couches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89" y="294880"/>
            <a:ext cx="2372294" cy="2791616"/>
          </a:xfrm>
          <a:prstGeom prst="rect">
            <a:avLst/>
          </a:prstGeom>
        </p:spPr>
      </p:pic>
      <p:pic>
        <p:nvPicPr>
          <p:cNvPr id="7" name="Image 6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42F7A123-3209-9A8D-06A3-08B709E4BE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416" y="3429000"/>
            <a:ext cx="5181042" cy="2426855"/>
          </a:xfrm>
          <a:prstGeom prst="rect">
            <a:avLst/>
          </a:prstGeom>
        </p:spPr>
      </p:pic>
      <p:pic>
        <p:nvPicPr>
          <p:cNvPr id="8" name="Image 7" descr="Une image contenant texte, musique&#10;&#10;Description générée automatiquement">
            <a:extLst>
              <a:ext uri="{FF2B5EF4-FFF2-40B4-BE49-F238E27FC236}">
                <a16:creationId xmlns:a16="http://schemas.microsoft.com/office/drawing/2014/main" id="{B1756481-BA47-C67F-0D1F-70B16E30FB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678" y="3911045"/>
            <a:ext cx="3472874" cy="19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4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Réseau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IPV6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C0F8CC-0304-2975-6CC6-5D369C36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A38D7A-4EE8-C7E9-0BA0-52DE89264C42}"/>
              </a:ext>
            </a:extLst>
          </p:cNvPr>
          <p:cNvSpPr/>
          <p:nvPr/>
        </p:nvSpPr>
        <p:spPr>
          <a:xfrm>
            <a:off x="8117007" y="3846038"/>
            <a:ext cx="3431357" cy="716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3935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916</Words>
  <Application>Microsoft Office PowerPoint</Application>
  <PresentationFormat>Grand écran</PresentationFormat>
  <Paragraphs>203</Paragraphs>
  <Slides>28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Thème Office</vt:lpstr>
      <vt:lpstr>Réseaux Informatiques CM3</vt:lpstr>
      <vt:lpstr>Plan</vt:lpstr>
      <vt:lpstr>Rappel des 2 premiers cours</vt:lpstr>
      <vt:lpstr>Modèle OSI</vt:lpstr>
      <vt:lpstr>Couche Liaison - Ethernet</vt:lpstr>
      <vt:lpstr>Couche Réseau : IP</vt:lpstr>
      <vt:lpstr>Couche Transport</vt:lpstr>
      <vt:lpstr>Matériel</vt:lpstr>
      <vt:lpstr>Couche Réseau</vt:lpstr>
      <vt:lpstr>Couche – Réseau – IPV6</vt:lpstr>
      <vt:lpstr>Couche – Réseau – IPV6</vt:lpstr>
      <vt:lpstr>Quelques protocoles</vt:lpstr>
      <vt:lpstr>Protocole FTP - Présentation</vt:lpstr>
      <vt:lpstr>Protocole FTP - Fonctionnement</vt:lpstr>
      <vt:lpstr>Protocole - Telnet</vt:lpstr>
      <vt:lpstr>Protocole - SSH</vt:lpstr>
      <vt:lpstr>Protocole - SSH</vt:lpstr>
      <vt:lpstr>Protocole - HTTP</vt:lpstr>
      <vt:lpstr>Protocole - Modbus</vt:lpstr>
      <vt:lpstr>Wi-Fi</vt:lpstr>
      <vt:lpstr>Wi-Fi – Introduction</vt:lpstr>
      <vt:lpstr>Wi-Fi – physique</vt:lpstr>
      <vt:lpstr>Wi-Fi</vt:lpstr>
      <vt:lpstr>Réseau Privé Virtuel (VPN)</vt:lpstr>
      <vt:lpstr>VPN - Principe</vt:lpstr>
      <vt:lpstr>VPN – Les possibilités</vt:lpstr>
      <vt:lpstr>VPN – SSL (TLS)</vt:lpstr>
      <vt:lpstr>VP - IPsec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Réseaux Informatiques</dc:title>
  <dc:creator>Guillaume Rico</dc:creator>
  <cp:lastModifiedBy>Guillaume Rico</cp:lastModifiedBy>
  <cp:revision>34</cp:revision>
  <dcterms:created xsi:type="dcterms:W3CDTF">2022-10-04T08:25:23Z</dcterms:created>
  <dcterms:modified xsi:type="dcterms:W3CDTF">2023-02-14T08:36:05Z</dcterms:modified>
</cp:coreProperties>
</file>