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335" r:id="rId4"/>
    <p:sldId id="336" r:id="rId5"/>
    <p:sldId id="294" r:id="rId6"/>
    <p:sldId id="267" r:id="rId7"/>
    <p:sldId id="295" r:id="rId8"/>
    <p:sldId id="319" r:id="rId9"/>
    <p:sldId id="320" r:id="rId10"/>
    <p:sldId id="321" r:id="rId11"/>
    <p:sldId id="330" r:id="rId12"/>
    <p:sldId id="331" r:id="rId13"/>
    <p:sldId id="340" r:id="rId14"/>
    <p:sldId id="332" r:id="rId15"/>
    <p:sldId id="341" r:id="rId16"/>
    <p:sldId id="342" r:id="rId17"/>
    <p:sldId id="333" r:id="rId18"/>
    <p:sldId id="343" r:id="rId19"/>
    <p:sldId id="344" r:id="rId20"/>
    <p:sldId id="334" r:id="rId21"/>
    <p:sldId id="345" r:id="rId22"/>
    <p:sldId id="268" r:id="rId23"/>
    <p:sldId id="278" r:id="rId24"/>
    <p:sldId id="322" r:id="rId25"/>
    <p:sldId id="346" r:id="rId26"/>
    <p:sldId id="347" r:id="rId27"/>
    <p:sldId id="275" r:id="rId28"/>
    <p:sldId id="297" r:id="rId29"/>
    <p:sldId id="327" r:id="rId30"/>
    <p:sldId id="280" r:id="rId31"/>
    <p:sldId id="279" r:id="rId32"/>
    <p:sldId id="328" r:id="rId33"/>
    <p:sldId id="298" r:id="rId34"/>
    <p:sldId id="329" r:id="rId35"/>
    <p:sldId id="323" r:id="rId36"/>
    <p:sldId id="324" r:id="rId37"/>
    <p:sldId id="269" r:id="rId38"/>
    <p:sldId id="271" r:id="rId39"/>
    <p:sldId id="325" r:id="rId40"/>
    <p:sldId id="272" r:id="rId41"/>
    <p:sldId id="326" r:id="rId42"/>
    <p:sldId id="273" r:id="rId43"/>
    <p:sldId id="274" r:id="rId44"/>
    <p:sldId id="339" r:id="rId45"/>
    <p:sldId id="338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2030" autoAdjust="0"/>
  </p:normalViewPr>
  <p:slideViewPr>
    <p:cSldViewPr snapToGrid="0">
      <p:cViewPr varScale="1">
        <p:scale>
          <a:sx n="130" d="100"/>
          <a:sy n="130" d="100"/>
        </p:scale>
        <p:origin x="1398" y="13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696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les équipements n’ont pas besoin d’avoir accès à internet en même temps.</a:t>
            </a:r>
          </a:p>
          <a:p>
            <a:r>
              <a:rPr lang="fr-FR" dirty="0"/>
              <a:t>Seuls les équipements actifs utilisent une adresse IP publique</a:t>
            </a:r>
          </a:p>
          <a:p>
            <a:r>
              <a:rPr lang="fr-FR" dirty="0"/>
              <a:t>Le routeur réalise l’allocation de façon dynamique</a:t>
            </a:r>
          </a:p>
          <a:p>
            <a:r>
              <a:rPr lang="fr-FR" dirty="0"/>
              <a:t>Il remplace dans les trames IP l’adresse source par une adresse publique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3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les équipements n’ont pas besoin d’avoir accès à internet en même temps.</a:t>
            </a:r>
          </a:p>
          <a:p>
            <a:r>
              <a:rPr lang="fr-FR" dirty="0"/>
              <a:t>Seuls les équipements actifs utilisent une adresse IP publique</a:t>
            </a:r>
          </a:p>
          <a:p>
            <a:r>
              <a:rPr lang="fr-FR" dirty="0"/>
              <a:t>Le routeur réalise l’allocation de façon dynamique</a:t>
            </a:r>
          </a:p>
          <a:p>
            <a:r>
              <a:rPr lang="fr-FR" dirty="0"/>
              <a:t>Il remplace dans les trames IP l’adresse source par une adresse publique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1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classique des box Internet</a:t>
            </a:r>
          </a:p>
          <a:p>
            <a:r>
              <a:rPr lang="fr-FR" dirty="0"/>
              <a:t>Avantage en terme de 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97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classique des box Internet</a:t>
            </a:r>
          </a:p>
          <a:p>
            <a:r>
              <a:rPr lang="fr-FR" dirty="0"/>
              <a:t>Avantage en terme de 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489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de PAT/NAT : Problème de sécurité</a:t>
            </a:r>
          </a:p>
          <a:p>
            <a:r>
              <a:rPr lang="fr-FR" dirty="0"/>
              <a:t>Description d’une architecture avec la box, filtrage par la box, filtrage a faire par l’ordinateur / capteur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67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Quels sont </a:t>
            </a:r>
            <a:r>
              <a:rPr lang="fr-FR"/>
              <a:t>les protocoles </a:t>
            </a:r>
            <a:r>
              <a:rPr lang="fr-FR" dirty="0"/>
              <a:t>que vous connaissez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678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https://sitelec.org/cours/caleca/ftp/les_bases.htm</a:t>
            </a:r>
          </a:p>
          <a:p>
            <a:r>
              <a:rPr lang="fr-FR" dirty="0"/>
              <a:t>Quelque commandes :</a:t>
            </a:r>
          </a:p>
          <a:p>
            <a:r>
              <a:rPr lang="fr-FR" dirty="0"/>
              <a:t>USER  </a:t>
            </a:r>
            <a:r>
              <a:rPr lang="fr-FR" dirty="0" err="1"/>
              <a:t>user</a:t>
            </a:r>
            <a:endParaRPr lang="fr-FR" dirty="0"/>
          </a:p>
          <a:p>
            <a:r>
              <a:rPr lang="fr-FR" dirty="0" err="1"/>
              <a:t>PASS</a:t>
            </a:r>
            <a:r>
              <a:rPr lang="fr-FR" dirty="0"/>
              <a:t> mot de passe</a:t>
            </a:r>
          </a:p>
          <a:p>
            <a:r>
              <a:rPr lang="fr-FR" dirty="0" err="1"/>
              <a:t>PWD</a:t>
            </a:r>
            <a:r>
              <a:rPr lang="fr-FR" dirty="0"/>
              <a:t> :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 (donne / quand on est la racine)</a:t>
            </a:r>
          </a:p>
          <a:p>
            <a:r>
              <a:rPr lang="fr-FR" dirty="0"/>
              <a:t>LIST : 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79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Pénurie Adresse MAC : </a:t>
            </a:r>
          </a:p>
          <a:p>
            <a:r>
              <a:rPr lang="fr-FR" dirty="0"/>
              <a:t>6 Octets -&gt; 48 bits -&gt; 2^48 possibilités</a:t>
            </a:r>
          </a:p>
          <a:p>
            <a:r>
              <a:rPr lang="fr-FR" dirty="0"/>
              <a:t>48 Bits -&gt; 281 000 milliards d’équipements</a:t>
            </a:r>
          </a:p>
          <a:p>
            <a:r>
              <a:rPr lang="fr-FR" dirty="0"/>
              <a:t>    -&gt; 543 000 interfaces / km² sur la terre entière</a:t>
            </a:r>
          </a:p>
          <a:p>
            <a:r>
              <a:rPr lang="fr-FR" dirty="0"/>
              <a:t>    -&gt; Surface émergé (128 millions km²) : 2 interfaces / m² de surface émergée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Reverse </a:t>
            </a:r>
            <a:r>
              <a:rPr lang="fr-FR" dirty="0" err="1"/>
              <a:t>SSH</a:t>
            </a:r>
            <a:r>
              <a:rPr lang="fr-FR" dirty="0"/>
              <a:t> : schéma au tableau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79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39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435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Utilisation d’une boite de chicoré : 200m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10.8.45.8/8 : </a:t>
            </a:r>
          </a:p>
          <a:p>
            <a:r>
              <a:rPr lang="fr-FR" dirty="0"/>
              <a:t>Réseau : 10.0.0.0</a:t>
            </a:r>
          </a:p>
          <a:p>
            <a:r>
              <a:rPr lang="fr-FR" dirty="0"/>
              <a:t>Masque 255.0.0.0</a:t>
            </a:r>
          </a:p>
          <a:p>
            <a:r>
              <a:rPr lang="fr-FR" dirty="0"/>
              <a:t>Nombre d’équipement = 2 ^24 – 1 = 16 777 216 – 1</a:t>
            </a:r>
          </a:p>
          <a:p>
            <a:r>
              <a:rPr lang="fr-FR" dirty="0"/>
              <a:t>Adresse de broadcast 10.255.255.255</a:t>
            </a:r>
          </a:p>
          <a:p>
            <a:r>
              <a:rPr lang="fr-FR" dirty="0"/>
              <a:t>Masque / 16 : 255.255.0.0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2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7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4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voit dans quelque slides pourquoi il faut économiser les adresses IP publiques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3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67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25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6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.gouv.fr/uploads/2012/09/NT_IPsec.pdf" TargetMode="External"/><Relationship Id="rId2" Type="http://schemas.openxmlformats.org/officeDocument/2006/relationships/hyperlink" Target="https://cyber.gouv.fr/uploads/2018/10/guide_nomadisme_anssi_pa_054_v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how.com/sertir-un-connecteur-RJ-45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CM3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HUB : Couche 2</a:t>
            </a:r>
          </a:p>
          <a:p>
            <a:r>
              <a:rPr lang="fr-FR" dirty="0"/>
              <a:t>SWITCH : Couche 3</a:t>
            </a:r>
          </a:p>
          <a:p>
            <a:r>
              <a:rPr lang="fr-FR" dirty="0"/>
              <a:t>Firewall/Routeur : Toutes les couches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pic>
        <p:nvPicPr>
          <p:cNvPr id="7" name="Image 6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42F7A123-3209-9A8D-06A3-08B709E4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6" y="3429000"/>
            <a:ext cx="5181042" cy="2426855"/>
          </a:xfrm>
          <a:prstGeom prst="rect">
            <a:avLst/>
          </a:prstGeom>
        </p:spPr>
      </p:pic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B1756481-BA47-C67F-0D1F-70B16E30F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3911045"/>
            <a:ext cx="3472874" cy="1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 / PAT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 /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Masquer les adresses des équipements (sécurité)</a:t>
            </a:r>
          </a:p>
          <a:p>
            <a:pPr lvl="1"/>
            <a:r>
              <a:rPr lang="fr-FR" dirty="0"/>
              <a:t>Utiliser un faible nombre d’adresse IP publique pour un grand nombre d’adresse IP privée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NAT : Network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r>
              <a:rPr lang="fr-FR" dirty="0"/>
              <a:t>PAT : Port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2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/24</a:t>
            </a:r>
          </a:p>
          <a:p>
            <a:pPr marL="0" indent="0">
              <a:buNone/>
            </a:pPr>
            <a:r>
              <a:rPr lang="fr-FR" dirty="0"/>
              <a:t>-&gt; Combien d’équipements ?</a:t>
            </a:r>
          </a:p>
          <a:p>
            <a:pPr marL="0" indent="0">
              <a:buNone/>
            </a:pPr>
            <a:r>
              <a:rPr lang="fr-FR" dirty="0"/>
              <a:t>-&gt; Combien d’adresse IP publiques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30CCB0-EB4C-FA93-12B5-972C6B03DA66}"/>
              </a:ext>
            </a:extLst>
          </p:cNvPr>
          <p:cNvSpPr/>
          <p:nvPr/>
        </p:nvSpPr>
        <p:spPr>
          <a:xfrm>
            <a:off x="4358149" y="3878369"/>
            <a:ext cx="1201993" cy="36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58590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/24</a:t>
            </a:r>
          </a:p>
          <a:p>
            <a:pPr marL="0" indent="0">
              <a:buNone/>
            </a:pPr>
            <a:r>
              <a:rPr lang="fr-FR" dirty="0"/>
              <a:t>-&gt; 1000 Équipements</a:t>
            </a:r>
          </a:p>
          <a:p>
            <a:pPr marL="0" indent="0">
              <a:buNone/>
            </a:pPr>
            <a:r>
              <a:rPr lang="fr-FR" dirty="0"/>
              <a:t>-&gt; 1000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L’idée :</a:t>
            </a:r>
          </a:p>
          <a:p>
            <a:pPr marL="0" indent="0">
              <a:buNone/>
            </a:pPr>
            <a:r>
              <a:rPr lang="fr-FR" dirty="0"/>
              <a:t>Les équipements n’ont pas besoin d’une </a:t>
            </a:r>
          </a:p>
          <a:p>
            <a:pPr marL="0" indent="0">
              <a:buNone/>
            </a:pPr>
            <a:r>
              <a:rPr lang="fr-FR" dirty="0"/>
              <a:t>adresse IP publique en permanence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Ils vont se partager </a:t>
            </a:r>
          </a:p>
          <a:p>
            <a:pPr marL="0" indent="0">
              <a:buNone/>
            </a:pPr>
            <a:r>
              <a:rPr lang="fr-FR" dirty="0"/>
              <a:t>un « pool » d’adresse IP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0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/24</a:t>
            </a:r>
          </a:p>
          <a:p>
            <a:pPr marL="0" indent="0">
              <a:buNone/>
            </a:pPr>
            <a:r>
              <a:rPr lang="fr-FR" dirty="0"/>
              <a:t>-&gt; 1000 Équipements</a:t>
            </a:r>
          </a:p>
          <a:p>
            <a:pPr marL="0" indent="0">
              <a:buNone/>
            </a:pPr>
            <a:r>
              <a:rPr lang="fr-FR" dirty="0"/>
              <a:t>-&gt; 255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0E4454-990C-EC76-634E-BAD1B4DA11C4}"/>
              </a:ext>
            </a:extLst>
          </p:cNvPr>
          <p:cNvSpPr/>
          <p:nvPr/>
        </p:nvSpPr>
        <p:spPr>
          <a:xfrm>
            <a:off x="4358149" y="3878369"/>
            <a:ext cx="1201993" cy="36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90B7D-D89C-C03D-1467-6AA63963BEC7}"/>
              </a:ext>
            </a:extLst>
          </p:cNvPr>
          <p:cNvSpPr/>
          <p:nvPr/>
        </p:nvSpPr>
        <p:spPr>
          <a:xfrm>
            <a:off x="3856704" y="5774980"/>
            <a:ext cx="4117260" cy="49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NAT de 12.168/16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Vers 193.48.100/24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46B59-BD1C-95D7-A717-8A5A9AA23EDB}"/>
              </a:ext>
            </a:extLst>
          </p:cNvPr>
          <p:cNvSpPr/>
          <p:nvPr/>
        </p:nvSpPr>
        <p:spPr>
          <a:xfrm>
            <a:off x="3899270" y="4709197"/>
            <a:ext cx="1660872" cy="49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193.148.100/24 </a:t>
            </a:r>
          </a:p>
        </p:txBody>
      </p:sp>
    </p:spTree>
    <p:extLst>
      <p:ext uri="{BB962C8B-B14F-4D97-AF65-F5344CB8AC3E}">
        <p14:creationId xmlns:p14="http://schemas.microsoft.com/office/powerpoint/2010/main" val="60008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2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???? Équipements</a:t>
            </a:r>
          </a:p>
          <a:p>
            <a:pPr marL="0" indent="0">
              <a:buNone/>
            </a:pPr>
            <a:r>
              <a:rPr lang="fr-FR" dirty="0"/>
              <a:t>-&gt; 255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E41B79-EA4C-75FC-2CEB-B09FE9D8A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4" y="1239645"/>
            <a:ext cx="6474316" cy="51743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49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2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250000 Équipements</a:t>
            </a:r>
          </a:p>
          <a:p>
            <a:pPr marL="0" indent="0">
              <a:buNone/>
            </a:pPr>
            <a:r>
              <a:rPr lang="fr-FR" dirty="0"/>
              <a:t>-&gt; 255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E41B79-EA4C-75FC-2CEB-B09FE9D8A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4" y="1239645"/>
            <a:ext cx="6474316" cy="51743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67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92D98-54BC-F7B0-41F5-F8670976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39E06-77A7-F51A-BDF0-370D087A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équipements (serveurs ..) doivent toujours être adressables</a:t>
            </a:r>
          </a:p>
          <a:p>
            <a:pPr lvl="1"/>
            <a:r>
              <a:rPr lang="fr-FR" dirty="0"/>
              <a:t>Définition dans le routeur que l’adresse IP ne peut pas être réutilisée</a:t>
            </a:r>
          </a:p>
          <a:p>
            <a:pPr lvl="1"/>
            <a:endParaRPr lang="fr-FR" dirty="0"/>
          </a:p>
          <a:p>
            <a:r>
              <a:rPr lang="fr-FR" dirty="0"/>
              <a:t>Durée avant réutilisation ? 20min, 1 h ?</a:t>
            </a:r>
          </a:p>
          <a:p>
            <a:endParaRPr lang="fr-FR" dirty="0"/>
          </a:p>
          <a:p>
            <a:r>
              <a:rPr lang="fr-FR" dirty="0"/>
              <a:t>Problématique de fragmentation</a:t>
            </a:r>
          </a:p>
        </p:txBody>
      </p:sp>
    </p:spTree>
    <p:extLst>
      <p:ext uri="{BB962C8B-B14F-4D97-AF65-F5344CB8AC3E}">
        <p14:creationId xmlns:p14="http://schemas.microsoft.com/office/powerpoint/2010/main" val="6105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Doom</a:t>
            </a:r>
            <a:endParaRPr lang="fr-FR" dirty="0"/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56ADB5-E93D-16FE-E7FC-B06834D54AA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264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CM3 :</a:t>
            </a:r>
          </a:p>
          <a:p>
            <a:pPr lvl="1"/>
            <a:r>
              <a:rPr lang="fr-FR" dirty="0"/>
              <a:t>NAT / PAT – IPV6</a:t>
            </a:r>
          </a:p>
          <a:p>
            <a:pPr lvl="1"/>
            <a:r>
              <a:rPr lang="fr-FR" dirty="0"/>
              <a:t>Protocoles </a:t>
            </a:r>
          </a:p>
          <a:p>
            <a:pPr lvl="1"/>
            <a:r>
              <a:rPr lang="fr-FR" dirty="0"/>
              <a:t>Wi-Fi</a:t>
            </a:r>
          </a:p>
          <a:p>
            <a:pPr lvl="1"/>
            <a:r>
              <a:rPr lang="fr-FR" dirty="0"/>
              <a:t>Tunnels</a:t>
            </a:r>
          </a:p>
          <a:p>
            <a:r>
              <a:rPr lang="fr-FR" dirty="0"/>
              <a:t>CM4 :</a:t>
            </a:r>
          </a:p>
          <a:p>
            <a:pPr lvl="1"/>
            <a:r>
              <a:rPr lang="fr-FR" dirty="0"/>
              <a:t>Cybersécurité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250000 Équipements</a:t>
            </a:r>
          </a:p>
          <a:p>
            <a:pPr marL="0" indent="0">
              <a:buNone/>
            </a:pPr>
            <a:r>
              <a:rPr lang="fr-FR" dirty="0"/>
              <a:t>-&gt; 1 Adresse IP publique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routeur attribue un numéro de port pour chaque équipement/flux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0DF4ED-F284-CDDC-6B61-3939682FB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10" y="1076421"/>
            <a:ext cx="6288316" cy="49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951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10.101.0.25:14573 connexion vers 142.250.200.227:80</a:t>
            </a:r>
          </a:p>
          <a:p>
            <a:pPr marL="0" indent="0">
              <a:buNone/>
            </a:pPr>
            <a:r>
              <a:rPr lang="fr-FR" dirty="0"/>
              <a:t>Routeur change le port source et l’IP :</a:t>
            </a:r>
          </a:p>
          <a:p>
            <a:pPr marL="0" indent="0">
              <a:buNone/>
            </a:pPr>
            <a:r>
              <a:rPr lang="fr-FR" dirty="0"/>
              <a:t>193.48.100.62.1001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Au retour, si la trame possède le numéro de port</a:t>
            </a:r>
          </a:p>
          <a:p>
            <a:pPr marL="0" indent="0">
              <a:buNone/>
            </a:pPr>
            <a:r>
              <a:rPr lang="fr-FR" dirty="0"/>
              <a:t>1001, le routeur effectue la modification inverse</a:t>
            </a:r>
          </a:p>
          <a:p>
            <a:pPr marL="0" indent="0">
              <a:buNone/>
            </a:pPr>
            <a:r>
              <a:rPr lang="fr-FR" dirty="0"/>
              <a:t>,il envoi la trame à 10.101.0.25:14573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0DF4ED-F284-CDDC-6B61-3939682FB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86" y="1328891"/>
            <a:ext cx="4882814" cy="3864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39BF64-7F9A-F01C-D0E4-D16201FD943D}"/>
              </a:ext>
            </a:extLst>
          </p:cNvPr>
          <p:cNvSpPr/>
          <p:nvPr/>
        </p:nvSpPr>
        <p:spPr>
          <a:xfrm>
            <a:off x="7441259" y="5193180"/>
            <a:ext cx="2170853" cy="356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193.48.100.62 </a:t>
            </a:r>
          </a:p>
        </p:txBody>
      </p:sp>
    </p:spTree>
    <p:extLst>
      <p:ext uri="{BB962C8B-B14F-4D97-AF65-F5344CB8AC3E}">
        <p14:creationId xmlns:p14="http://schemas.microsoft.com/office/powerpoint/2010/main" val="402092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IPV6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constat : pénurie d’adresse IPV4 (Malgré sous-réseaux et PAT…)</a:t>
            </a:r>
          </a:p>
          <a:p>
            <a:pPr lvl="1"/>
            <a:r>
              <a:rPr lang="fr-FR" dirty="0"/>
              <a:t>32bits -&gt; 4 milliards d’adresses disponibles</a:t>
            </a:r>
          </a:p>
          <a:p>
            <a:pPr lvl="1"/>
            <a:r>
              <a:rPr lang="fr-FR" dirty="0"/>
              <a:t>2011 : Tous les blocs d’adresse IP distribués aux </a:t>
            </a:r>
            <a:r>
              <a:rPr lang="fr-FR" dirty="0" err="1"/>
              <a:t>RIR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IPV6</a:t>
            </a:r>
          </a:p>
          <a:p>
            <a:pPr lvl="1"/>
            <a:r>
              <a:rPr lang="fr-FR" dirty="0"/>
              <a:t>2^128 : 340.10</a:t>
            </a:r>
            <a:r>
              <a:rPr lang="fr-FR" baseline="30000" dirty="0"/>
              <a:t>36 </a:t>
            </a:r>
            <a:r>
              <a:rPr lang="fr-FR" dirty="0"/>
              <a:t>adresses disponibles</a:t>
            </a:r>
          </a:p>
          <a:p>
            <a:pPr lvl="1"/>
            <a:r>
              <a:rPr lang="fr-FR" dirty="0"/>
              <a:t>Réserve illimitée : correspond 10</a:t>
            </a:r>
            <a:r>
              <a:rPr lang="fr-FR" baseline="30000" dirty="0"/>
              <a:t>18</a:t>
            </a:r>
            <a:r>
              <a:rPr lang="fr-FR" dirty="0"/>
              <a:t> par mm² de la terre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97E323-B287-9810-05C9-0E94DC3B2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87" y="2057279"/>
            <a:ext cx="4335951" cy="34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Format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Notation : 8 Groupes de 2 Octets : </a:t>
            </a:r>
          </a:p>
          <a:p>
            <a:pPr lvl="1"/>
            <a:r>
              <a:rPr lang="fr-FR" dirty="0"/>
              <a:t>2001:0db8:0000:85a3:0000:0000:ac1f:8001</a:t>
            </a:r>
          </a:p>
          <a:p>
            <a:pPr lvl="1"/>
            <a:r>
              <a:rPr lang="fr-FR" dirty="0"/>
              <a:t>2001:db8:0:85a3:0:0:ac1f:8001 (On peut retirer les 0 non significatifs)</a:t>
            </a:r>
          </a:p>
          <a:p>
            <a:pPr lvl="1"/>
            <a:r>
              <a:rPr lang="fr-FR" dirty="0"/>
              <a:t>2001:db8:0:85a3::ac1f:8001 (Une suite de plusieurs groupe 0 peuvent être retirés)</a:t>
            </a:r>
          </a:p>
          <a:p>
            <a:pPr lvl="1"/>
            <a:r>
              <a:rPr lang="fr-FR" dirty="0"/>
              <a:t>Masque de sous réseau : idem IPV4</a:t>
            </a:r>
          </a:p>
          <a:p>
            <a:r>
              <a:rPr lang="fr-FR" dirty="0"/>
              <a:t>Propriété :</a:t>
            </a:r>
          </a:p>
          <a:p>
            <a:pPr lvl="1"/>
            <a:r>
              <a:rPr lang="fr-FR" dirty="0"/>
              <a:t>Unique ! Plus besoin de PAT/NAT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Adresses spécifiques</a:t>
            </a:r>
          </a:p>
          <a:p>
            <a:pPr lvl="1"/>
            <a:r>
              <a:rPr lang="fr-FR" dirty="0"/>
              <a:t>127.0.0.1 -&gt; ::1/128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986EA7-90BF-BC35-E323-1B65166FD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85" y="1400893"/>
            <a:ext cx="8105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FEBA-CE38-ECF1-275F-BD2ECE9D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2DB95-3398-CEB7-492D-C784FD9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Allocation des adresses IP V6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IANA distribue au 5 </a:t>
            </a:r>
            <a:r>
              <a:rPr lang="fr-FR" dirty="0" err="1"/>
              <a:t>RIR</a:t>
            </a:r>
            <a:r>
              <a:rPr lang="fr-FR" dirty="0"/>
              <a:t> : 3 bits : </a:t>
            </a:r>
          </a:p>
          <a:p>
            <a:r>
              <a:rPr lang="fr-FR" dirty="0"/>
              <a:t>Les </a:t>
            </a:r>
            <a:r>
              <a:rPr lang="fr-FR" dirty="0" err="1"/>
              <a:t>RIR</a:t>
            </a:r>
            <a:r>
              <a:rPr lang="fr-FR" dirty="0"/>
              <a:t> distribue des blocs aux </a:t>
            </a:r>
            <a:r>
              <a:rPr lang="fr-FR" dirty="0" err="1"/>
              <a:t>LIR</a:t>
            </a:r>
            <a:r>
              <a:rPr lang="fr-FR" dirty="0"/>
              <a:t> (FAI et grosses sociétés) : 20 bits</a:t>
            </a:r>
          </a:p>
          <a:p>
            <a:r>
              <a:rPr lang="fr-FR" dirty="0"/>
              <a:t>Chaque </a:t>
            </a:r>
            <a:r>
              <a:rPr lang="fr-FR" dirty="0" err="1"/>
              <a:t>LIR</a:t>
            </a:r>
            <a:r>
              <a:rPr lang="fr-FR" dirty="0"/>
              <a:t> « </a:t>
            </a:r>
            <a:r>
              <a:rPr lang="fr-FR" dirty="0" err="1"/>
              <a:t>prete</a:t>
            </a:r>
            <a:r>
              <a:rPr lang="fr-FR" dirty="0"/>
              <a:t> » d’une adresse /64 à ses clients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956665-A0A4-6880-8A64-A498CA75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61" y="2371577"/>
            <a:ext cx="7411484" cy="10574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28C54F-3587-E521-CD03-242B80D46C44}"/>
              </a:ext>
            </a:extLst>
          </p:cNvPr>
          <p:cNvSpPr txBox="1"/>
          <p:nvPr/>
        </p:nvSpPr>
        <p:spPr>
          <a:xfrm>
            <a:off x="7942007" y="2002245"/>
            <a:ext cx="389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Identifiant machine dans le sous réseau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C35938B-5C53-E110-D90A-E2975892C3F0}"/>
              </a:ext>
            </a:extLst>
          </p:cNvPr>
          <p:cNvCxnSpPr/>
          <p:nvPr/>
        </p:nvCxnSpPr>
        <p:spPr>
          <a:xfrm flipH="1">
            <a:off x="7809271" y="2371577"/>
            <a:ext cx="1002890" cy="467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06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FC023-BBEC-DDB9-1A5F-CD1B9220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8FBA0-8E2C-2A9C-4631-9965FC40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besoin de faire de NAT ou PAT</a:t>
            </a:r>
          </a:p>
          <a:p>
            <a:endParaRPr lang="fr-FR" dirty="0"/>
          </a:p>
          <a:p>
            <a:r>
              <a:rPr lang="fr-FR" dirty="0"/>
              <a:t>Contrepartie : les équipements sont directement accessibles depuis le web (On active le firewall de la box !)</a:t>
            </a:r>
          </a:p>
        </p:txBody>
      </p:sp>
    </p:spTree>
    <p:extLst>
      <p:ext uri="{BB962C8B-B14F-4D97-AF65-F5344CB8AC3E}">
        <p14:creationId xmlns:p14="http://schemas.microsoft.com/office/powerpoint/2010/main" val="190274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protocoles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File Transfer Protocol</a:t>
            </a:r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Transférer des fichiers</a:t>
            </a:r>
          </a:p>
          <a:p>
            <a:pPr lvl="1"/>
            <a:endParaRPr lang="fr-FR" dirty="0"/>
          </a:p>
          <a:p>
            <a:r>
              <a:rPr lang="fr-FR" dirty="0"/>
              <a:t>Fonctionnement Client / Serveur</a:t>
            </a:r>
          </a:p>
          <a:p>
            <a:r>
              <a:rPr lang="fr-FR" dirty="0"/>
              <a:t>Port </a:t>
            </a:r>
            <a:r>
              <a:rPr lang="fr-FR" dirty="0" err="1"/>
              <a:t>TCP</a:t>
            </a:r>
            <a:r>
              <a:rPr lang="fr-FR" dirty="0"/>
              <a:t> 20 &amp; 21 (Par défaut)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C305FCE2-8C27-62EE-AC45-7AFDD210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97" y="1995307"/>
            <a:ext cx="5031041" cy="25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Attention : tout en clair !</a:t>
            </a:r>
          </a:p>
          <a:p>
            <a:endParaRPr lang="fr-FR" dirty="0"/>
          </a:p>
          <a:p>
            <a:r>
              <a:rPr lang="fr-FR" dirty="0"/>
              <a:t>Mode actif : uniquement LAN (sauf si</a:t>
            </a:r>
          </a:p>
          <a:p>
            <a:pPr marL="0" indent="0">
              <a:buNone/>
            </a:pPr>
            <a:r>
              <a:rPr lang="fr-FR" dirty="0"/>
              <a:t>Ajout des règles dans le routeur)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Outil : Filezilla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E6FB30-F4CE-BEB2-74DB-BB937CAB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1972070"/>
            <a:ext cx="3564094" cy="17412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AD16B5-FDA1-E616-3951-D6E7F940E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4280930"/>
            <a:ext cx="3564092" cy="174123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5CDA5E-C7D6-ACAC-87F5-BE40FDD67F0A}"/>
              </a:ext>
            </a:extLst>
          </p:cNvPr>
          <p:cNvSpPr txBox="1"/>
          <p:nvPr/>
        </p:nvSpPr>
        <p:spPr>
          <a:xfrm>
            <a:off x="8198411" y="375348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Actif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636FAC-A8E3-C2EA-FA0A-149AB1CE30D2}"/>
              </a:ext>
            </a:extLst>
          </p:cNvPr>
          <p:cNvSpPr txBox="1"/>
          <p:nvPr/>
        </p:nvSpPr>
        <p:spPr>
          <a:xfrm>
            <a:off x="8198410" y="6032471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Passif</a:t>
            </a:r>
          </a:p>
        </p:txBody>
      </p:sp>
    </p:spTree>
    <p:extLst>
      <p:ext uri="{BB962C8B-B14F-4D97-AF65-F5344CB8AC3E}">
        <p14:creationId xmlns:p14="http://schemas.microsoft.com/office/powerpoint/2010/main" val="148159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4C45F-37A2-5449-904C-AE12992D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6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Telnet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Échange de ligne de texte entre serveur/client</a:t>
            </a:r>
          </a:p>
          <a:p>
            <a:r>
              <a:rPr lang="fr-FR" dirty="0"/>
              <a:t>Utilisé pour l’administration de serveur</a:t>
            </a:r>
          </a:p>
          <a:p>
            <a:r>
              <a:rPr lang="fr-FR" dirty="0"/>
              <a:t>Port : 23 </a:t>
            </a:r>
          </a:p>
          <a:p>
            <a:r>
              <a:rPr lang="fr-FR" dirty="0"/>
              <a:t>Attention : Toutes les </a:t>
            </a:r>
          </a:p>
          <a:p>
            <a:pPr marL="0" indent="0">
              <a:buNone/>
            </a:pPr>
            <a:r>
              <a:rPr lang="fr-FR" dirty="0"/>
              <a:t>données sont en clair !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FF5D8-9011-5FCF-18CE-40455A63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98" y="2866448"/>
            <a:ext cx="6446982" cy="36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– </a:t>
            </a:r>
            <a:r>
              <a:rPr lang="fr-FR" dirty="0" err="1"/>
              <a:t>SSH</a:t>
            </a:r>
            <a:r>
              <a:rPr lang="fr-FR" dirty="0"/>
              <a:t> – </a:t>
            </a:r>
            <a:r>
              <a:rPr lang="fr-FR" dirty="0" err="1"/>
              <a:t>Secur</a:t>
            </a:r>
            <a:r>
              <a:rPr lang="fr-FR" dirty="0"/>
              <a:t>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Telnet</a:t>
            </a:r>
          </a:p>
          <a:p>
            <a:r>
              <a:rPr lang="fr-FR" dirty="0"/>
              <a:t>Administration de serveur</a:t>
            </a:r>
          </a:p>
          <a:p>
            <a:r>
              <a:rPr lang="fr-FR" dirty="0" err="1"/>
              <a:t>TCP</a:t>
            </a:r>
            <a:r>
              <a:rPr lang="fr-FR" dirty="0"/>
              <a:t> 22</a:t>
            </a:r>
          </a:p>
          <a:p>
            <a:endParaRPr lang="fr-FR" dirty="0"/>
          </a:p>
          <a:p>
            <a:r>
              <a:rPr lang="fr-FR" dirty="0"/>
              <a:t>Flux sécurisés</a:t>
            </a:r>
          </a:p>
          <a:p>
            <a:r>
              <a:rPr lang="fr-FR" dirty="0"/>
              <a:t>Connection :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r>
              <a:rPr lang="fr-FR" dirty="0"/>
              <a:t>Clé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40300E5A-4962-A387-5673-0F30F1A7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10" y="2983345"/>
            <a:ext cx="8466216" cy="25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</a:t>
            </a:r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faire du </a:t>
            </a:r>
            <a:r>
              <a:rPr lang="fr-FR" dirty="0" err="1"/>
              <a:t>tunnelling</a:t>
            </a:r>
            <a:r>
              <a:rPr lang="fr-FR" dirty="0"/>
              <a:t> : permet de sécuriser une connexion qui ne l’est pas</a:t>
            </a:r>
          </a:p>
          <a:p>
            <a:r>
              <a:rPr lang="fr-FR" dirty="0"/>
              <a:t>SFTP (Différent de FTPS) -&gt; FTP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SCP -&gt; Copy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Reverse </a:t>
            </a:r>
            <a:r>
              <a:rPr lang="fr-FR" dirty="0" err="1"/>
              <a:t>SSH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– HTTP – </a:t>
            </a:r>
            <a:r>
              <a:rPr lang="fr-FR" sz="4000" dirty="0" err="1"/>
              <a:t>Hypertext</a:t>
            </a:r>
            <a:r>
              <a:rPr lang="fr-FR" sz="4000" dirty="0"/>
              <a:t> Transfer Protocol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Transférer des pages Web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80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E92B14-1729-C710-4418-39F6711E8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3336796"/>
            <a:ext cx="9144000" cy="27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Modbus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Automate industriel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502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060743-A15B-695C-6142-FA7B950E2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6" y="2794311"/>
            <a:ext cx="8798351" cy="3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7361B1A-C256-7D44-8741-76A9FB01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2722563"/>
            <a:ext cx="3143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1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Créer un réseau par ondes radio</a:t>
            </a:r>
          </a:p>
          <a:p>
            <a:r>
              <a:rPr lang="fr-FR" dirty="0"/>
              <a:t>Avantages :</a:t>
            </a:r>
          </a:p>
          <a:p>
            <a:pPr lvl="1"/>
            <a:r>
              <a:rPr lang="fr-FR" dirty="0"/>
              <a:t>Plus de câbles !</a:t>
            </a:r>
          </a:p>
          <a:p>
            <a:pPr lvl="1"/>
            <a:r>
              <a:rPr lang="fr-FR" dirty="0"/>
              <a:t>Infrastructures plus légères</a:t>
            </a:r>
          </a:p>
          <a:p>
            <a:r>
              <a:rPr lang="fr-FR" dirty="0"/>
              <a:t>Inconvénient : 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Consommation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047724-D966-0A9E-12FB-99B661605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18" y="2534190"/>
            <a:ext cx="4211782" cy="2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9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physique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Connection </a:t>
            </a:r>
          </a:p>
          <a:p>
            <a:pPr lvl="1"/>
            <a:r>
              <a:rPr lang="fr-FR" dirty="0"/>
              <a:t>Ad Hoc (Point à Point)</a:t>
            </a:r>
          </a:p>
          <a:p>
            <a:pPr lvl="1"/>
            <a:r>
              <a:rPr lang="fr-FR" dirty="0"/>
              <a:t>AP (Access Point) </a:t>
            </a:r>
          </a:p>
          <a:p>
            <a:pPr lvl="1"/>
            <a:r>
              <a:rPr lang="fr-FR" dirty="0"/>
              <a:t>Répéteur (Wi-Fi -&gt; Wi-Fi)</a:t>
            </a:r>
          </a:p>
          <a:p>
            <a:pPr lvl="1"/>
            <a:endParaRPr lang="fr-FR" dirty="0"/>
          </a:p>
          <a:p>
            <a:r>
              <a:rPr lang="fr-FR" dirty="0"/>
              <a:t>Bande Radio : 2,4 GHz, 5 GHz, 6 GHz (Wi-Fi 6E)</a:t>
            </a:r>
          </a:p>
          <a:p>
            <a:r>
              <a:rPr lang="fr-FR" dirty="0"/>
              <a:t>Débit : 1,3Gbits (</a:t>
            </a:r>
            <a:r>
              <a:rPr lang="fr-FR" dirty="0" err="1"/>
              <a:t>WiFi</a:t>
            </a:r>
            <a:r>
              <a:rPr lang="fr-FR" dirty="0"/>
              <a:t> 5)</a:t>
            </a:r>
          </a:p>
          <a:p>
            <a:r>
              <a:rPr lang="fr-FR" dirty="0"/>
              <a:t>Portée : une dizaine de mètres, qq km avec antenne directionnelle (Record 382km)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Connection</a:t>
            </a:r>
          </a:p>
          <a:p>
            <a:pPr lvl="1"/>
            <a:r>
              <a:rPr lang="fr-FR" dirty="0"/>
              <a:t>SSID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endParaRPr lang="fr-FR" dirty="0"/>
          </a:p>
          <a:p>
            <a:r>
              <a:rPr lang="fr-FR" dirty="0"/>
              <a:t>Sécurisation :</a:t>
            </a:r>
          </a:p>
          <a:p>
            <a:pPr lvl="1"/>
            <a:r>
              <a:rPr lang="fr-FR" dirty="0" err="1"/>
              <a:t>WEP</a:t>
            </a:r>
            <a:r>
              <a:rPr lang="fr-FR" dirty="0"/>
              <a:t> -&gt; Inefficace . 3min pour récupérer le mot de passe</a:t>
            </a:r>
          </a:p>
          <a:p>
            <a:pPr lvl="1"/>
            <a:r>
              <a:rPr lang="fr-FR" dirty="0" err="1"/>
              <a:t>WPA</a:t>
            </a:r>
            <a:r>
              <a:rPr lang="fr-FR" dirty="0"/>
              <a:t> &amp; WPA2 (Attention, désactiver le </a:t>
            </a:r>
            <a:r>
              <a:rPr lang="fr-FR" dirty="0" err="1"/>
              <a:t>WPS</a:t>
            </a:r>
            <a:r>
              <a:rPr lang="fr-FR" dirty="0"/>
              <a:t> !)</a:t>
            </a:r>
          </a:p>
          <a:p>
            <a:pPr lvl="1"/>
            <a:r>
              <a:rPr lang="fr-FR" dirty="0"/>
              <a:t>Le futur : WPA3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Besoin de mettre en place un réseau Wi-Fi ? Le reflexe : </a:t>
            </a:r>
            <a:r>
              <a:rPr lang="fr-FR" dirty="0" err="1"/>
              <a:t>ANSSI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https://cyber.gouv.fr/uploads/IMG/pdf/NP_WIFI_NoteTech.pdf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Privé Virtuel (VPN)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Virtual </a:t>
            </a:r>
            <a:r>
              <a:rPr lang="fr-FR" dirty="0" err="1"/>
              <a:t>Private</a:t>
            </a:r>
            <a:r>
              <a:rPr lang="fr-FR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46101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883E2B-1495-8DBD-5A43-F0D7C67B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8" y="3730640"/>
            <a:ext cx="666750" cy="7143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329C88-3B83-CA65-D9E9-24BF0442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45" y="4548776"/>
            <a:ext cx="1026860" cy="15158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F43C68-2D72-142A-9C24-36A905222EBC}"/>
              </a:ext>
            </a:extLst>
          </p:cNvPr>
          <p:cNvSpPr txBox="1"/>
          <p:nvPr/>
        </p:nvSpPr>
        <p:spPr>
          <a:xfrm rot="16200000">
            <a:off x="1050589" y="3903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2.7.113.68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387D23-C477-8049-9A94-28C769E47672}"/>
              </a:ext>
            </a:extLst>
          </p:cNvPr>
          <p:cNvSpPr txBox="1"/>
          <p:nvPr/>
        </p:nvSpPr>
        <p:spPr>
          <a:xfrm rot="16200000">
            <a:off x="2663868" y="505205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192.168.1.200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5F961B-7F39-4C82-A576-1C350AB4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87" y="3309523"/>
            <a:ext cx="1026860" cy="15158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6042668-100A-432D-321D-AAF1322FBB2F}"/>
              </a:ext>
            </a:extLst>
          </p:cNvPr>
          <p:cNvSpPr txBox="1"/>
          <p:nvPr/>
        </p:nvSpPr>
        <p:spPr>
          <a:xfrm rot="16200000">
            <a:off x="3803421" y="488491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192.168.0.1/24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B166C9-1558-216A-6D61-E8ACCA09A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128" y="5393283"/>
            <a:ext cx="1143634" cy="970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BA3DDF-F396-E60F-AF99-E051E4CE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18" y="5340154"/>
            <a:ext cx="1143634" cy="9703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2C5EAC5-BA3C-FFCB-5BEA-0A1D2D82C306}"/>
              </a:ext>
            </a:extLst>
          </p:cNvPr>
          <p:cNvSpPr txBox="1"/>
          <p:nvPr/>
        </p:nvSpPr>
        <p:spPr>
          <a:xfrm>
            <a:off x="5292508" y="62333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EA16C4-B24C-D82B-7430-C0FB20D18427}"/>
              </a:ext>
            </a:extLst>
          </p:cNvPr>
          <p:cNvSpPr txBox="1"/>
          <p:nvPr/>
        </p:nvSpPr>
        <p:spPr>
          <a:xfrm>
            <a:off x="69169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192.168.0.116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F5DA2AA-45E0-8285-77F7-D8706283C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078" y="5385674"/>
            <a:ext cx="588442" cy="7468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A9DC86E-2411-9435-4049-1FA46E868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184" y="5365017"/>
            <a:ext cx="588442" cy="74687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66C41F4-B18A-004D-1694-9F44B2C2AFCA}"/>
              </a:ext>
            </a:extLst>
          </p:cNvPr>
          <p:cNvSpPr txBox="1"/>
          <p:nvPr/>
        </p:nvSpPr>
        <p:spPr>
          <a:xfrm>
            <a:off x="85413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6A4068-63A8-C248-8C92-C14034135F01}"/>
              </a:ext>
            </a:extLst>
          </p:cNvPr>
          <p:cNvSpPr txBox="1"/>
          <p:nvPr/>
        </p:nvSpPr>
        <p:spPr>
          <a:xfrm>
            <a:off x="10148454" y="619243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192.168.0.188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C31FE7A-DBBD-BC2B-16D7-1FE5DA91F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461" y="4173886"/>
            <a:ext cx="1187230" cy="8997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4022900-FC6A-B669-EBE2-B02C597A0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798" y="3752971"/>
            <a:ext cx="819150" cy="13335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0476B0F-5AFB-365D-1279-89D7380E3798}"/>
              </a:ext>
            </a:extLst>
          </p:cNvPr>
          <p:cNvSpPr txBox="1"/>
          <p:nvPr/>
        </p:nvSpPr>
        <p:spPr>
          <a:xfrm>
            <a:off x="5368954" y="504393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192.168.0.158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6597D29-FC9C-5B6B-E692-7A37278C6575}"/>
              </a:ext>
            </a:extLst>
          </p:cNvPr>
          <p:cNvSpPr txBox="1"/>
          <p:nvPr/>
        </p:nvSpPr>
        <p:spPr>
          <a:xfrm>
            <a:off x="7012664" y="501634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192.168.0.195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3B48E3-E9C9-3EF9-64EF-FA62FCFD86B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135278" y="4087828"/>
            <a:ext cx="319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AB1BA7-D423-FA91-5489-F003D505D32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78932" y="4037735"/>
            <a:ext cx="264261" cy="1198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744A75-1B76-665E-025E-E2B116679C76}"/>
              </a:ext>
            </a:extLst>
          </p:cNvPr>
          <p:cNvCxnSpPr>
            <a:cxnSpLocks/>
          </p:cNvCxnSpPr>
          <p:nvPr/>
        </p:nvCxnSpPr>
        <p:spPr>
          <a:xfrm>
            <a:off x="569928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CB95B13-FA1F-C218-FB64-BF3A830B80BF}"/>
              </a:ext>
            </a:extLst>
          </p:cNvPr>
          <p:cNvCxnSpPr>
            <a:cxnSpLocks/>
          </p:cNvCxnSpPr>
          <p:nvPr/>
        </p:nvCxnSpPr>
        <p:spPr>
          <a:xfrm flipV="1">
            <a:off x="4796963" y="5298133"/>
            <a:ext cx="5682528" cy="1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41259F4-3860-45BE-3D6F-7160AFFA7F1F}"/>
              </a:ext>
            </a:extLst>
          </p:cNvPr>
          <p:cNvCxnSpPr>
            <a:cxnSpLocks/>
          </p:cNvCxnSpPr>
          <p:nvPr/>
        </p:nvCxnSpPr>
        <p:spPr>
          <a:xfrm>
            <a:off x="7098597" y="5321173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79266F3-126B-FB67-408A-7E274D77798F}"/>
              </a:ext>
            </a:extLst>
          </p:cNvPr>
          <p:cNvCxnSpPr>
            <a:cxnSpLocks/>
          </p:cNvCxnSpPr>
          <p:nvPr/>
        </p:nvCxnSpPr>
        <p:spPr>
          <a:xfrm>
            <a:off x="901107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262BFE-3D66-1BC4-991F-C808F1BCEBF9}"/>
              </a:ext>
            </a:extLst>
          </p:cNvPr>
          <p:cNvCxnSpPr>
            <a:cxnSpLocks/>
          </p:cNvCxnSpPr>
          <p:nvPr/>
        </p:nvCxnSpPr>
        <p:spPr>
          <a:xfrm>
            <a:off x="10479491" y="5284530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1792252F-1BF4-8208-574A-6F7602B8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30" y="2385476"/>
            <a:ext cx="1026860" cy="1515836"/>
          </a:xfrm>
          <a:prstGeom prst="rect">
            <a:avLst/>
          </a:prstGeom>
        </p:spPr>
      </p:pic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A540D07-E5B7-5017-E608-E52F4D1B8CF2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flipH="1">
            <a:off x="4796963" y="3225930"/>
            <a:ext cx="796082" cy="184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E6B5EF33-E5B2-2B37-8C2E-5E08CB8FA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8497" y="2365303"/>
            <a:ext cx="952500" cy="5524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4C3740-4FE8-10A3-6B08-226D7D8FF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32" y="1886681"/>
            <a:ext cx="1108452" cy="110845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C739B2D-2FDF-3DC5-79B1-E30C29B9C836}"/>
              </a:ext>
            </a:extLst>
          </p:cNvPr>
          <p:cNvSpPr txBox="1"/>
          <p:nvPr/>
        </p:nvSpPr>
        <p:spPr>
          <a:xfrm rot="16200000">
            <a:off x="5013720" y="304126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71A8AAD-AF4B-243E-85B5-E623D6535BB7}"/>
              </a:ext>
            </a:extLst>
          </p:cNvPr>
          <p:cNvSpPr txBox="1"/>
          <p:nvPr/>
        </p:nvSpPr>
        <p:spPr>
          <a:xfrm rot="16200000">
            <a:off x="5987289" y="297457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192.168.10.1/24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6E0ABBB-7FDC-529A-4635-4A159141FB2A}"/>
              </a:ext>
            </a:extLst>
          </p:cNvPr>
          <p:cNvCxnSpPr>
            <a:cxnSpLocks/>
          </p:cNvCxnSpPr>
          <p:nvPr/>
        </p:nvCxnSpPr>
        <p:spPr>
          <a:xfrm>
            <a:off x="7098597" y="3001147"/>
            <a:ext cx="270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AA87572-5B63-3996-3586-9AA16C9CB895}"/>
              </a:ext>
            </a:extLst>
          </p:cNvPr>
          <p:cNvSpPr txBox="1"/>
          <p:nvPr/>
        </p:nvSpPr>
        <p:spPr>
          <a:xfrm>
            <a:off x="10003078" y="234749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X26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49CB5B1-19FD-5067-DEE5-FF937BEC4D13}"/>
              </a:ext>
            </a:extLst>
          </p:cNvPr>
          <p:cNvSpPr txBox="1"/>
          <p:nvPr/>
        </p:nvSpPr>
        <p:spPr>
          <a:xfrm>
            <a:off x="7774720" y="243481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RPi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C8FD6DC0-DAC5-7F6E-6215-DD49C988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58" y="1913164"/>
            <a:ext cx="1026860" cy="1515836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AB6631D-7CD4-8BA6-B456-0AD527419169}"/>
              </a:ext>
            </a:extLst>
          </p:cNvPr>
          <p:cNvCxnSpPr>
            <a:cxnSpLocks/>
            <a:stCxn id="7" idx="2"/>
            <a:endCxn id="39" idx="1"/>
          </p:cNvCxnSpPr>
          <p:nvPr/>
        </p:nvCxnSpPr>
        <p:spPr>
          <a:xfrm flipV="1">
            <a:off x="2978932" y="2671082"/>
            <a:ext cx="496226" cy="136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60FD2D8-D82C-1759-BDC4-2EA76B4D5451}"/>
              </a:ext>
            </a:extLst>
          </p:cNvPr>
          <p:cNvSpPr txBox="1"/>
          <p:nvPr/>
        </p:nvSpPr>
        <p:spPr>
          <a:xfrm rot="16200000">
            <a:off x="1985390" y="385306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192.168.1.1/24</a:t>
            </a:r>
          </a:p>
        </p:txBody>
      </p:sp>
    </p:spTree>
    <p:extLst>
      <p:ext uri="{BB962C8B-B14F-4D97-AF65-F5344CB8AC3E}">
        <p14:creationId xmlns:p14="http://schemas.microsoft.com/office/powerpoint/2010/main" val="1043886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-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réseau virtuel privé (Virtual </a:t>
            </a:r>
            <a:r>
              <a:rPr lang="fr-FR" dirty="0" err="1"/>
              <a:t>Private</a:t>
            </a:r>
            <a:r>
              <a:rPr lang="fr-FR" dirty="0"/>
              <a:t> Network) permettant l’interconnexion de réseau</a:t>
            </a:r>
          </a:p>
          <a:p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B1AF75-0CCE-2EBE-3F9D-27269B0C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6" y="3846136"/>
            <a:ext cx="9649496" cy="14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Les possibilités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VPN </a:t>
            </a:r>
            <a:r>
              <a:rPr lang="fr-FR" dirty="0" err="1"/>
              <a:t>SSL</a:t>
            </a:r>
            <a:r>
              <a:rPr lang="fr-FR" dirty="0"/>
              <a:t> (TLS) :</a:t>
            </a:r>
          </a:p>
          <a:p>
            <a:pPr lvl="1"/>
            <a:r>
              <a:rPr lang="fr-FR" dirty="0"/>
              <a:t>Utilisation typique : Collaborateurs en mobilité</a:t>
            </a:r>
          </a:p>
          <a:p>
            <a:pPr lvl="1"/>
            <a:r>
              <a:rPr lang="fr-FR" dirty="0">
                <a:hlinkClick r:id="rId2"/>
              </a:rPr>
              <a:t>https://cyber.gouv.fr/</a:t>
            </a:r>
            <a:r>
              <a:rPr lang="fr-FR" dirty="0">
                <a:hlinkClick r:id="rId2"/>
              </a:rPr>
              <a:t>uploads/2018/10/guide_nomadisme_anssi_pa_054_v1.pdf</a:t>
            </a:r>
            <a:endParaRPr lang="fr-FR" dirty="0"/>
          </a:p>
          <a:p>
            <a:pPr lvl="1"/>
            <a:r>
              <a:rPr lang="fr-FR" dirty="0"/>
              <a:t>Masquage d’IP</a:t>
            </a:r>
          </a:p>
          <a:p>
            <a:pPr lvl="1"/>
            <a:endParaRPr lang="fr-FR" dirty="0"/>
          </a:p>
          <a:p>
            <a:r>
              <a:rPr lang="fr-FR" dirty="0"/>
              <a:t>Utilisation </a:t>
            </a:r>
            <a:r>
              <a:rPr lang="fr-FR" dirty="0" err="1"/>
              <a:t>IPSec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typique : Entre deux bureaux d’une entreprise</a:t>
            </a:r>
          </a:p>
          <a:p>
            <a:pPr lvl="1"/>
            <a:r>
              <a:rPr lang="fr-FR" dirty="0">
                <a:hlinkClick r:id="rId3"/>
              </a:rPr>
              <a:t>https://cyber.gouv.fr/uploads/2012/09/NT_IPsec.pdf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5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</a:t>
            </a:r>
            <a:r>
              <a:rPr lang="fr-FR" dirty="0" err="1"/>
              <a:t>SSL</a:t>
            </a:r>
            <a:r>
              <a:rPr lang="fr-FR" dirty="0"/>
              <a:t> (TLS)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tunnel au-dessus du TLS </a:t>
            </a:r>
          </a:p>
          <a:p>
            <a:r>
              <a:rPr lang="fr-FR" dirty="0"/>
              <a:t>Avantage : Un client Web suffit (mais on peut utiliser des clients lourds)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082E7A-2CAF-47F6-084C-674B3A0D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18" y="3296264"/>
            <a:ext cx="6706150" cy="25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VP</a:t>
            </a:r>
            <a:r>
              <a:rPr lang="fr-FR" dirty="0"/>
              <a:t> - </a:t>
            </a:r>
            <a:r>
              <a:rPr lang="fr-FR" dirty="0" err="1"/>
              <a:t>IPsec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Inconvénient : </a:t>
            </a:r>
          </a:p>
          <a:p>
            <a:pPr lvl="1"/>
            <a:r>
              <a:rPr lang="fr-FR" dirty="0"/>
              <a:t>Nécessite un client lourd sur le poste utilisateur ou un firewall dédié</a:t>
            </a:r>
          </a:p>
          <a:p>
            <a:r>
              <a:rPr lang="fr-FR" dirty="0"/>
              <a:t>Utilisation : entre deux sites de la même entreprise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055926-1A15-FD4E-9C42-B7BCCA57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3221759"/>
            <a:ext cx="7867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</a:t>
            </a:r>
            <a:r>
              <a:rPr lang="fr-FR" dirty="0" err="1"/>
              <a:t>Cablage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27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87B236-3324-1A25-9A2B-BB70C555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6"/>
          <a:stretch/>
        </p:blipFill>
        <p:spPr>
          <a:xfrm>
            <a:off x="525798" y="264680"/>
            <a:ext cx="3907657" cy="275561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BBC683-F25B-2EE4-0546-EF2D45FF5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4" r="50000"/>
          <a:stretch/>
        </p:blipFill>
        <p:spPr>
          <a:xfrm>
            <a:off x="6944303" y="264680"/>
            <a:ext cx="3372716" cy="2976952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79B7ED-737C-C3FD-31E0-875E7B120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>
            <a:off x="525798" y="3355110"/>
            <a:ext cx="3907657" cy="2676235"/>
          </a:xfrm>
          <a:prstGeom prst="rect">
            <a:avLst/>
          </a:prstGeom>
        </p:spPr>
      </p:pic>
      <p:pic>
        <p:nvPicPr>
          <p:cNvPr id="11" name="Image 10" descr="Une image contenant LEGO, jouet&#10;&#10;Description générée automatiquement">
            <a:extLst>
              <a:ext uri="{FF2B5EF4-FFF2-40B4-BE49-F238E27FC236}">
                <a16:creationId xmlns:a16="http://schemas.microsoft.com/office/drawing/2014/main" id="{57EDB892-7BAC-2432-F265-6307149439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"/>
          <a:stretch/>
        </p:blipFill>
        <p:spPr>
          <a:xfrm>
            <a:off x="6695644" y="3355110"/>
            <a:ext cx="3907658" cy="271508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5DF3B11-7728-1681-C4AA-A90CD7262845}"/>
              </a:ext>
            </a:extLst>
          </p:cNvPr>
          <p:cNvSpPr txBox="1"/>
          <p:nvPr/>
        </p:nvSpPr>
        <p:spPr>
          <a:xfrm>
            <a:off x="1014373" y="6581001"/>
            <a:ext cx="10318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Images de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WikiHow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https://fr.wikihow.com/sertir-un-connecteur-RJ-45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&amp; https://clicmeric.com/sertir-un-cable-droit-et-un-cable-croise-comment-et-quelle-difference/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3A106A-DE8B-F589-D15F-99AE577B4F6B}"/>
              </a:ext>
            </a:extLst>
          </p:cNvPr>
          <p:cNvSpPr txBox="1"/>
          <p:nvPr/>
        </p:nvSpPr>
        <p:spPr>
          <a:xfrm>
            <a:off x="9303437" y="265095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Norme 568B</a:t>
            </a:r>
          </a:p>
        </p:txBody>
      </p:sp>
    </p:spTree>
    <p:extLst>
      <p:ext uri="{BB962C8B-B14F-4D97-AF65-F5344CB8AC3E}">
        <p14:creationId xmlns:p14="http://schemas.microsoft.com/office/powerpoint/2010/main" val="134643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2 premiers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 - Ethernet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Communication entre 2 équipements reliés entre eux</a:t>
            </a:r>
          </a:p>
          <a:p>
            <a:pPr marL="0" indent="0">
              <a:buNone/>
            </a:pPr>
            <a:r>
              <a:rPr lang="fr-FR" dirty="0"/>
              <a:t>Adresse équipements : Adresse MAC</a:t>
            </a:r>
          </a:p>
          <a:p>
            <a:pPr marL="0" indent="0">
              <a:buNone/>
            </a:pPr>
            <a:r>
              <a:rPr lang="fr-FR" sz="2400" dirty="0"/>
              <a:t>Format </a:t>
            </a:r>
            <a:r>
              <a:rPr lang="fr-FR" sz="2400" dirty="0" err="1"/>
              <a:t>HH.HH.HH.HH.HH.HH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Trame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2167373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564E6D-61DA-6141-8136-5804BC0EE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308" y="3173732"/>
            <a:ext cx="8272582" cy="31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 :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Adresse en .255 : Broadcast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IP : 10.8.45.8/8 : Réseau, Masque, Nombre d’équipements possibles, adresse de Broadcast</a:t>
            </a:r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78" y="2408175"/>
            <a:ext cx="6832344" cy="837564"/>
          </a:xfrm>
          <a:prstGeom prst="rect">
            <a:avLst/>
          </a:prstGeom>
        </p:spPr>
      </p:pic>
      <p:pic>
        <p:nvPicPr>
          <p:cNvPr id="8" name="Image 7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94549D97-21FE-4F91-02EB-91C457A60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36" y="2912174"/>
            <a:ext cx="2095500" cy="14001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712987C-A54C-04A9-711F-37EA5EF9C6D5}"/>
              </a:ext>
            </a:extLst>
          </p:cNvPr>
          <p:cNvSpPr txBox="1"/>
          <p:nvPr/>
        </p:nvSpPr>
        <p:spPr>
          <a:xfrm rot="19856471">
            <a:off x="6467167" y="3455987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Retour CM2, slide 45</a:t>
            </a:r>
          </a:p>
        </p:txBody>
      </p:sp>
    </p:spTree>
    <p:extLst>
      <p:ext uri="{BB962C8B-B14F-4D97-AF65-F5344CB8AC3E}">
        <p14:creationId xmlns:p14="http://schemas.microsoft.com/office/powerpoint/2010/main" val="88900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UDP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Simple</a:t>
            </a:r>
          </a:p>
          <a:p>
            <a:pPr lvl="1"/>
            <a:r>
              <a:rPr lang="fr-FR" dirty="0"/>
              <a:t>Pas de garantie de réception</a:t>
            </a:r>
          </a:p>
          <a:p>
            <a:pPr lvl="1"/>
            <a:r>
              <a:rPr lang="fr-FR" dirty="0"/>
              <a:t>Streaming, Visio, DHCP, DNS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TCP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Contrôle de réception</a:t>
            </a:r>
          </a:p>
          <a:p>
            <a:pPr lvl="1"/>
            <a:r>
              <a:rPr lang="fr-FR" dirty="0"/>
              <a:t>FTP, </a:t>
            </a:r>
            <a:r>
              <a:rPr lang="fr-FR" dirty="0" err="1"/>
              <a:t>SSH</a:t>
            </a:r>
            <a:r>
              <a:rPr lang="fr-FR" dirty="0"/>
              <a:t>, HTTP …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382280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A6672-0DBB-5F2D-1730-83168AD59CAA}"/>
              </a:ext>
            </a:extLst>
          </p:cNvPr>
          <p:cNvSpPr/>
          <p:nvPr/>
        </p:nvSpPr>
        <p:spPr>
          <a:xfrm>
            <a:off x="5495003" y="2662085"/>
            <a:ext cx="1201994" cy="722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Émetteur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A35FD-C7B7-9477-9B64-E591BFC9D97F}"/>
              </a:ext>
            </a:extLst>
          </p:cNvPr>
          <p:cNvSpPr/>
          <p:nvPr/>
        </p:nvSpPr>
        <p:spPr>
          <a:xfrm>
            <a:off x="7535197" y="2662085"/>
            <a:ext cx="1201994" cy="722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Récepteur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B77BA5-6763-1CED-9943-A6464F0A8656}"/>
              </a:ext>
            </a:extLst>
          </p:cNvPr>
          <p:cNvSpPr/>
          <p:nvPr/>
        </p:nvSpPr>
        <p:spPr>
          <a:xfrm>
            <a:off x="5495003" y="4304072"/>
            <a:ext cx="1201994" cy="722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Émetteur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70A39-86E6-92BA-24AD-13C3A48CC205}"/>
              </a:ext>
            </a:extLst>
          </p:cNvPr>
          <p:cNvSpPr/>
          <p:nvPr/>
        </p:nvSpPr>
        <p:spPr>
          <a:xfrm>
            <a:off x="7535197" y="4304072"/>
            <a:ext cx="1201994" cy="722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Récepteur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F426910-A527-F9E8-B519-46698E2438F5}"/>
              </a:ext>
            </a:extLst>
          </p:cNvPr>
          <p:cNvCxnSpPr>
            <a:cxnSpLocks/>
          </p:cNvCxnSpPr>
          <p:nvPr/>
        </p:nvCxnSpPr>
        <p:spPr>
          <a:xfrm>
            <a:off x="6696997" y="288331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5110ACA-16C7-0B07-3388-52F9B3ADC396}"/>
              </a:ext>
            </a:extLst>
          </p:cNvPr>
          <p:cNvCxnSpPr/>
          <p:nvPr/>
        </p:nvCxnSpPr>
        <p:spPr>
          <a:xfrm>
            <a:off x="6696997" y="4436809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9558BEC-2987-9638-FC54-A3EEDB7178A5}"/>
              </a:ext>
            </a:extLst>
          </p:cNvPr>
          <p:cNvCxnSpPr>
            <a:cxnSpLocks/>
          </p:cNvCxnSpPr>
          <p:nvPr/>
        </p:nvCxnSpPr>
        <p:spPr>
          <a:xfrm flipH="1">
            <a:off x="6696997" y="4569544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4DF896-6C1C-FAF1-069B-75156172F90E}"/>
              </a:ext>
            </a:extLst>
          </p:cNvPr>
          <p:cNvCxnSpPr>
            <a:cxnSpLocks/>
          </p:cNvCxnSpPr>
          <p:nvPr/>
        </p:nvCxnSpPr>
        <p:spPr>
          <a:xfrm>
            <a:off x="6696997" y="3205317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2846193-5409-9B7F-C2B7-F13D25A18CDF}"/>
              </a:ext>
            </a:extLst>
          </p:cNvPr>
          <p:cNvCxnSpPr/>
          <p:nvPr/>
        </p:nvCxnSpPr>
        <p:spPr>
          <a:xfrm>
            <a:off x="6696997" y="4817808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17868E7-D1C6-A07F-9FCF-68D0947F1180}"/>
              </a:ext>
            </a:extLst>
          </p:cNvPr>
          <p:cNvCxnSpPr>
            <a:cxnSpLocks/>
          </p:cNvCxnSpPr>
          <p:nvPr/>
        </p:nvCxnSpPr>
        <p:spPr>
          <a:xfrm flipH="1">
            <a:off x="6696997" y="4950543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12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Microsoft Office PowerPoint</Application>
  <PresentationFormat>Grand écran</PresentationFormat>
  <Paragraphs>353</Paragraphs>
  <Slides>45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Thème Office</vt:lpstr>
      <vt:lpstr>Réseaux Informatiques CM3</vt:lpstr>
      <vt:lpstr>Plan</vt:lpstr>
      <vt:lpstr>Exercice – Cartographie réseau</vt:lpstr>
      <vt:lpstr>Exercice – Cartographie réseau</vt:lpstr>
      <vt:lpstr>Rappel des 2 premiers cours</vt:lpstr>
      <vt:lpstr>Modèle OSI</vt:lpstr>
      <vt:lpstr>Couche Liaison - Ethernet</vt:lpstr>
      <vt:lpstr>Couche Réseau : IP</vt:lpstr>
      <vt:lpstr>Couche Transport</vt:lpstr>
      <vt:lpstr>Matériel</vt:lpstr>
      <vt:lpstr>Couche Transport</vt:lpstr>
      <vt:lpstr>Transport – NAT / PAT</vt:lpstr>
      <vt:lpstr>Transport – NAT</vt:lpstr>
      <vt:lpstr>Transport – NAT</vt:lpstr>
      <vt:lpstr>Transport – NAT</vt:lpstr>
      <vt:lpstr>Transport – NAT</vt:lpstr>
      <vt:lpstr>Transport – NAT</vt:lpstr>
      <vt:lpstr>Transport – NAT</vt:lpstr>
      <vt:lpstr>Transport – NAT</vt:lpstr>
      <vt:lpstr>Transport – PAT</vt:lpstr>
      <vt:lpstr>Transport – PAT</vt:lpstr>
      <vt:lpstr>Couche Réseau</vt:lpstr>
      <vt:lpstr>Couche – Réseau – IPV6</vt:lpstr>
      <vt:lpstr>Couche – Réseau – IPV6</vt:lpstr>
      <vt:lpstr>Couche – Réseau – IPV6</vt:lpstr>
      <vt:lpstr>Couche – Réseau – IPV6</vt:lpstr>
      <vt:lpstr>Quelques protocoles</vt:lpstr>
      <vt:lpstr>Protocole FTP - Présentation</vt:lpstr>
      <vt:lpstr>Protocole FTP - Fonctionnement</vt:lpstr>
      <vt:lpstr>Protocole - Telnet</vt:lpstr>
      <vt:lpstr>Protocole – SSH – Secur SHell</vt:lpstr>
      <vt:lpstr>Protocole - SSH</vt:lpstr>
      <vt:lpstr>Protocole – HTTP – Hypertext Transfer Protocol</vt:lpstr>
      <vt:lpstr>Protocole - Modbus</vt:lpstr>
      <vt:lpstr>Wi-Fi</vt:lpstr>
      <vt:lpstr>Wi-Fi – Introduction</vt:lpstr>
      <vt:lpstr>Wi-Fi – physique</vt:lpstr>
      <vt:lpstr>Wi-Fi</vt:lpstr>
      <vt:lpstr>Réseau Privé Virtuel (VPN)</vt:lpstr>
      <vt:lpstr>VPN - Principe</vt:lpstr>
      <vt:lpstr>VPN – Les possibilités</vt:lpstr>
      <vt:lpstr>VPN – SSL (TLS)</vt:lpstr>
      <vt:lpstr>VP - IPsec</vt:lpstr>
      <vt:lpstr>TP Cablage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64</cp:revision>
  <dcterms:created xsi:type="dcterms:W3CDTF">2022-10-04T08:25:23Z</dcterms:created>
  <dcterms:modified xsi:type="dcterms:W3CDTF">2024-01-08T14:39:50Z</dcterms:modified>
</cp:coreProperties>
</file>