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590" r:id="rId5"/>
    <p:sldId id="592" r:id="rId6"/>
    <p:sldId id="634" r:id="rId7"/>
    <p:sldId id="619" r:id="rId8"/>
    <p:sldId id="632" r:id="rId9"/>
    <p:sldId id="604" r:id="rId10"/>
    <p:sldId id="626" r:id="rId11"/>
    <p:sldId id="601" r:id="rId12"/>
    <p:sldId id="603" r:id="rId13"/>
    <p:sldId id="60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508"/>
    <a:srgbClr val="123038"/>
    <a:srgbClr val="920000"/>
    <a:srgbClr val="500000"/>
    <a:srgbClr val="820000"/>
    <a:srgbClr val="00008F"/>
    <a:srgbClr val="E4F2FC"/>
    <a:srgbClr val="A70D26"/>
    <a:srgbClr val="8F182C"/>
    <a:srgbClr val="0114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52" autoAdjust="0"/>
    <p:restoredTop sz="91482" autoAdjust="0"/>
  </p:normalViewPr>
  <p:slideViewPr>
    <p:cSldViewPr snapToGrid="0">
      <p:cViewPr varScale="1">
        <p:scale>
          <a:sx n="102" d="100"/>
          <a:sy n="102" d="100"/>
        </p:scale>
        <p:origin x="57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DA63A-7A55-4F30-BDA7-B05989B16F5C}" type="datetimeFigureOut">
              <a:rPr lang="fr-FR" smtClean="0"/>
              <a:t>04/07/2023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EBD44-9B62-4EC2-86F3-935C66F8E0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374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Hi </a:t>
            </a:r>
            <a:r>
              <a:rPr lang="en-US" dirty="0" err="1"/>
              <a:t>eveyone</a:t>
            </a:r>
            <a:r>
              <a:rPr lang="en-US" dirty="0"/>
              <a:t> ! Welcome to this talk.</a:t>
            </a:r>
            <a:endParaRPr lang="en-ES" dirty="0"/>
          </a:p>
          <a:p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My name is Guillaume and today, I would like to tell you a wonderful tail about </a:t>
            </a:r>
            <a:r>
              <a:rPr lang="en-US" dirty="0" err="1"/>
              <a:t>GraalVM</a:t>
            </a:r>
            <a:r>
              <a:rPr lang="en-US" dirty="0"/>
              <a:t> and </a:t>
            </a:r>
            <a:r>
              <a:rPr lang="en-US" dirty="0" err="1"/>
              <a:t>Quarkus</a:t>
            </a:r>
            <a:r>
              <a:rPr lang="en-US" dirty="0"/>
              <a:t>.</a:t>
            </a:r>
            <a:endParaRPr lang="en-ES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EBD44-9B62-4EC2-86F3-935C66F8E00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407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Our story begins in AXA France.</a:t>
            </a:r>
            <a:endParaRPr lang="fr-FR" dirty="0"/>
          </a:p>
          <a:p>
            <a:endParaRPr lang="en-US" dirty="0"/>
          </a:p>
          <a:p>
            <a:r>
              <a:rPr lang="en-US" dirty="0"/>
              <a:t>First, let me introduce myself. I'm currently working as an ML developer in a team called : </a:t>
            </a:r>
            <a:r>
              <a:rPr lang="en-US" dirty="0" err="1"/>
              <a:t>BigData</a:t>
            </a:r>
            <a:r>
              <a:rPr lang="en-US" dirty="0"/>
              <a:t> and new technology.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Our mission is to help Data scientists to make their AI applications working in production efficiently.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Often, these types of applications execute a lot of processes. So, we design our solutions as microservices. </a:t>
            </a: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EBD44-9B62-4EC2-86F3-935C66F8E00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217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solution has been designed and developed by ops &amp; developers. Let me take a minute to salute them : Thomas LEMARCHAND, Pierre-J=Henry </a:t>
            </a:r>
            <a:r>
              <a:rPr lang="en-US" dirty="0" err="1"/>
              <a:t>Gache</a:t>
            </a:r>
            <a:r>
              <a:rPr lang="en-US" dirty="0"/>
              <a:t> and Guillaume CHERVET</a:t>
            </a: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tool allows developers, Ops and Product Owners to manage their namespaces.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Obviously</a:t>
            </a:r>
            <a:r>
              <a:rPr lang="fr-FR" dirty="0"/>
              <a:t>, Production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managed</a:t>
            </a:r>
            <a:endParaRPr lang="fr-FR" dirty="0"/>
          </a:p>
          <a:p>
            <a:endParaRPr lang="en-US" dirty="0"/>
          </a:p>
          <a:p>
            <a:r>
              <a:rPr lang="en-US" dirty="0"/>
              <a:t>- They can start or stop an application on the fly</a:t>
            </a:r>
          </a:p>
          <a:p>
            <a:r>
              <a:rPr lang="en-US" dirty="0"/>
              <a:t>- </a:t>
            </a:r>
            <a:r>
              <a:rPr lang="en-US" dirty="0" err="1"/>
              <a:t>Thay</a:t>
            </a:r>
            <a:r>
              <a:rPr lang="en-US" dirty="0"/>
              <a:t> can get the state of their application (stopped, starting, running)</a:t>
            </a:r>
          </a:p>
          <a:p>
            <a:r>
              <a:rPr lang="en-US" dirty="0"/>
              <a:t>- They can give a start hour and an end hour to automatically start and stop the application each day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They can get some other information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Unfortunately, this kind of tool does not exist out of the box with </a:t>
            </a:r>
            <a:r>
              <a:rPr lang="en-US" dirty="0" err="1"/>
              <a:t>Openshift</a:t>
            </a:r>
            <a:r>
              <a:rPr lang="en-US" dirty="0"/>
              <a:t>. So we had to create it.</a:t>
            </a:r>
          </a:p>
          <a:p>
            <a:pPr marL="0" indent="0">
              <a:buFontTx/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EBD44-9B62-4EC2-86F3-935C66F8E00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734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</a:t>
            </a:r>
            <a:r>
              <a:rPr lang="en-US" dirty="0" err="1"/>
              <a:t>openShift</a:t>
            </a:r>
            <a:r>
              <a:rPr lang="en-US" dirty="0"/>
              <a:t>, a container is called a pod.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in our case, Each pod is an instance of a microservice.</a:t>
            </a: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In </a:t>
            </a:r>
            <a:r>
              <a:rPr lang="fr-FR" dirty="0" err="1"/>
              <a:t>OpenShift</a:t>
            </a:r>
            <a:r>
              <a:rPr lang="fr-FR" dirty="0"/>
              <a:t>, </a:t>
            </a:r>
            <a:r>
              <a:rPr lang="fr-FR" dirty="0" err="1"/>
              <a:t>pods</a:t>
            </a:r>
            <a:r>
              <a:rPr lang="fr-FR" dirty="0"/>
              <a:t> are </a:t>
            </a:r>
            <a:r>
              <a:rPr lang="fr-FR" dirty="0" err="1"/>
              <a:t>replicated</a:t>
            </a:r>
            <a:r>
              <a:rPr lang="fr-F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extinct a pod, you can set its replica number to 0</a:t>
            </a: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start a pod, you can set its replica number to 1, at least.</a:t>
            </a: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do so, our ops developed a script which can set this number of replicas for all the pods of a namespace.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execute this script, Kubernetes gives us an object called a Job.</a:t>
            </a: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plan an execution of a job each day, Kubernetes gives us an object called a </a:t>
            </a:r>
            <a:r>
              <a:rPr lang="en-US" dirty="0" err="1"/>
              <a:t>CronJob</a:t>
            </a:r>
            <a:r>
              <a:rPr lang="en-US" dirty="0"/>
              <a:t>.</a:t>
            </a:r>
            <a:endParaRPr lang="fr-FR" dirty="0"/>
          </a:p>
          <a:p>
            <a:endParaRPr lang="en-US" dirty="0"/>
          </a:p>
          <a:p>
            <a:r>
              <a:rPr lang="en-US" dirty="0"/>
              <a:t>In other words, A </a:t>
            </a:r>
            <a:r>
              <a:rPr lang="en-US" dirty="0" err="1"/>
              <a:t>CronJob</a:t>
            </a:r>
            <a:r>
              <a:rPr lang="en-US" dirty="0"/>
              <a:t> create and execute a Job. The Job execute a script.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 set a TTL to this job. Then, when the job finishes its execution, it deletes itself.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EBD44-9B62-4EC2-86F3-935C66F8E00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013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rgbClr val="7258A1"/>
                </a:solidFill>
                <a:latin typeface="Source Sans Pro" panose="020B0503030403020204" pitchFamily="34" charset="0"/>
                <a:ea typeface="+mj-ea"/>
                <a:cs typeface="+mj-cs"/>
              </a:rPr>
              <a:t>To summarize: </a:t>
            </a:r>
          </a:p>
          <a:p>
            <a:endParaRPr lang="en-US" sz="1200" b="1" dirty="0">
              <a:solidFill>
                <a:srgbClr val="7258A1"/>
              </a:solidFill>
              <a:latin typeface="Source Sans Pro" panose="020B0503030403020204" pitchFamily="34" charset="0"/>
              <a:ea typeface="+mj-ea"/>
              <a:cs typeface="+mj-cs"/>
            </a:endParaRPr>
          </a:p>
          <a:p>
            <a:pPr marL="571500" indent="-571500">
              <a:buFontTx/>
              <a:buChar char="-"/>
            </a:pPr>
            <a:r>
              <a:rPr lang="en-US" sz="1200" b="1" dirty="0">
                <a:solidFill>
                  <a:srgbClr val="7258A1"/>
                </a:solidFill>
                <a:latin typeface="Source Sans Pro" panose="020B0503030403020204" pitchFamily="34" charset="0"/>
                <a:ea typeface="+mj-ea"/>
                <a:cs typeface="+mj-cs"/>
              </a:rPr>
              <a:t>When we want to start pods from a namespace, we create a Job to start them.</a:t>
            </a:r>
          </a:p>
          <a:p>
            <a:pPr marL="571500" indent="-571500">
              <a:buFontTx/>
              <a:buChar char="-"/>
            </a:pPr>
            <a:endParaRPr lang="en-US" sz="1200" b="1" dirty="0">
              <a:solidFill>
                <a:srgbClr val="7258A1"/>
              </a:solidFill>
              <a:latin typeface="Source Sans Pro" panose="020B0503030403020204" pitchFamily="34" charset="0"/>
              <a:ea typeface="+mj-ea"/>
              <a:cs typeface="+mj-cs"/>
            </a:endParaRPr>
          </a:p>
          <a:p>
            <a:pPr marL="571500" indent="-571500">
              <a:buFontTx/>
              <a:buChar char="-"/>
            </a:pPr>
            <a:r>
              <a:rPr lang="en-US" sz="1200" b="1" dirty="0">
                <a:solidFill>
                  <a:srgbClr val="7258A1"/>
                </a:solidFill>
                <a:latin typeface="Source Sans Pro" panose="020B0503030403020204" pitchFamily="34" charset="0"/>
                <a:ea typeface="+mj-ea"/>
                <a:cs typeface="+mj-cs"/>
              </a:rPr>
              <a:t>When we want to stop pods from a namespace, we create a Job to stop them. </a:t>
            </a:r>
          </a:p>
          <a:p>
            <a:pPr marL="571500" indent="-571500">
              <a:buFontTx/>
              <a:buChar char="-"/>
            </a:pPr>
            <a:endParaRPr lang="en-US" sz="1200" b="1" dirty="0">
              <a:solidFill>
                <a:srgbClr val="7258A1"/>
              </a:solidFill>
              <a:latin typeface="Source Sans Pro" panose="020B0503030403020204" pitchFamily="34" charset="0"/>
              <a:ea typeface="+mj-ea"/>
              <a:cs typeface="+mj-cs"/>
            </a:endParaRPr>
          </a:p>
          <a:p>
            <a:pPr marL="571500" indent="-571500">
              <a:buFontTx/>
              <a:buChar char="-"/>
            </a:pPr>
            <a:r>
              <a:rPr lang="en-US" sz="1200" b="1" dirty="0">
                <a:solidFill>
                  <a:srgbClr val="7258A1"/>
                </a:solidFill>
                <a:latin typeface="Source Sans Pro" panose="020B0503030403020204" pitchFamily="34" charset="0"/>
                <a:ea typeface="+mj-ea"/>
                <a:cs typeface="+mj-cs"/>
              </a:rPr>
              <a:t>When we want to update start/stop scheduling, we delete and create a new </a:t>
            </a:r>
            <a:r>
              <a:rPr lang="en-US" sz="1200" b="1" dirty="0" err="1">
                <a:solidFill>
                  <a:srgbClr val="7258A1"/>
                </a:solidFill>
                <a:latin typeface="Source Sans Pro" panose="020B0503030403020204" pitchFamily="34" charset="0"/>
                <a:ea typeface="+mj-ea"/>
                <a:cs typeface="+mj-cs"/>
              </a:rPr>
              <a:t>CronJob</a:t>
            </a:r>
            <a:r>
              <a:rPr lang="en-US" sz="1200" b="1" dirty="0">
                <a:solidFill>
                  <a:srgbClr val="7258A1"/>
                </a:solidFill>
                <a:latin typeface="Source Sans Pro" panose="020B0503030403020204" pitchFamily="34" charset="0"/>
                <a:ea typeface="+mj-ea"/>
                <a:cs typeface="+mj-cs"/>
              </a:rPr>
              <a:t>.</a:t>
            </a:r>
            <a:endParaRPr lang="fr-FR" sz="1200" b="1" dirty="0">
              <a:solidFill>
                <a:srgbClr val="7258A1"/>
              </a:solidFill>
              <a:latin typeface="Source Sans Pro" panose="020B0503030403020204" pitchFamily="34" charset="0"/>
              <a:ea typeface="+mj-ea"/>
              <a:cs typeface="+mj-cs"/>
            </a:endParaRPr>
          </a:p>
          <a:p>
            <a:endParaRPr lang="en-US" sz="1200" b="1" dirty="0">
              <a:solidFill>
                <a:srgbClr val="7258A1"/>
              </a:solidFill>
              <a:latin typeface="Source Sans Pro" panose="020B0503030403020204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create or delete Jobs and </a:t>
            </a:r>
            <a:r>
              <a:rPr lang="en-US" dirty="0" err="1"/>
              <a:t>CronJobs</a:t>
            </a:r>
            <a:r>
              <a:rPr lang="en-US" dirty="0"/>
              <a:t>, we can use the Kubernetes API</a:t>
            </a:r>
            <a:endParaRPr lang="fr-FR" dirty="0"/>
          </a:p>
          <a:p>
            <a:endParaRPr lang="en-US" dirty="0"/>
          </a:p>
          <a:p>
            <a:r>
              <a:rPr lang="en-US" dirty="0"/>
              <a:t>Finally, we had to develop a front and an API which calls the Kubernetes API to manage our pods.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EBD44-9B62-4EC2-86F3-935C66F8E00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003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And </a:t>
            </a:r>
            <a:r>
              <a:rPr lang="fr-FR" dirty="0" err="1"/>
              <a:t>finally</a:t>
            </a:r>
            <a:r>
              <a:rPr lang="fr-FR" dirty="0"/>
              <a:t>,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Java </a:t>
            </a:r>
            <a:r>
              <a:rPr lang="fr-FR" dirty="0" err="1"/>
              <a:t>developers</a:t>
            </a:r>
            <a:r>
              <a:rPr lang="fr-FR" dirty="0"/>
              <a:t> in </a:t>
            </a:r>
            <a:r>
              <a:rPr lang="fr-FR" dirty="0" err="1"/>
              <a:t>our</a:t>
            </a:r>
            <a:r>
              <a:rPr lang="fr-FR" dirty="0"/>
              <a:t> team,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suggested</a:t>
            </a:r>
            <a:r>
              <a:rPr lang="fr-FR" dirty="0"/>
              <a:t> to explore </a:t>
            </a:r>
            <a:r>
              <a:rPr lang="fr-FR" dirty="0" err="1"/>
              <a:t>two</a:t>
            </a:r>
            <a:r>
              <a:rPr lang="fr-FR" dirty="0"/>
              <a:t> new technologies to us.</a:t>
            </a:r>
          </a:p>
          <a:p>
            <a:endParaRPr lang="fr-FR" dirty="0"/>
          </a:p>
          <a:p>
            <a:r>
              <a:rPr lang="fr-FR" dirty="0"/>
              <a:t>And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GraalVM</a:t>
            </a:r>
            <a:r>
              <a:rPr lang="fr-FR" dirty="0"/>
              <a:t> &amp; </a:t>
            </a:r>
            <a:r>
              <a:rPr lang="fr-FR" dirty="0" err="1"/>
              <a:t>Quarkus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 err="1"/>
              <a:t>Finally</a:t>
            </a:r>
            <a:r>
              <a:rPr lang="fr-FR" dirty="0"/>
              <a:t> !</a:t>
            </a:r>
          </a:p>
          <a:p>
            <a:endParaRPr lang="fr-FR" dirty="0"/>
          </a:p>
          <a:p>
            <a:r>
              <a:rPr lang="en-US" dirty="0"/>
              <a:t>First what is </a:t>
            </a:r>
            <a:r>
              <a:rPr lang="en-US" dirty="0" err="1"/>
              <a:t>graaalVM</a:t>
            </a:r>
            <a:r>
              <a:rPr lang="en-US" dirty="0"/>
              <a:t> ?</a:t>
            </a:r>
          </a:p>
          <a:p>
            <a:endParaRPr lang="en-US" dirty="0"/>
          </a:p>
          <a:p>
            <a:r>
              <a:rPr lang="en-US" dirty="0"/>
              <a:t>Wikipedia definition ! </a:t>
            </a:r>
            <a:r>
              <a:rPr lang="en-US" dirty="0" err="1"/>
              <a:t>Heeem</a:t>
            </a:r>
            <a:r>
              <a:rPr lang="en-US" dirty="0"/>
              <a:t> !</a:t>
            </a:r>
          </a:p>
          <a:p>
            <a:endParaRPr lang="en-US" dirty="0"/>
          </a:p>
          <a:p>
            <a:r>
              <a:rPr lang="en-US" dirty="0" err="1"/>
              <a:t>GraalVM</a:t>
            </a:r>
            <a:r>
              <a:rPr lang="en-US" dirty="0"/>
              <a:t> is a Java VM and JDK based on </a:t>
            </a:r>
            <a:r>
              <a:rPr lang="en-US" dirty="0" err="1"/>
              <a:t>HotSpot</a:t>
            </a:r>
            <a:r>
              <a:rPr lang="en-US" dirty="0"/>
              <a:t>/OpenJDK, implemented in Java. It supports additional programming languages and execution modes, like ahead-of-time compilation of Java applications for fast startup and low memory footprint.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EBD44-9B62-4EC2-86F3-935C66F8E00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214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E00828-B7F2-4492-A058-5554E93BE4ED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1141A"/>
              </a:gs>
              <a:gs pos="0">
                <a:srgbClr val="123038"/>
              </a:gs>
              <a:gs pos="50000">
                <a:srgbClr val="010508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C649A735-ACA3-4560-A0ED-6340947C09B0}"/>
              </a:ext>
            </a:extLst>
          </p:cNvPr>
          <p:cNvSpPr/>
          <p:nvPr userDrawn="1"/>
        </p:nvSpPr>
        <p:spPr>
          <a:xfrm rot="786125">
            <a:off x="-679028" y="-766557"/>
            <a:ext cx="5839996" cy="8038703"/>
          </a:xfrm>
          <a:custGeom>
            <a:avLst/>
            <a:gdLst>
              <a:gd name="connsiteX0" fmla="*/ 5839996 w 5839996"/>
              <a:gd name="connsiteY0" fmla="*/ 0 h 8038703"/>
              <a:gd name="connsiteX1" fmla="*/ 5839996 w 5839996"/>
              <a:gd name="connsiteY1" fmla="*/ 7041300 h 8038703"/>
              <a:gd name="connsiteX2" fmla="*/ 1554617 w 5839996"/>
              <a:gd name="connsiteY2" fmla="*/ 8038703 h 8038703"/>
              <a:gd name="connsiteX3" fmla="*/ 0 w 5839996"/>
              <a:gd name="connsiteY3" fmla="*/ 1359234 h 803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39996" h="8038703">
                <a:moveTo>
                  <a:pt x="5839996" y="0"/>
                </a:moveTo>
                <a:lnTo>
                  <a:pt x="5839996" y="7041300"/>
                </a:lnTo>
                <a:lnTo>
                  <a:pt x="1554617" y="8038703"/>
                </a:lnTo>
                <a:lnTo>
                  <a:pt x="0" y="1359234"/>
                </a:lnTo>
                <a:close/>
              </a:path>
            </a:pathLst>
          </a:custGeom>
          <a:gradFill>
            <a:gsLst>
              <a:gs pos="17000">
                <a:srgbClr val="C00000">
                  <a:alpha val="87000"/>
                </a:srgbClr>
              </a:gs>
              <a:gs pos="100000">
                <a:srgbClr val="500000"/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8807EE4A-8779-4CF0-91B9-E9FC759D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538" y="1835263"/>
            <a:ext cx="9091612" cy="1600200"/>
          </a:xfrm>
        </p:spPr>
        <p:txBody>
          <a:bodyPr anchor="b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A9DBAD6F-782D-4FF5-B3CF-6DABEFE01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5344" y="3490970"/>
            <a:ext cx="9144000" cy="611130"/>
          </a:xfrm>
        </p:spPr>
        <p:txBody>
          <a:bodyPr>
            <a:normAutofit/>
          </a:bodyPr>
          <a:lstStyle>
            <a:lvl1pPr marL="0" indent="0" algn="r">
              <a:buNone/>
              <a:defRPr sz="3600">
                <a:solidFill>
                  <a:srgbClr val="82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9D1EF0C-6C1E-401C-82CF-C213F4131744}"/>
              </a:ext>
            </a:extLst>
          </p:cNvPr>
          <p:cNvSpPr txBox="1"/>
          <p:nvPr userDrawn="1"/>
        </p:nvSpPr>
        <p:spPr>
          <a:xfrm>
            <a:off x="10672313" y="6613753"/>
            <a:ext cx="1613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0" i="0" kern="1200" dirty="0">
                <a:solidFill>
                  <a:srgbClr val="123038"/>
                </a:solidFill>
                <a:effectLst/>
                <a:latin typeface="+mn-lt"/>
                <a:ea typeface="+mn-ea"/>
                <a:cs typeface="+mn-cs"/>
              </a:rPr>
              <a:t>© </a:t>
            </a:r>
            <a:r>
              <a:rPr lang="fr-FR" sz="800" b="0" i="0" kern="1200" dirty="0" err="1">
                <a:solidFill>
                  <a:srgbClr val="123038"/>
                </a:solidFill>
                <a:effectLst/>
                <a:latin typeface="+mn-lt"/>
                <a:ea typeface="+mn-ea"/>
                <a:cs typeface="+mn-cs"/>
              </a:rPr>
              <a:t>template</a:t>
            </a:r>
            <a:r>
              <a:rPr lang="fr-FR" sz="800" b="0" i="0" kern="1200" dirty="0">
                <a:solidFill>
                  <a:srgbClr val="123038"/>
                </a:solidFill>
                <a:effectLst/>
                <a:latin typeface="+mn-lt"/>
                <a:ea typeface="+mn-ea"/>
                <a:cs typeface="+mn-cs"/>
              </a:rPr>
              <a:t> by Geoffrey Gourlez</a:t>
            </a:r>
            <a:endParaRPr lang="fr-FR" sz="800" dirty="0">
              <a:solidFill>
                <a:srgbClr val="123038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C77F451-0E32-4EE2-B24B-87737C015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183" y="248219"/>
            <a:ext cx="670250" cy="67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83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CFD0970A-A28C-4A06-A9CF-1563D4AE35DF}"/>
              </a:ext>
            </a:extLst>
          </p:cNvPr>
          <p:cNvSpPr/>
          <p:nvPr userDrawn="1"/>
        </p:nvSpPr>
        <p:spPr>
          <a:xfrm>
            <a:off x="6549418" y="0"/>
            <a:ext cx="5642583" cy="6858000"/>
          </a:xfrm>
          <a:custGeom>
            <a:avLst/>
            <a:gdLst>
              <a:gd name="connsiteX0" fmla="*/ 1596169 w 5642583"/>
              <a:gd name="connsiteY0" fmla="*/ 0 h 6858000"/>
              <a:gd name="connsiteX1" fmla="*/ 5642583 w 5642583"/>
              <a:gd name="connsiteY1" fmla="*/ 0 h 6858000"/>
              <a:gd name="connsiteX2" fmla="*/ 5642583 w 5642583"/>
              <a:gd name="connsiteY2" fmla="*/ 6858000 h 6858000"/>
              <a:gd name="connsiteX3" fmla="*/ 0 w 564258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2583" h="6858000">
                <a:moveTo>
                  <a:pt x="1596169" y="0"/>
                </a:moveTo>
                <a:lnTo>
                  <a:pt x="5642583" y="0"/>
                </a:lnTo>
                <a:lnTo>
                  <a:pt x="5642583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01141A"/>
              </a:gs>
              <a:gs pos="0">
                <a:srgbClr val="123038"/>
              </a:gs>
              <a:gs pos="50000">
                <a:srgbClr val="010508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564526-A826-4C64-B665-77EE0AA9C76F}"/>
              </a:ext>
            </a:extLst>
          </p:cNvPr>
          <p:cNvSpPr/>
          <p:nvPr userDrawn="1"/>
        </p:nvSpPr>
        <p:spPr>
          <a:xfrm>
            <a:off x="0" y="-342901"/>
            <a:ext cx="4813300" cy="900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FD81A12B-48F6-4BB2-AED8-9E5B0AF13B78}"/>
              </a:ext>
            </a:extLst>
          </p:cNvPr>
          <p:cNvSpPr/>
          <p:nvPr userDrawn="1"/>
        </p:nvSpPr>
        <p:spPr>
          <a:xfrm rot="793017">
            <a:off x="7267697" y="-131842"/>
            <a:ext cx="185105" cy="7105107"/>
          </a:xfrm>
          <a:custGeom>
            <a:avLst/>
            <a:gdLst>
              <a:gd name="connsiteX0" fmla="*/ 0 w 185105"/>
              <a:gd name="connsiteY0" fmla="*/ 43474 h 7105107"/>
              <a:gd name="connsiteX1" fmla="*/ 185105 w 185105"/>
              <a:gd name="connsiteY1" fmla="*/ 0 h 7105107"/>
              <a:gd name="connsiteX2" fmla="*/ 185105 w 185105"/>
              <a:gd name="connsiteY2" fmla="*/ 7061633 h 7105107"/>
              <a:gd name="connsiteX3" fmla="*/ 0 w 185105"/>
              <a:gd name="connsiteY3" fmla="*/ 7105107 h 7105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105" h="7105107">
                <a:moveTo>
                  <a:pt x="0" y="43474"/>
                </a:moveTo>
                <a:lnTo>
                  <a:pt x="185105" y="0"/>
                </a:lnTo>
                <a:lnTo>
                  <a:pt x="185105" y="7061633"/>
                </a:lnTo>
                <a:lnTo>
                  <a:pt x="0" y="7105107"/>
                </a:lnTo>
                <a:close/>
              </a:path>
            </a:pathLst>
          </a:custGeom>
          <a:solidFill>
            <a:srgbClr val="8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14CECC8-834C-446A-AA5F-AB577D3C18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183" y="248219"/>
            <a:ext cx="670250" cy="67025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53A4839-80CA-49BB-8647-C0E2F9A4014C}"/>
              </a:ext>
            </a:extLst>
          </p:cNvPr>
          <p:cNvSpPr txBox="1"/>
          <p:nvPr userDrawn="1"/>
        </p:nvSpPr>
        <p:spPr>
          <a:xfrm>
            <a:off x="10672313" y="6613753"/>
            <a:ext cx="1613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0" i="0" kern="1200" dirty="0">
                <a:solidFill>
                  <a:srgbClr val="123038"/>
                </a:solidFill>
                <a:effectLst/>
                <a:latin typeface="+mn-lt"/>
                <a:ea typeface="+mn-ea"/>
                <a:cs typeface="+mn-cs"/>
              </a:rPr>
              <a:t>© </a:t>
            </a:r>
            <a:r>
              <a:rPr lang="fr-FR" sz="800" b="0" i="0" kern="1200" dirty="0" err="1">
                <a:solidFill>
                  <a:srgbClr val="123038"/>
                </a:solidFill>
                <a:effectLst/>
                <a:latin typeface="+mn-lt"/>
                <a:ea typeface="+mn-ea"/>
                <a:cs typeface="+mn-cs"/>
              </a:rPr>
              <a:t>template</a:t>
            </a:r>
            <a:r>
              <a:rPr lang="fr-FR" sz="800" b="0" i="0" kern="1200" dirty="0">
                <a:solidFill>
                  <a:srgbClr val="123038"/>
                </a:solidFill>
                <a:effectLst/>
                <a:latin typeface="+mn-lt"/>
                <a:ea typeface="+mn-ea"/>
                <a:cs typeface="+mn-cs"/>
              </a:rPr>
              <a:t> by Geoffrey Gourlez</a:t>
            </a:r>
            <a:endParaRPr lang="fr-FR" sz="800" dirty="0">
              <a:solidFill>
                <a:srgbClr val="123038"/>
              </a:solidFill>
            </a:endParaRPr>
          </a:p>
        </p:txBody>
      </p:sp>
      <p:sp>
        <p:nvSpPr>
          <p:cNvPr id="15" name="Titre 14">
            <a:extLst>
              <a:ext uri="{FF2B5EF4-FFF2-40B4-BE49-F238E27FC236}">
                <a16:creationId xmlns:a16="http://schemas.microsoft.com/office/drawing/2014/main" id="{141EE969-1E3E-44A2-BC5A-061627D4A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67" y="241869"/>
            <a:ext cx="10515600" cy="1325563"/>
          </a:xfrm>
        </p:spPr>
        <p:txBody>
          <a:bodyPr/>
          <a:lstStyle>
            <a:lvl1pPr>
              <a:defRPr>
                <a:solidFill>
                  <a:srgbClr val="01050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90830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2F104-0028-4156-B127-07B210CF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A0F078-6F79-45C9-B592-8A3286229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174A95-E9D3-4B1C-A72E-44AAB4D7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41DE-A7BB-4E22-971D-6A19265B0788}" type="datetimeFigureOut">
              <a:rPr lang="fr-FR" smtClean="0"/>
              <a:t>04/07/2023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A85176-18DC-4D26-BAAB-63E44C5C4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0354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5346AEB-C92A-4230-A936-CC7B7C7B02E7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1141A"/>
              </a:gs>
              <a:gs pos="0">
                <a:srgbClr val="123038"/>
              </a:gs>
              <a:gs pos="50000">
                <a:srgbClr val="010508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A9C47049-5539-451F-B630-4DCE56678AFE}"/>
              </a:ext>
            </a:extLst>
          </p:cNvPr>
          <p:cNvSpPr/>
          <p:nvPr userDrawn="1"/>
        </p:nvSpPr>
        <p:spPr>
          <a:xfrm rot="786125">
            <a:off x="-750795" y="-284809"/>
            <a:ext cx="1645785" cy="7062511"/>
          </a:xfrm>
          <a:custGeom>
            <a:avLst/>
            <a:gdLst>
              <a:gd name="connsiteX0" fmla="*/ 0 w 1645785"/>
              <a:gd name="connsiteY0" fmla="*/ 383049 h 7062511"/>
              <a:gd name="connsiteX1" fmla="*/ 1645785 w 1645785"/>
              <a:gd name="connsiteY1" fmla="*/ 0 h 7062511"/>
              <a:gd name="connsiteX2" fmla="*/ 1645785 w 1645785"/>
              <a:gd name="connsiteY2" fmla="*/ 7041292 h 7062511"/>
              <a:gd name="connsiteX3" fmla="*/ 1554616 w 1645785"/>
              <a:gd name="connsiteY3" fmla="*/ 7062511 h 706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5785" h="7062511">
                <a:moveTo>
                  <a:pt x="0" y="383049"/>
                </a:moveTo>
                <a:lnTo>
                  <a:pt x="1645785" y="0"/>
                </a:lnTo>
                <a:lnTo>
                  <a:pt x="1645785" y="7041292"/>
                </a:lnTo>
                <a:lnTo>
                  <a:pt x="1554616" y="7062511"/>
                </a:lnTo>
                <a:close/>
              </a:path>
            </a:pathLst>
          </a:custGeom>
          <a:gradFill>
            <a:gsLst>
              <a:gs pos="17000">
                <a:srgbClr val="C00000">
                  <a:alpha val="87000"/>
                </a:srgbClr>
              </a:gs>
              <a:gs pos="100000">
                <a:srgbClr val="500000"/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C8227A-32AD-4ABD-8933-23F221625A87}"/>
              </a:ext>
            </a:extLst>
          </p:cNvPr>
          <p:cNvSpPr/>
          <p:nvPr userDrawn="1"/>
        </p:nvSpPr>
        <p:spPr>
          <a:xfrm>
            <a:off x="0" y="-342901"/>
            <a:ext cx="4813300" cy="900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5E0605D-3687-4159-B654-6FF0B68CD6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183" y="248219"/>
            <a:ext cx="670250" cy="67025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3F4D40A-9452-42FC-86D3-D1BABDEED21C}"/>
              </a:ext>
            </a:extLst>
          </p:cNvPr>
          <p:cNvSpPr txBox="1"/>
          <p:nvPr userDrawn="1"/>
        </p:nvSpPr>
        <p:spPr>
          <a:xfrm>
            <a:off x="10672313" y="6613753"/>
            <a:ext cx="1613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0" i="0" kern="1200" dirty="0">
                <a:solidFill>
                  <a:srgbClr val="123038"/>
                </a:solidFill>
                <a:effectLst/>
                <a:latin typeface="+mn-lt"/>
                <a:ea typeface="+mn-ea"/>
                <a:cs typeface="+mn-cs"/>
              </a:rPr>
              <a:t>© </a:t>
            </a:r>
            <a:r>
              <a:rPr lang="fr-FR" sz="800" b="0" i="0" kern="1200" dirty="0" err="1">
                <a:solidFill>
                  <a:srgbClr val="123038"/>
                </a:solidFill>
                <a:effectLst/>
                <a:latin typeface="+mn-lt"/>
                <a:ea typeface="+mn-ea"/>
                <a:cs typeface="+mn-cs"/>
              </a:rPr>
              <a:t>template</a:t>
            </a:r>
            <a:r>
              <a:rPr lang="fr-FR" sz="800" b="0" i="0" kern="1200" dirty="0">
                <a:solidFill>
                  <a:srgbClr val="123038"/>
                </a:solidFill>
                <a:effectLst/>
                <a:latin typeface="+mn-lt"/>
                <a:ea typeface="+mn-ea"/>
                <a:cs typeface="+mn-cs"/>
              </a:rPr>
              <a:t> by Geoffrey Gourlez</a:t>
            </a:r>
            <a:endParaRPr lang="fr-FR" sz="800" dirty="0">
              <a:solidFill>
                <a:srgbClr val="1230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914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A9C47049-5539-451F-B630-4DCE56678AFE}"/>
              </a:ext>
            </a:extLst>
          </p:cNvPr>
          <p:cNvSpPr/>
          <p:nvPr userDrawn="1"/>
        </p:nvSpPr>
        <p:spPr>
          <a:xfrm rot="786125">
            <a:off x="-750795" y="-284809"/>
            <a:ext cx="1645785" cy="7062511"/>
          </a:xfrm>
          <a:custGeom>
            <a:avLst/>
            <a:gdLst>
              <a:gd name="connsiteX0" fmla="*/ 0 w 1645785"/>
              <a:gd name="connsiteY0" fmla="*/ 383049 h 7062511"/>
              <a:gd name="connsiteX1" fmla="*/ 1645785 w 1645785"/>
              <a:gd name="connsiteY1" fmla="*/ 0 h 7062511"/>
              <a:gd name="connsiteX2" fmla="*/ 1645785 w 1645785"/>
              <a:gd name="connsiteY2" fmla="*/ 7041292 h 7062511"/>
              <a:gd name="connsiteX3" fmla="*/ 1554616 w 1645785"/>
              <a:gd name="connsiteY3" fmla="*/ 7062511 h 706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5785" h="7062511">
                <a:moveTo>
                  <a:pt x="0" y="383049"/>
                </a:moveTo>
                <a:lnTo>
                  <a:pt x="1645785" y="0"/>
                </a:lnTo>
                <a:lnTo>
                  <a:pt x="1645785" y="7041292"/>
                </a:lnTo>
                <a:lnTo>
                  <a:pt x="1554616" y="7062511"/>
                </a:lnTo>
                <a:close/>
              </a:path>
            </a:pathLst>
          </a:custGeom>
          <a:gradFill>
            <a:gsLst>
              <a:gs pos="17000">
                <a:srgbClr val="C00000">
                  <a:alpha val="87000"/>
                </a:srgbClr>
              </a:gs>
              <a:gs pos="100000">
                <a:srgbClr val="500000"/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3F4D40A-9452-42FC-86D3-D1BABDEED21C}"/>
              </a:ext>
            </a:extLst>
          </p:cNvPr>
          <p:cNvSpPr txBox="1"/>
          <p:nvPr userDrawn="1"/>
        </p:nvSpPr>
        <p:spPr>
          <a:xfrm>
            <a:off x="10672313" y="6613753"/>
            <a:ext cx="1613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0" i="0" kern="1200" dirty="0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© </a:t>
            </a:r>
            <a:r>
              <a:rPr lang="fr-FR" sz="800" b="0" i="0" kern="1200" dirty="0" err="1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template</a:t>
            </a:r>
            <a:r>
              <a:rPr lang="fr-FR" sz="800" b="0" i="0" kern="1200" dirty="0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 by Geoffrey Gourlez</a:t>
            </a:r>
            <a:endParaRPr lang="fr-FR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012E87E-8F72-4AFC-8F82-96E6ECAC22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763" y="252287"/>
            <a:ext cx="670251" cy="67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38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35DE57EA-6641-4AFC-ABD0-9ADE6E98C91B}"/>
              </a:ext>
            </a:extLst>
          </p:cNvPr>
          <p:cNvSpPr/>
          <p:nvPr userDrawn="1"/>
        </p:nvSpPr>
        <p:spPr>
          <a:xfrm>
            <a:off x="6563156" y="0"/>
            <a:ext cx="5628845" cy="6858000"/>
          </a:xfrm>
          <a:custGeom>
            <a:avLst/>
            <a:gdLst>
              <a:gd name="connsiteX0" fmla="*/ 0 w 5628845"/>
              <a:gd name="connsiteY0" fmla="*/ 0 h 6858000"/>
              <a:gd name="connsiteX1" fmla="*/ 5628845 w 5628845"/>
              <a:gd name="connsiteY1" fmla="*/ 0 h 6858000"/>
              <a:gd name="connsiteX2" fmla="*/ 5628845 w 5628845"/>
              <a:gd name="connsiteY2" fmla="*/ 6858000 h 6858000"/>
              <a:gd name="connsiteX3" fmla="*/ 1596170 w 562884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8845" h="6858000">
                <a:moveTo>
                  <a:pt x="0" y="0"/>
                </a:moveTo>
                <a:lnTo>
                  <a:pt x="5628845" y="0"/>
                </a:lnTo>
                <a:lnTo>
                  <a:pt x="5628845" y="6858000"/>
                </a:lnTo>
                <a:lnTo>
                  <a:pt x="1596170" y="6858000"/>
                </a:lnTo>
                <a:close/>
              </a:path>
            </a:pathLst>
          </a:custGeom>
          <a:gradFill flip="none" rotWithShape="1">
            <a:gsLst>
              <a:gs pos="0">
                <a:srgbClr val="01141A"/>
              </a:gs>
              <a:gs pos="0">
                <a:srgbClr val="123038"/>
              </a:gs>
              <a:gs pos="50000">
                <a:srgbClr val="010508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F14678-07D5-443D-ABC7-20438A0D18AC}"/>
              </a:ext>
            </a:extLst>
          </p:cNvPr>
          <p:cNvSpPr/>
          <p:nvPr userDrawn="1"/>
        </p:nvSpPr>
        <p:spPr>
          <a:xfrm>
            <a:off x="0" y="-342901"/>
            <a:ext cx="4813300" cy="900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D1376CCB-84D0-4ADD-A016-DAC9B66B3D98}"/>
              </a:ext>
            </a:extLst>
          </p:cNvPr>
          <p:cNvSpPr/>
          <p:nvPr userDrawn="1"/>
        </p:nvSpPr>
        <p:spPr>
          <a:xfrm rot="20806983" flipH="1">
            <a:off x="7193888" y="-120561"/>
            <a:ext cx="185105" cy="7093675"/>
          </a:xfrm>
          <a:custGeom>
            <a:avLst/>
            <a:gdLst>
              <a:gd name="connsiteX0" fmla="*/ 185105 w 185105"/>
              <a:gd name="connsiteY0" fmla="*/ 0 h 7093675"/>
              <a:gd name="connsiteX1" fmla="*/ 0 w 185105"/>
              <a:gd name="connsiteY1" fmla="*/ 43473 h 7093675"/>
              <a:gd name="connsiteX2" fmla="*/ 0 w 185105"/>
              <a:gd name="connsiteY2" fmla="*/ 7093675 h 7093675"/>
              <a:gd name="connsiteX3" fmla="*/ 185105 w 185105"/>
              <a:gd name="connsiteY3" fmla="*/ 7050201 h 709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105" h="7093675">
                <a:moveTo>
                  <a:pt x="185105" y="0"/>
                </a:moveTo>
                <a:lnTo>
                  <a:pt x="0" y="43473"/>
                </a:lnTo>
                <a:lnTo>
                  <a:pt x="0" y="7093675"/>
                </a:lnTo>
                <a:lnTo>
                  <a:pt x="185105" y="7050201"/>
                </a:lnTo>
                <a:close/>
              </a:path>
            </a:pathLst>
          </a:custGeom>
          <a:solidFill>
            <a:srgbClr val="8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9A1A28A-6CE4-4378-81AF-EAC7793FF4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183" y="248219"/>
            <a:ext cx="670250" cy="67025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0491F83-AD43-402A-82EA-036DE80E5770}"/>
              </a:ext>
            </a:extLst>
          </p:cNvPr>
          <p:cNvSpPr txBox="1"/>
          <p:nvPr userDrawn="1"/>
        </p:nvSpPr>
        <p:spPr>
          <a:xfrm>
            <a:off x="10672313" y="6613753"/>
            <a:ext cx="1613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0" i="0" kern="1200" dirty="0">
                <a:solidFill>
                  <a:srgbClr val="123038"/>
                </a:solidFill>
                <a:effectLst/>
                <a:latin typeface="+mn-lt"/>
                <a:ea typeface="+mn-ea"/>
                <a:cs typeface="+mn-cs"/>
              </a:rPr>
              <a:t>© </a:t>
            </a:r>
            <a:r>
              <a:rPr lang="fr-FR" sz="800" b="0" i="0" kern="1200" dirty="0" err="1">
                <a:solidFill>
                  <a:srgbClr val="123038"/>
                </a:solidFill>
                <a:effectLst/>
                <a:latin typeface="+mn-lt"/>
                <a:ea typeface="+mn-ea"/>
                <a:cs typeface="+mn-cs"/>
              </a:rPr>
              <a:t>template</a:t>
            </a:r>
            <a:r>
              <a:rPr lang="fr-FR" sz="800" b="0" i="0" kern="1200" dirty="0">
                <a:solidFill>
                  <a:srgbClr val="123038"/>
                </a:solidFill>
                <a:effectLst/>
                <a:latin typeface="+mn-lt"/>
                <a:ea typeface="+mn-ea"/>
                <a:cs typeface="+mn-cs"/>
              </a:rPr>
              <a:t> by Geoffrey Gourlez</a:t>
            </a:r>
            <a:endParaRPr lang="fr-FR" sz="800" dirty="0">
              <a:solidFill>
                <a:srgbClr val="123038"/>
              </a:solidFill>
            </a:endParaRPr>
          </a:p>
        </p:txBody>
      </p:sp>
      <p:sp>
        <p:nvSpPr>
          <p:cNvPr id="15" name="Titre 14">
            <a:extLst>
              <a:ext uri="{FF2B5EF4-FFF2-40B4-BE49-F238E27FC236}">
                <a16:creationId xmlns:a16="http://schemas.microsoft.com/office/drawing/2014/main" id="{B105E855-F867-4A36-912F-F25AACC99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67" y="241869"/>
            <a:ext cx="10515600" cy="1325563"/>
          </a:xfrm>
        </p:spPr>
        <p:txBody>
          <a:bodyPr/>
          <a:lstStyle>
            <a:lvl1pPr>
              <a:defRPr>
                <a:solidFill>
                  <a:srgbClr val="01050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108591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BA4AE1-B21E-4397-B806-2A9F3B6CD718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1141A"/>
              </a:gs>
              <a:gs pos="0">
                <a:srgbClr val="123038"/>
              </a:gs>
              <a:gs pos="50000">
                <a:srgbClr val="010508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F1A1-05D4-4DC9-B987-578C08FE925B}"/>
              </a:ext>
            </a:extLst>
          </p:cNvPr>
          <p:cNvSpPr/>
          <p:nvPr userDrawn="1"/>
        </p:nvSpPr>
        <p:spPr>
          <a:xfrm>
            <a:off x="2254795" y="1536174"/>
            <a:ext cx="45719" cy="3785652"/>
          </a:xfrm>
          <a:prstGeom prst="rect">
            <a:avLst/>
          </a:prstGeom>
          <a:gradFill>
            <a:gsLst>
              <a:gs pos="17000">
                <a:srgbClr val="C00000">
                  <a:alpha val="87000"/>
                </a:srgbClr>
              </a:gs>
              <a:gs pos="100000">
                <a:srgbClr val="5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D986963-42A0-4970-BFA4-05BE2734F5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183" y="248219"/>
            <a:ext cx="670250" cy="67025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1355223-CDD1-4E8A-B7AD-0E6F2257AC36}"/>
              </a:ext>
            </a:extLst>
          </p:cNvPr>
          <p:cNvSpPr txBox="1"/>
          <p:nvPr userDrawn="1"/>
        </p:nvSpPr>
        <p:spPr>
          <a:xfrm>
            <a:off x="10672313" y="6613753"/>
            <a:ext cx="1613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0" i="0" kern="1200" dirty="0">
                <a:solidFill>
                  <a:srgbClr val="123038"/>
                </a:solidFill>
                <a:effectLst/>
                <a:latin typeface="+mn-lt"/>
                <a:ea typeface="+mn-ea"/>
                <a:cs typeface="+mn-cs"/>
              </a:rPr>
              <a:t>© </a:t>
            </a:r>
            <a:r>
              <a:rPr lang="fr-FR" sz="800" b="0" i="0" kern="1200" dirty="0" err="1">
                <a:solidFill>
                  <a:srgbClr val="123038"/>
                </a:solidFill>
                <a:effectLst/>
                <a:latin typeface="+mn-lt"/>
                <a:ea typeface="+mn-ea"/>
                <a:cs typeface="+mn-cs"/>
              </a:rPr>
              <a:t>template</a:t>
            </a:r>
            <a:r>
              <a:rPr lang="fr-FR" sz="800" b="0" i="0" kern="1200" dirty="0">
                <a:solidFill>
                  <a:srgbClr val="123038"/>
                </a:solidFill>
                <a:effectLst/>
                <a:latin typeface="+mn-lt"/>
                <a:ea typeface="+mn-ea"/>
                <a:cs typeface="+mn-cs"/>
              </a:rPr>
              <a:t> by Geoffrey Gourlez</a:t>
            </a:r>
            <a:endParaRPr lang="fr-FR" sz="800" dirty="0">
              <a:solidFill>
                <a:srgbClr val="123038"/>
              </a:solidFill>
            </a:endParaRP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2ADD90F8-F778-4BAB-A321-E3D54EF1DE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61094" y="1536174"/>
            <a:ext cx="6976111" cy="3785652"/>
          </a:xfrm>
        </p:spPr>
        <p:txBody>
          <a:bodyPr anchor="ctr">
            <a:no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Cliquez pour modifier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3831515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199F1A1-05D4-4DC9-B987-578C08FE925B}"/>
              </a:ext>
            </a:extLst>
          </p:cNvPr>
          <p:cNvSpPr/>
          <p:nvPr userDrawn="1"/>
        </p:nvSpPr>
        <p:spPr>
          <a:xfrm>
            <a:off x="2254795" y="1536174"/>
            <a:ext cx="45719" cy="3785652"/>
          </a:xfrm>
          <a:prstGeom prst="rect">
            <a:avLst/>
          </a:prstGeom>
          <a:gradFill>
            <a:gsLst>
              <a:gs pos="17000">
                <a:srgbClr val="C00000">
                  <a:alpha val="87000"/>
                </a:srgbClr>
              </a:gs>
              <a:gs pos="100000">
                <a:srgbClr val="5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1355223-CDD1-4E8A-B7AD-0E6F2257AC36}"/>
              </a:ext>
            </a:extLst>
          </p:cNvPr>
          <p:cNvSpPr txBox="1"/>
          <p:nvPr userDrawn="1"/>
        </p:nvSpPr>
        <p:spPr>
          <a:xfrm>
            <a:off x="10672313" y="6613753"/>
            <a:ext cx="1613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0" i="0" kern="1200" dirty="0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© </a:t>
            </a:r>
            <a:r>
              <a:rPr lang="fr-FR" sz="800" b="0" i="0" kern="1200" dirty="0" err="1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template</a:t>
            </a:r>
            <a:r>
              <a:rPr lang="fr-FR" sz="800" b="0" i="0" kern="1200" dirty="0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 by Geoffrey Gourlez</a:t>
            </a:r>
            <a:endParaRPr lang="fr-FR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2ADD90F8-F778-4BAB-A321-E3D54EF1DE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61094" y="1536174"/>
            <a:ext cx="6976111" cy="3785652"/>
          </a:xfrm>
        </p:spPr>
        <p:txBody>
          <a:bodyPr anchor="ctr">
            <a:noAutofit/>
          </a:bodyPr>
          <a:lstStyle>
            <a:lvl1pPr marL="0" indent="0">
              <a:buNone/>
              <a:defRPr sz="8000">
                <a:solidFill>
                  <a:srgbClr val="01050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Cliquez pour modifier les styles du texte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9863CB3-54A6-4699-9D1B-5BCBEEFA15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763" y="252287"/>
            <a:ext cx="670251" cy="67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5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55739B11-CC51-496A-8820-324A943C9DFD}"/>
              </a:ext>
            </a:extLst>
          </p:cNvPr>
          <p:cNvSpPr/>
          <p:nvPr userDrawn="1"/>
        </p:nvSpPr>
        <p:spPr>
          <a:xfrm rot="786125">
            <a:off x="-679142" y="-765553"/>
            <a:ext cx="5831362" cy="8036695"/>
          </a:xfrm>
          <a:custGeom>
            <a:avLst/>
            <a:gdLst>
              <a:gd name="connsiteX0" fmla="*/ 0 w 5831362"/>
              <a:gd name="connsiteY0" fmla="*/ 1357225 h 8036695"/>
              <a:gd name="connsiteX1" fmla="*/ 5831362 w 5831362"/>
              <a:gd name="connsiteY1" fmla="*/ 0 h 8036695"/>
              <a:gd name="connsiteX2" fmla="*/ 5831362 w 5831362"/>
              <a:gd name="connsiteY2" fmla="*/ 7041301 h 8036695"/>
              <a:gd name="connsiteX3" fmla="*/ 1554617 w 5831362"/>
              <a:gd name="connsiteY3" fmla="*/ 8036695 h 803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31362" h="8036695">
                <a:moveTo>
                  <a:pt x="0" y="1357225"/>
                </a:moveTo>
                <a:lnTo>
                  <a:pt x="5831362" y="0"/>
                </a:lnTo>
                <a:lnTo>
                  <a:pt x="5831362" y="7041301"/>
                </a:lnTo>
                <a:lnTo>
                  <a:pt x="1554617" y="8036695"/>
                </a:lnTo>
                <a:close/>
              </a:path>
            </a:pathLst>
          </a:custGeom>
          <a:solidFill>
            <a:srgbClr val="8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3ECC540-69AF-49AE-9232-AFDD9E79FA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763" y="252287"/>
            <a:ext cx="670251" cy="670251"/>
          </a:xfrm>
          <a:prstGeom prst="rect">
            <a:avLst/>
          </a:prstGeom>
        </p:spPr>
      </p:pic>
      <p:sp>
        <p:nvSpPr>
          <p:cNvPr id="12" name="Sous-titre 2">
            <a:extLst>
              <a:ext uri="{FF2B5EF4-FFF2-40B4-BE49-F238E27FC236}">
                <a16:creationId xmlns:a16="http://schemas.microsoft.com/office/drawing/2014/main" id="{FEAC9841-6EDB-4AE1-96E2-CE38AD20D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5344" y="3490970"/>
            <a:ext cx="9144000" cy="611130"/>
          </a:xfrm>
        </p:spPr>
        <p:txBody>
          <a:bodyPr>
            <a:normAutofit/>
          </a:bodyPr>
          <a:lstStyle>
            <a:lvl1pPr marL="0" indent="0" algn="r">
              <a:buNone/>
              <a:defRPr sz="3600">
                <a:solidFill>
                  <a:srgbClr val="82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29844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5534963A-541B-45EB-8F9C-E37BE3539989}"/>
              </a:ext>
            </a:extLst>
          </p:cNvPr>
          <p:cNvSpPr/>
          <p:nvPr userDrawn="1"/>
        </p:nvSpPr>
        <p:spPr>
          <a:xfrm>
            <a:off x="0" y="0"/>
            <a:ext cx="2848620" cy="6858000"/>
          </a:xfrm>
          <a:custGeom>
            <a:avLst/>
            <a:gdLst>
              <a:gd name="connsiteX0" fmla="*/ 0 w 2848620"/>
              <a:gd name="connsiteY0" fmla="*/ 0 h 6858000"/>
              <a:gd name="connsiteX1" fmla="*/ 2848620 w 2848620"/>
              <a:gd name="connsiteY1" fmla="*/ 0 h 6858000"/>
              <a:gd name="connsiteX2" fmla="*/ 2848620 w 2848620"/>
              <a:gd name="connsiteY2" fmla="*/ 6858000 h 6858000"/>
              <a:gd name="connsiteX3" fmla="*/ 0 w 284862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8620" h="6858000">
                <a:moveTo>
                  <a:pt x="0" y="0"/>
                </a:moveTo>
                <a:lnTo>
                  <a:pt x="2848620" y="0"/>
                </a:lnTo>
                <a:lnTo>
                  <a:pt x="284862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01141A"/>
              </a:gs>
              <a:gs pos="0">
                <a:srgbClr val="123038"/>
              </a:gs>
              <a:gs pos="50000">
                <a:srgbClr val="010508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94CA91F0-04BF-42D6-93C7-CF5DF325EEF9}"/>
              </a:ext>
            </a:extLst>
          </p:cNvPr>
          <p:cNvSpPr/>
          <p:nvPr userDrawn="1"/>
        </p:nvSpPr>
        <p:spPr>
          <a:xfrm rot="786125">
            <a:off x="1955161" y="-287215"/>
            <a:ext cx="1680503" cy="7432431"/>
          </a:xfrm>
          <a:custGeom>
            <a:avLst/>
            <a:gdLst>
              <a:gd name="connsiteX0" fmla="*/ 0 w 1680503"/>
              <a:gd name="connsiteY0" fmla="*/ 391130 h 7432431"/>
              <a:gd name="connsiteX1" fmla="*/ 1680503 w 1680503"/>
              <a:gd name="connsiteY1" fmla="*/ 0 h 7432431"/>
              <a:gd name="connsiteX2" fmla="*/ 1680503 w 1680503"/>
              <a:gd name="connsiteY2" fmla="*/ 7041301 h 7432431"/>
              <a:gd name="connsiteX3" fmla="*/ 0 w 1680503"/>
              <a:gd name="connsiteY3" fmla="*/ 7432431 h 74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0503" h="7432431">
                <a:moveTo>
                  <a:pt x="0" y="391130"/>
                </a:moveTo>
                <a:lnTo>
                  <a:pt x="1680503" y="0"/>
                </a:lnTo>
                <a:lnTo>
                  <a:pt x="1680503" y="7041301"/>
                </a:lnTo>
                <a:lnTo>
                  <a:pt x="0" y="7432431"/>
                </a:lnTo>
                <a:close/>
              </a:path>
            </a:pathLst>
          </a:custGeom>
          <a:solidFill>
            <a:srgbClr val="8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1513DC-C2D5-4A8D-B3DE-E1DFDFBA5DDA}"/>
              </a:ext>
            </a:extLst>
          </p:cNvPr>
          <p:cNvSpPr/>
          <p:nvPr userDrawn="1"/>
        </p:nvSpPr>
        <p:spPr>
          <a:xfrm>
            <a:off x="0" y="-342901"/>
            <a:ext cx="4813300" cy="900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0BF4FE9-FDD1-4B93-A963-52DC2AE927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763" y="252287"/>
            <a:ext cx="670251" cy="670251"/>
          </a:xfrm>
          <a:prstGeom prst="rect">
            <a:avLst/>
          </a:prstGeom>
        </p:spPr>
      </p:pic>
      <p:sp>
        <p:nvSpPr>
          <p:cNvPr id="17" name="Titre 16">
            <a:extLst>
              <a:ext uri="{FF2B5EF4-FFF2-40B4-BE49-F238E27FC236}">
                <a16:creationId xmlns:a16="http://schemas.microsoft.com/office/drawing/2014/main" id="{155424BD-AD7D-4178-A62B-EE46A0342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3300" y="252287"/>
            <a:ext cx="6096371" cy="1325563"/>
          </a:xfrm>
        </p:spPr>
        <p:txBody>
          <a:bodyPr/>
          <a:lstStyle>
            <a:lvl1pPr>
              <a:defRPr>
                <a:solidFill>
                  <a:srgbClr val="01050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47466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94CA91F0-04BF-42D6-93C7-CF5DF325EEF9}"/>
              </a:ext>
            </a:extLst>
          </p:cNvPr>
          <p:cNvSpPr/>
          <p:nvPr userDrawn="1"/>
        </p:nvSpPr>
        <p:spPr>
          <a:xfrm rot="786125">
            <a:off x="1955161" y="-287215"/>
            <a:ext cx="1680503" cy="7432431"/>
          </a:xfrm>
          <a:custGeom>
            <a:avLst/>
            <a:gdLst>
              <a:gd name="connsiteX0" fmla="*/ 0 w 1680503"/>
              <a:gd name="connsiteY0" fmla="*/ 391130 h 7432431"/>
              <a:gd name="connsiteX1" fmla="*/ 1680503 w 1680503"/>
              <a:gd name="connsiteY1" fmla="*/ 0 h 7432431"/>
              <a:gd name="connsiteX2" fmla="*/ 1680503 w 1680503"/>
              <a:gd name="connsiteY2" fmla="*/ 7041301 h 7432431"/>
              <a:gd name="connsiteX3" fmla="*/ 0 w 1680503"/>
              <a:gd name="connsiteY3" fmla="*/ 7432431 h 74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0503" h="7432431">
                <a:moveTo>
                  <a:pt x="0" y="391130"/>
                </a:moveTo>
                <a:lnTo>
                  <a:pt x="1680503" y="0"/>
                </a:lnTo>
                <a:lnTo>
                  <a:pt x="1680503" y="7041301"/>
                </a:lnTo>
                <a:lnTo>
                  <a:pt x="0" y="7432431"/>
                </a:lnTo>
                <a:close/>
              </a:path>
            </a:pathLst>
          </a:custGeom>
          <a:solidFill>
            <a:srgbClr val="8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1513DC-C2D5-4A8D-B3DE-E1DFDFBA5DDA}"/>
              </a:ext>
            </a:extLst>
          </p:cNvPr>
          <p:cNvSpPr/>
          <p:nvPr userDrawn="1"/>
        </p:nvSpPr>
        <p:spPr>
          <a:xfrm>
            <a:off x="0" y="-342901"/>
            <a:ext cx="4813300" cy="900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0BF4FE9-FDD1-4B93-A963-52DC2AE927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763" y="252287"/>
            <a:ext cx="670251" cy="670251"/>
          </a:xfrm>
          <a:prstGeom prst="rect">
            <a:avLst/>
          </a:prstGeom>
        </p:spPr>
      </p:pic>
      <p:sp>
        <p:nvSpPr>
          <p:cNvPr id="17" name="Titre 16">
            <a:extLst>
              <a:ext uri="{FF2B5EF4-FFF2-40B4-BE49-F238E27FC236}">
                <a16:creationId xmlns:a16="http://schemas.microsoft.com/office/drawing/2014/main" id="{155424BD-AD7D-4178-A62B-EE46A0342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3300" y="252287"/>
            <a:ext cx="6096371" cy="1325563"/>
          </a:xfrm>
        </p:spPr>
        <p:txBody>
          <a:bodyPr/>
          <a:lstStyle>
            <a:lvl1pPr>
              <a:defRPr>
                <a:solidFill>
                  <a:srgbClr val="01050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21619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AAF1A3-A4C8-4E2C-AA1C-6D5846D68A51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1141A"/>
              </a:gs>
              <a:gs pos="0">
                <a:srgbClr val="123038"/>
              </a:gs>
              <a:gs pos="50000">
                <a:srgbClr val="010508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65B5D99-1391-4EA8-B1F6-07B2A4F708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183" y="248219"/>
            <a:ext cx="670250" cy="67025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06F47CC-1EE9-4919-B065-CC49B0FC8123}"/>
              </a:ext>
            </a:extLst>
          </p:cNvPr>
          <p:cNvSpPr txBox="1"/>
          <p:nvPr userDrawn="1"/>
        </p:nvSpPr>
        <p:spPr>
          <a:xfrm>
            <a:off x="10672313" y="6613753"/>
            <a:ext cx="1613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0" i="0" kern="1200" dirty="0">
                <a:solidFill>
                  <a:srgbClr val="123038"/>
                </a:solidFill>
                <a:effectLst/>
                <a:latin typeface="+mn-lt"/>
                <a:ea typeface="+mn-ea"/>
                <a:cs typeface="+mn-cs"/>
              </a:rPr>
              <a:t>© </a:t>
            </a:r>
            <a:r>
              <a:rPr lang="fr-FR" sz="800" b="0" i="0" kern="1200" dirty="0" err="1">
                <a:solidFill>
                  <a:srgbClr val="123038"/>
                </a:solidFill>
                <a:effectLst/>
                <a:latin typeface="+mn-lt"/>
                <a:ea typeface="+mn-ea"/>
                <a:cs typeface="+mn-cs"/>
              </a:rPr>
              <a:t>template</a:t>
            </a:r>
            <a:r>
              <a:rPr lang="fr-FR" sz="800" b="0" i="0" kern="1200" dirty="0">
                <a:solidFill>
                  <a:srgbClr val="123038"/>
                </a:solidFill>
                <a:effectLst/>
                <a:latin typeface="+mn-lt"/>
                <a:ea typeface="+mn-ea"/>
                <a:cs typeface="+mn-cs"/>
              </a:rPr>
              <a:t> by Geoffrey Gourlez</a:t>
            </a:r>
            <a:endParaRPr lang="fr-FR" sz="800" dirty="0">
              <a:solidFill>
                <a:srgbClr val="123038"/>
              </a:solidFill>
            </a:endParaRPr>
          </a:p>
        </p:txBody>
      </p:sp>
      <p:sp>
        <p:nvSpPr>
          <p:cNvPr id="12" name="Titre 11">
            <a:extLst>
              <a:ext uri="{FF2B5EF4-FFF2-40B4-BE49-F238E27FC236}">
                <a16:creationId xmlns:a16="http://schemas.microsoft.com/office/drawing/2014/main" id="{645C7FDF-2332-47A5-9FFE-778598AD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92" y="255687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4B0D2FCB-6BA9-4673-8707-93EF48B42B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2292" y="1836936"/>
            <a:ext cx="10515600" cy="4601964"/>
          </a:xfrm>
        </p:spPr>
        <p:txBody>
          <a:bodyPr anchor="t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Cliquez pour modifier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25740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2E1FC6-DA83-4FE7-80F1-BEE0A9380FD8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17000">
                <a:srgbClr val="C00000">
                  <a:alpha val="87000"/>
                </a:srgbClr>
              </a:gs>
              <a:gs pos="100000">
                <a:srgbClr val="500000"/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0DB1B4E-6156-43F4-B3DB-138806601A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183" y="248219"/>
            <a:ext cx="670250" cy="6702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D159545-760E-4844-8278-B47E0007081F}"/>
              </a:ext>
            </a:extLst>
          </p:cNvPr>
          <p:cNvSpPr txBox="1"/>
          <p:nvPr userDrawn="1"/>
        </p:nvSpPr>
        <p:spPr>
          <a:xfrm>
            <a:off x="10672313" y="6613753"/>
            <a:ext cx="1613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0" i="0" kern="1200" dirty="0">
                <a:solidFill>
                  <a:srgbClr val="920000"/>
                </a:solidFill>
                <a:effectLst/>
                <a:latin typeface="+mn-lt"/>
                <a:ea typeface="+mn-ea"/>
                <a:cs typeface="+mn-cs"/>
              </a:rPr>
              <a:t>© </a:t>
            </a:r>
            <a:r>
              <a:rPr lang="fr-FR" sz="800" b="0" i="0" kern="1200" dirty="0" err="1">
                <a:solidFill>
                  <a:srgbClr val="920000"/>
                </a:solidFill>
                <a:effectLst/>
                <a:latin typeface="+mn-lt"/>
                <a:ea typeface="+mn-ea"/>
                <a:cs typeface="+mn-cs"/>
              </a:rPr>
              <a:t>template</a:t>
            </a:r>
            <a:r>
              <a:rPr lang="fr-FR" sz="800" b="0" i="0" kern="1200" dirty="0">
                <a:solidFill>
                  <a:srgbClr val="920000"/>
                </a:solidFill>
                <a:effectLst/>
                <a:latin typeface="+mn-lt"/>
                <a:ea typeface="+mn-ea"/>
                <a:cs typeface="+mn-cs"/>
              </a:rPr>
              <a:t> by Geoffrey Gourlez</a:t>
            </a:r>
            <a:endParaRPr lang="fr-FR" sz="800" dirty="0">
              <a:solidFill>
                <a:srgbClr val="920000"/>
              </a:solidFill>
            </a:endParaRP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55BE161E-5032-4B87-9949-499694FB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30251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806F47CC-1EE9-4919-B065-CC49B0FC8123}"/>
              </a:ext>
            </a:extLst>
          </p:cNvPr>
          <p:cNvSpPr txBox="1"/>
          <p:nvPr userDrawn="1"/>
        </p:nvSpPr>
        <p:spPr>
          <a:xfrm>
            <a:off x="10672313" y="6613753"/>
            <a:ext cx="1613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0" i="0" kern="1200" dirty="0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© </a:t>
            </a:r>
            <a:r>
              <a:rPr lang="fr-FR" sz="800" b="0" i="0" kern="1200" dirty="0" err="1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template</a:t>
            </a:r>
            <a:r>
              <a:rPr lang="fr-FR" sz="800" b="0" i="0" kern="1200" dirty="0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 by Geoffrey Gourlez</a:t>
            </a:r>
            <a:endParaRPr lang="fr-FR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itre 11">
            <a:extLst>
              <a:ext uri="{FF2B5EF4-FFF2-40B4-BE49-F238E27FC236}">
                <a16:creationId xmlns:a16="http://schemas.microsoft.com/office/drawing/2014/main" id="{645C7FDF-2332-47A5-9FFE-778598AD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92" y="255687"/>
            <a:ext cx="10515600" cy="1325563"/>
          </a:xfrm>
        </p:spPr>
        <p:txBody>
          <a:bodyPr/>
          <a:lstStyle>
            <a:lvl1pPr>
              <a:defRPr>
                <a:solidFill>
                  <a:srgbClr val="01050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4B0D2FCB-6BA9-4673-8707-93EF48B42B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2292" y="1836936"/>
            <a:ext cx="10515600" cy="4601964"/>
          </a:xfrm>
        </p:spPr>
        <p:txBody>
          <a:bodyPr anchor="t">
            <a:noAutofit/>
          </a:bodyPr>
          <a:lstStyle>
            <a:lvl1pPr marL="0" indent="0">
              <a:buNone/>
              <a:defRPr sz="3200">
                <a:solidFill>
                  <a:srgbClr val="01050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Cliquez pour modifier les styles du texte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917D3BE-A9C4-417F-A013-00419379AD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763" y="252287"/>
            <a:ext cx="670251" cy="67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3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80A18C-4ADF-4D8B-AB75-A1E6EE8F00CB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1141A"/>
              </a:gs>
              <a:gs pos="0">
                <a:srgbClr val="123038"/>
              </a:gs>
              <a:gs pos="50000">
                <a:srgbClr val="010508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80A721A3-1320-40D3-A211-379F9DDB4330}"/>
              </a:ext>
            </a:extLst>
          </p:cNvPr>
          <p:cNvSpPr/>
          <p:nvPr userDrawn="1"/>
        </p:nvSpPr>
        <p:spPr>
          <a:xfrm rot="786125">
            <a:off x="1954275" y="-287317"/>
            <a:ext cx="1680503" cy="7440240"/>
          </a:xfrm>
          <a:custGeom>
            <a:avLst/>
            <a:gdLst>
              <a:gd name="connsiteX0" fmla="*/ 0 w 1680503"/>
              <a:gd name="connsiteY0" fmla="*/ 391130 h 7440240"/>
              <a:gd name="connsiteX1" fmla="*/ 1680503 w 1680503"/>
              <a:gd name="connsiteY1" fmla="*/ 0 h 7440240"/>
              <a:gd name="connsiteX2" fmla="*/ 1680503 w 1680503"/>
              <a:gd name="connsiteY2" fmla="*/ 7049110 h 7440240"/>
              <a:gd name="connsiteX3" fmla="*/ 0 w 1680503"/>
              <a:gd name="connsiteY3" fmla="*/ 7440240 h 744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0503" h="7440240">
                <a:moveTo>
                  <a:pt x="0" y="391130"/>
                </a:moveTo>
                <a:lnTo>
                  <a:pt x="1680503" y="0"/>
                </a:lnTo>
                <a:lnTo>
                  <a:pt x="1680503" y="7049110"/>
                </a:lnTo>
                <a:lnTo>
                  <a:pt x="0" y="7440240"/>
                </a:lnTo>
                <a:close/>
              </a:path>
            </a:pathLst>
          </a:custGeom>
          <a:gradFill>
            <a:gsLst>
              <a:gs pos="17000">
                <a:srgbClr val="C00000">
                  <a:alpha val="87000"/>
                </a:srgbClr>
              </a:gs>
              <a:gs pos="100000">
                <a:srgbClr val="500000"/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5247B6F-D3BF-40B2-812B-C8940E07C9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183" y="248219"/>
            <a:ext cx="670250" cy="67025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67D450D-DC8A-4EB0-8655-E682793FA35C}"/>
              </a:ext>
            </a:extLst>
          </p:cNvPr>
          <p:cNvSpPr txBox="1"/>
          <p:nvPr userDrawn="1"/>
        </p:nvSpPr>
        <p:spPr>
          <a:xfrm>
            <a:off x="10672313" y="6613753"/>
            <a:ext cx="1613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0" i="0" kern="1200" dirty="0">
                <a:solidFill>
                  <a:srgbClr val="123038"/>
                </a:solidFill>
                <a:effectLst/>
                <a:latin typeface="+mn-lt"/>
                <a:ea typeface="+mn-ea"/>
                <a:cs typeface="+mn-cs"/>
              </a:rPr>
              <a:t>© </a:t>
            </a:r>
            <a:r>
              <a:rPr lang="fr-FR" sz="800" b="0" i="0" kern="1200" dirty="0" err="1">
                <a:solidFill>
                  <a:srgbClr val="123038"/>
                </a:solidFill>
                <a:effectLst/>
                <a:latin typeface="+mn-lt"/>
                <a:ea typeface="+mn-ea"/>
                <a:cs typeface="+mn-cs"/>
              </a:rPr>
              <a:t>template</a:t>
            </a:r>
            <a:r>
              <a:rPr lang="fr-FR" sz="800" b="0" i="0" kern="1200" dirty="0">
                <a:solidFill>
                  <a:srgbClr val="123038"/>
                </a:solidFill>
                <a:effectLst/>
                <a:latin typeface="+mn-lt"/>
                <a:ea typeface="+mn-ea"/>
                <a:cs typeface="+mn-cs"/>
              </a:rPr>
              <a:t> by Geoffrey Gourlez</a:t>
            </a:r>
            <a:endParaRPr lang="fr-FR" sz="800" dirty="0">
              <a:solidFill>
                <a:srgbClr val="123038"/>
              </a:solidFill>
            </a:endParaRPr>
          </a:p>
        </p:txBody>
      </p:sp>
      <p:sp>
        <p:nvSpPr>
          <p:cNvPr id="23" name="Titre 22">
            <a:extLst>
              <a:ext uri="{FF2B5EF4-FFF2-40B4-BE49-F238E27FC236}">
                <a16:creationId xmlns:a16="http://schemas.microsoft.com/office/drawing/2014/main" id="{D132D24D-1645-499B-B6B7-4C6DBADF8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468" y="248219"/>
            <a:ext cx="6495453" cy="1325563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700756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163ADA-BAAF-4CEB-AD49-1A4FBBC0E480}"/>
              </a:ext>
            </a:extLst>
          </p:cNvPr>
          <p:cNvSpPr/>
          <p:nvPr userDrawn="1"/>
        </p:nvSpPr>
        <p:spPr>
          <a:xfrm>
            <a:off x="0" y="0"/>
            <a:ext cx="12192000" cy="938005"/>
          </a:xfrm>
          <a:prstGeom prst="rect">
            <a:avLst/>
          </a:prstGeom>
          <a:gradFill flip="none" rotWithShape="1">
            <a:gsLst>
              <a:gs pos="0">
                <a:srgbClr val="01141A"/>
              </a:gs>
              <a:gs pos="0">
                <a:srgbClr val="123038"/>
              </a:gs>
              <a:gs pos="50000">
                <a:srgbClr val="010508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DEA14F-D5B4-44CD-99F4-40B2EB3D15DE}"/>
              </a:ext>
            </a:extLst>
          </p:cNvPr>
          <p:cNvSpPr/>
          <p:nvPr userDrawn="1"/>
        </p:nvSpPr>
        <p:spPr>
          <a:xfrm rot="5400000">
            <a:off x="6003448" y="-5065442"/>
            <a:ext cx="185105" cy="12192000"/>
          </a:xfrm>
          <a:prstGeom prst="rect">
            <a:avLst/>
          </a:prstGeom>
          <a:solidFill>
            <a:srgbClr val="8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Titre 11">
            <a:extLst>
              <a:ext uri="{FF2B5EF4-FFF2-40B4-BE49-F238E27FC236}">
                <a16:creationId xmlns:a16="http://schemas.microsoft.com/office/drawing/2014/main" id="{737A4CC4-798A-4A7C-81BD-5B6F088F3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0"/>
            <a:ext cx="11791950" cy="93800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6778013E-6FB4-4CE9-B814-65272D454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1669152"/>
            <a:ext cx="8724900" cy="4250843"/>
          </a:xfrm>
        </p:spPr>
        <p:txBody>
          <a:bodyPr/>
          <a:lstStyle>
            <a:lvl1pPr>
              <a:defRPr>
                <a:solidFill>
                  <a:srgbClr val="01050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01050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01050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01050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01050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48059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8690C62-1E58-460F-BC13-F7FB38621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9B78BA-8885-4B53-8356-1C213379B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6B8B4C-8353-48ED-A373-B44DB99CB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F41DE-A7BB-4E22-971D-6A19265B0788}" type="datetimeFigureOut">
              <a:rPr lang="fr-FR" smtClean="0"/>
              <a:t>04/07/2023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C13894-C976-46DA-8A04-702ED4DB7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2E598F9-A682-4251-B189-731A78E2127A}"/>
              </a:ext>
            </a:extLst>
          </p:cNvPr>
          <p:cNvSpPr txBox="1"/>
          <p:nvPr userDrawn="1"/>
        </p:nvSpPr>
        <p:spPr>
          <a:xfrm>
            <a:off x="10672313" y="6613753"/>
            <a:ext cx="1613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0" i="0" kern="1200" dirty="0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© </a:t>
            </a:r>
            <a:r>
              <a:rPr lang="fr-FR" sz="800" b="0" i="0" kern="1200" dirty="0" err="1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template</a:t>
            </a:r>
            <a:r>
              <a:rPr lang="fr-FR" sz="800" b="0" i="0" kern="1200" dirty="0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 by Geoffrey Gourlez</a:t>
            </a:r>
            <a:endParaRPr lang="fr-FR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MSIPCMContentMarking" descr="{&quot;HashCode&quot;:-510168642,&quot;Placement&quot;:&quot;Footer&quot;,&quot;Top&quot;:507.1359,&quot;Left&quot;:0.0,&quot;SlideWidth&quot;:960,&quot;SlideHeight&quot;:540}">
            <a:extLst>
              <a:ext uri="{FF2B5EF4-FFF2-40B4-BE49-F238E27FC236}">
                <a16:creationId xmlns:a16="http://schemas.microsoft.com/office/drawing/2014/main" id="{1926B62A-B901-4F43-8C2A-8DE2D74C0FD4}"/>
              </a:ext>
            </a:extLst>
          </p:cNvPr>
          <p:cNvSpPr txBox="1"/>
          <p:nvPr userDrawn="1"/>
        </p:nvSpPr>
        <p:spPr>
          <a:xfrm>
            <a:off x="0" y="6440626"/>
            <a:ext cx="1719930" cy="4173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</a:rPr>
              <a:t>
 Classification : Confidentiel </a:t>
            </a:r>
          </a:p>
        </p:txBody>
      </p:sp>
    </p:spTree>
    <p:extLst>
      <p:ext uri="{BB962C8B-B14F-4D97-AF65-F5344CB8AC3E}">
        <p14:creationId xmlns:p14="http://schemas.microsoft.com/office/powerpoint/2010/main" val="139078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1" r:id="rId2"/>
    <p:sldLayoutId id="2147483666" r:id="rId3"/>
    <p:sldLayoutId id="2147483667" r:id="rId4"/>
    <p:sldLayoutId id="2147483662" r:id="rId5"/>
    <p:sldLayoutId id="2147483674" r:id="rId6"/>
    <p:sldLayoutId id="2147483673" r:id="rId7"/>
    <p:sldLayoutId id="2147483663" r:id="rId8"/>
    <p:sldLayoutId id="2147483668" r:id="rId9"/>
    <p:sldLayoutId id="2147483664" r:id="rId10"/>
    <p:sldLayoutId id="2147483650" r:id="rId11"/>
    <p:sldLayoutId id="2147483669" r:id="rId12"/>
    <p:sldLayoutId id="2147483670" r:id="rId13"/>
    <p:sldLayoutId id="2147483665" r:id="rId14"/>
    <p:sldLayoutId id="2147483671" r:id="rId15"/>
    <p:sldLayoutId id="214748367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aGuilDEv/dailyclean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guillaume.thomas@axa.fr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11075FE-FA41-47D5-AF89-9C601331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2241663"/>
            <a:ext cx="10436606" cy="160020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dirty="0">
                <a:solidFill>
                  <a:schemeClr val="bg1"/>
                </a:solidFill>
                <a:effectLst>
                  <a:glow rad="63500">
                    <a:srgbClr val="EB5CB1">
                      <a:alpha val="40000"/>
                    </a:srgbClr>
                  </a:glo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How I </a:t>
            </a:r>
            <a:r>
              <a:rPr lang="fr-FR" b="1" dirty="0" err="1">
                <a:solidFill>
                  <a:schemeClr val="bg1"/>
                </a:solidFill>
                <a:effectLst>
                  <a:glow rad="63500">
                    <a:srgbClr val="EB5CB1">
                      <a:alpha val="40000"/>
                    </a:srgbClr>
                  </a:glo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saved</a:t>
            </a:r>
            <a:r>
              <a:rPr lang="fr-FR" b="1" dirty="0">
                <a:solidFill>
                  <a:schemeClr val="bg1"/>
                </a:solidFill>
                <a:effectLst>
                  <a:glow rad="63500">
                    <a:srgbClr val="EB5CB1">
                      <a:alpha val="40000"/>
                    </a:srgbClr>
                  </a:glo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 the World </a:t>
            </a:r>
            <a:r>
              <a:rPr lang="fr-FR" b="1" dirty="0" err="1">
                <a:solidFill>
                  <a:schemeClr val="bg1"/>
                </a:solidFill>
                <a:effectLst>
                  <a:glow rad="63500">
                    <a:srgbClr val="EB5CB1">
                      <a:alpha val="40000"/>
                    </a:srgbClr>
                  </a:glo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with</a:t>
            </a:r>
            <a:r>
              <a:rPr lang="fr-FR" b="1" dirty="0">
                <a:solidFill>
                  <a:schemeClr val="bg1"/>
                </a:solidFill>
                <a:effectLst>
                  <a:glow rad="63500">
                    <a:srgbClr val="EB5CB1">
                      <a:alpha val="40000"/>
                    </a:srgbClr>
                  </a:glo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b="1" dirty="0" err="1">
                <a:solidFill>
                  <a:schemeClr val="bg1"/>
                </a:solidFill>
                <a:effectLst>
                  <a:glow rad="63500">
                    <a:srgbClr val="EB5CB1">
                      <a:alpha val="40000"/>
                    </a:srgbClr>
                  </a:glo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Dailyclean</a:t>
            </a:r>
            <a:r>
              <a:rPr lang="fr-FR" b="1" dirty="0">
                <a:solidFill>
                  <a:schemeClr val="bg1"/>
                </a:solidFill>
                <a:effectLst>
                  <a:glow rad="63500">
                    <a:srgbClr val="EB5CB1">
                      <a:alpha val="40000"/>
                    </a:srgbClr>
                  </a:glo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, an open </a:t>
            </a:r>
            <a:r>
              <a:rPr lang="fr-FR" b="1" dirty="0" err="1">
                <a:solidFill>
                  <a:schemeClr val="bg1"/>
                </a:solidFill>
                <a:effectLst>
                  <a:glow rad="63500">
                    <a:srgbClr val="EB5CB1">
                      <a:alpha val="40000"/>
                    </a:srgbClr>
                  </a:glo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sourced</a:t>
            </a:r>
            <a:r>
              <a:rPr lang="fr-FR" b="1" dirty="0">
                <a:solidFill>
                  <a:schemeClr val="bg1"/>
                </a:solidFill>
                <a:effectLst>
                  <a:glow rad="63500">
                    <a:srgbClr val="EB5CB1">
                      <a:alpha val="40000"/>
                    </a:srgbClr>
                  </a:glo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b="1" dirty="0" err="1">
                <a:solidFill>
                  <a:schemeClr val="bg1"/>
                </a:solidFill>
                <a:effectLst>
                  <a:glow rad="63500">
                    <a:srgbClr val="EB5CB1">
                      <a:alpha val="40000"/>
                    </a:srgbClr>
                  </a:glo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tool</a:t>
            </a:r>
            <a:r>
              <a:rPr lang="fr-FR" b="1" dirty="0">
                <a:solidFill>
                  <a:schemeClr val="bg1"/>
                </a:solidFill>
                <a:effectLst>
                  <a:glow rad="63500">
                    <a:srgbClr val="EB5CB1">
                      <a:alpha val="40000"/>
                    </a:srgbClr>
                  </a:glo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b="1" dirty="0" err="1">
                <a:solidFill>
                  <a:schemeClr val="bg1"/>
                </a:solidFill>
                <a:effectLst>
                  <a:glow rad="63500">
                    <a:srgbClr val="EB5CB1">
                      <a:alpha val="40000"/>
                    </a:srgbClr>
                  </a:glo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developped</a:t>
            </a:r>
            <a:r>
              <a:rPr lang="fr-FR" b="1" dirty="0">
                <a:solidFill>
                  <a:schemeClr val="bg1"/>
                </a:solidFill>
                <a:effectLst>
                  <a:glow rad="63500">
                    <a:srgbClr val="EB5CB1">
                      <a:alpha val="40000"/>
                    </a:srgbClr>
                  </a:glo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 in </a:t>
            </a:r>
            <a:r>
              <a:rPr lang="fr-FR" b="1" dirty="0" err="1">
                <a:solidFill>
                  <a:schemeClr val="bg1"/>
                </a:solidFill>
                <a:effectLst>
                  <a:glow rad="63500">
                    <a:srgbClr val="EB5CB1">
                      <a:alpha val="40000"/>
                    </a:srgbClr>
                  </a:glo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Quarkus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73E97845-636F-461B-9F69-E5980BCF6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3744" y="3839314"/>
            <a:ext cx="9144000" cy="611130"/>
          </a:xfrm>
        </p:spPr>
        <p:txBody>
          <a:bodyPr/>
          <a:lstStyle/>
          <a:p>
            <a:r>
              <a:rPr lang="fr-FR">
                <a:latin typeface="Segoe UI" panose="020B0502040204020203" pitchFamily="34" charset="0"/>
                <a:cs typeface="Segoe UI" panose="020B0502040204020203" pitchFamily="34" charset="0"/>
              </a:rPr>
              <a:t>Guillaume THOMAS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10202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CB9FB1-A055-405C-BBD1-3A141A001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416961387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6ECC7-0C93-4629-8CD2-ADDC49D3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9922" y="2671037"/>
            <a:ext cx="6677560" cy="67025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Guillaume THOMAS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88AA93-2267-4F56-9A2C-DD3B792A46A3}"/>
              </a:ext>
            </a:extLst>
          </p:cNvPr>
          <p:cNvSpPr/>
          <p:nvPr/>
        </p:nvSpPr>
        <p:spPr>
          <a:xfrm>
            <a:off x="0" y="-342901"/>
            <a:ext cx="4813300" cy="900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617B44C-DC81-4581-8A56-27CA56794FD1}"/>
              </a:ext>
            </a:extLst>
          </p:cNvPr>
          <p:cNvSpPr txBox="1"/>
          <p:nvPr/>
        </p:nvSpPr>
        <p:spPr>
          <a:xfrm>
            <a:off x="6603102" y="3369172"/>
            <a:ext cx="6191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ML </a:t>
            </a:r>
            <a:r>
              <a:rPr lang="fr-FR" sz="2400" dirty="0" err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Engineer</a:t>
            </a:r>
            <a:endParaRPr lang="fr-FR" sz="24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 6" descr="Une image contenant personne, homme, verres, intérieur&#10;&#10;Description générée automatiquement">
            <a:extLst>
              <a:ext uri="{FF2B5EF4-FFF2-40B4-BE49-F238E27FC236}">
                <a16:creationId xmlns:a16="http://schemas.microsoft.com/office/drawing/2014/main" id="{118CBAA1-AAB7-4743-8C24-DD5B2358E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455" y="2007540"/>
            <a:ext cx="2836283" cy="2842915"/>
          </a:xfrm>
          <a:prstGeom prst="rect">
            <a:avLst/>
          </a:prstGeom>
          <a:effectLst>
            <a:softEdge rad="0"/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B6BE0BA-F976-4790-8EFD-18EF4CF70905}"/>
              </a:ext>
            </a:extLst>
          </p:cNvPr>
          <p:cNvSpPr txBox="1"/>
          <p:nvPr/>
        </p:nvSpPr>
        <p:spPr>
          <a:xfrm>
            <a:off x="5923204" y="3997698"/>
            <a:ext cx="6191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Guilde Data @AXAFR</a:t>
            </a:r>
          </a:p>
        </p:txBody>
      </p:sp>
      <p:pic>
        <p:nvPicPr>
          <p:cNvPr id="9" name="Picture 2" descr="API Java : Oracle réclame 9,3 milliards de dollars à Google">
            <a:extLst>
              <a:ext uri="{FF2B5EF4-FFF2-40B4-BE49-F238E27FC236}">
                <a16:creationId xmlns:a16="http://schemas.microsoft.com/office/drawing/2014/main" id="{B48F84AE-E0EC-4883-AD9C-927669D28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12828" y="2231769"/>
            <a:ext cx="2394456" cy="239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13338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F9A1C2-5543-D6CE-B2EF-0EA1CF50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Dailyclean</a:t>
            </a:r>
            <a:r>
              <a:rPr lang="fr-FR" dirty="0"/>
              <a:t> </a:t>
            </a:r>
            <a:r>
              <a:rPr lang="fr-FR" dirty="0" err="1"/>
              <a:t>project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BAAEFD-0BF1-8B2D-DEB0-EF6A7A6135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2292" y="1385740"/>
            <a:ext cx="10515600" cy="5053160"/>
          </a:xfrm>
        </p:spPr>
        <p:txBody>
          <a:bodyPr/>
          <a:lstStyle/>
          <a:p>
            <a:pPr marL="380990" indent="-380990" defTabSz="544177">
              <a:spcBef>
                <a:spcPct val="20000"/>
              </a:spcBef>
              <a:buSzPct val="120000"/>
              <a:buBlip>
                <a:blip r:embed="rId2"/>
              </a:buBlip>
              <a:defRPr/>
            </a:pPr>
            <a:r>
              <a:rPr lang="en-US" sz="3200" dirty="0">
                <a:cs typeface="Arial"/>
              </a:rPr>
              <a:t>NOT the same </a:t>
            </a:r>
            <a:r>
              <a:rPr lang="en-US" sz="3200" dirty="0" err="1">
                <a:cs typeface="Arial"/>
              </a:rPr>
              <a:t>Dailyclean</a:t>
            </a:r>
            <a:r>
              <a:rPr lang="en-US" sz="3200" dirty="0">
                <a:cs typeface="Arial"/>
              </a:rPr>
              <a:t> than the Azure PaaS one</a:t>
            </a:r>
          </a:p>
          <a:p>
            <a:pPr marL="380990" indent="-380990" defTabSz="544177">
              <a:spcBef>
                <a:spcPct val="20000"/>
              </a:spcBef>
              <a:buSzPct val="120000"/>
              <a:buBlip>
                <a:blip r:embed="rId2"/>
              </a:buBlip>
              <a:defRPr/>
            </a:pPr>
            <a:r>
              <a:rPr lang="en-US" sz="3200" dirty="0" err="1">
                <a:cs typeface="Arial"/>
              </a:rPr>
              <a:t>Dailyclean</a:t>
            </a:r>
            <a:r>
              <a:rPr lang="en-US" sz="3200" dirty="0">
                <a:cs typeface="Arial"/>
              </a:rPr>
              <a:t> is an open-sourced tool by AXA France</a:t>
            </a:r>
          </a:p>
          <a:p>
            <a:pPr marL="380990" indent="-380990" defTabSz="544177">
              <a:spcBef>
                <a:spcPct val="20000"/>
              </a:spcBef>
              <a:buSzPct val="120000"/>
              <a:buBlip>
                <a:blip r:embed="rId2"/>
              </a:buBlip>
              <a:defRPr/>
            </a:pPr>
            <a:r>
              <a:rPr lang="en-US" sz="3200" dirty="0">
                <a:cs typeface="Arial"/>
              </a:rPr>
              <a:t>Saves your resources by turning on and off your Kubernetes namespaces</a:t>
            </a:r>
          </a:p>
          <a:p>
            <a:pPr marL="380990" indent="-380990" defTabSz="544177">
              <a:spcBef>
                <a:spcPct val="20000"/>
              </a:spcBef>
              <a:buSzPct val="120000"/>
              <a:buBlip>
                <a:blip r:embed="rId2"/>
              </a:buBlip>
              <a:defRPr/>
            </a:pPr>
            <a:r>
              <a:rPr lang="en-US" sz="3200" dirty="0" err="1">
                <a:cs typeface="Arial"/>
              </a:rPr>
              <a:t>Planified</a:t>
            </a:r>
            <a:r>
              <a:rPr lang="en-US" sz="3200" dirty="0">
                <a:cs typeface="Arial"/>
              </a:rPr>
              <a:t> or on demand</a:t>
            </a:r>
          </a:p>
          <a:p>
            <a:pPr marL="380990" indent="-380990" defTabSz="544177">
              <a:spcBef>
                <a:spcPct val="20000"/>
              </a:spcBef>
              <a:buSzPct val="120000"/>
              <a:buBlip>
                <a:blip r:embed="rId2"/>
              </a:buBlip>
              <a:defRPr/>
            </a:pPr>
            <a:r>
              <a:rPr lang="en-US" sz="3200" dirty="0">
                <a:cs typeface="Arial"/>
              </a:rPr>
              <a:t>It works with all the Kubernetes distributions</a:t>
            </a:r>
          </a:p>
          <a:p>
            <a:pPr marL="380990" indent="-380990" defTabSz="544177">
              <a:spcBef>
                <a:spcPct val="20000"/>
              </a:spcBef>
              <a:buSzPct val="120000"/>
              <a:buBlip>
                <a:blip r:embed="rId2"/>
              </a:buBlip>
              <a:defRPr/>
            </a:pPr>
            <a:r>
              <a:rPr lang="en-US" sz="3200" dirty="0">
                <a:cs typeface="Arial"/>
              </a:rPr>
              <a:t>Good for your </a:t>
            </a:r>
            <a:r>
              <a:rPr lang="en-US" sz="3200" dirty="0" err="1">
                <a:cs typeface="Arial"/>
              </a:rPr>
              <a:t>GreenIT</a:t>
            </a:r>
            <a:r>
              <a:rPr lang="en-US" sz="3200" dirty="0">
                <a:cs typeface="Arial"/>
              </a:rPr>
              <a:t> and </a:t>
            </a:r>
            <a:r>
              <a:rPr lang="en-US" sz="3200" dirty="0" err="1">
                <a:cs typeface="Arial"/>
              </a:rPr>
              <a:t>Finops</a:t>
            </a:r>
            <a:r>
              <a:rPr lang="en-US" sz="3200" dirty="0">
                <a:cs typeface="Arial"/>
              </a:rPr>
              <a:t> objectives</a:t>
            </a:r>
          </a:p>
          <a:p>
            <a:pPr marL="380990" indent="-380990" defTabSz="544177">
              <a:spcBef>
                <a:spcPct val="20000"/>
              </a:spcBef>
              <a:buSzPct val="120000"/>
              <a:buBlip>
                <a:blip r:embed="rId2"/>
              </a:buBlip>
              <a:defRPr/>
            </a:pPr>
            <a:r>
              <a:rPr lang="en-US" sz="3200" dirty="0">
                <a:cs typeface="Arial"/>
              </a:rPr>
              <a:t>Mandatory at AXA France</a:t>
            </a:r>
          </a:p>
          <a:p>
            <a:pPr marL="380990" indent="-380990" defTabSz="544177">
              <a:spcBef>
                <a:spcPct val="20000"/>
              </a:spcBef>
              <a:buSzPct val="120000"/>
              <a:buBlip>
                <a:blip r:embed="rId2"/>
              </a:buBlip>
              <a:defRPr/>
            </a:pPr>
            <a:r>
              <a:rPr lang="en-US" sz="3200" dirty="0">
                <a:cs typeface="Arial"/>
              </a:rPr>
              <a:t>Based on </a:t>
            </a:r>
            <a:r>
              <a:rPr lang="en-US" sz="3200" dirty="0" err="1">
                <a:cs typeface="Arial"/>
              </a:rPr>
              <a:t>Quarkus</a:t>
            </a:r>
            <a:r>
              <a:rPr lang="en-US" sz="3200" dirty="0">
                <a:cs typeface="Arial"/>
              </a:rPr>
              <a:t> and </a:t>
            </a:r>
            <a:r>
              <a:rPr lang="en-US" sz="3200" dirty="0" err="1">
                <a:cs typeface="Arial"/>
              </a:rPr>
              <a:t>GraalVM</a:t>
            </a:r>
            <a:endParaRPr lang="en-US" sz="3200" dirty="0">
              <a:cs typeface="Arial"/>
            </a:endParaRPr>
          </a:p>
          <a:p>
            <a:pPr marL="380990" indent="-380990" defTabSz="544177">
              <a:spcBef>
                <a:spcPct val="20000"/>
              </a:spcBef>
              <a:buSzPct val="120000"/>
              <a:buBlip>
                <a:blip r:embed="rId2"/>
              </a:buBlip>
              <a:defRPr/>
            </a:pPr>
            <a:r>
              <a:rPr lang="en-US" dirty="0">
                <a:cs typeface="Arial"/>
              </a:rPr>
              <a:t>Cop CaaS initiative</a:t>
            </a:r>
            <a:endParaRPr lang="en-US" sz="3200" dirty="0">
              <a:cs typeface="Arial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991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7F690BE-9894-4D5E-9287-E0A77C66E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7220" y="3093875"/>
            <a:ext cx="6677560" cy="67025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Demonstration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547764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1B246-12E9-49AA-B738-3219CD0C5C80}"/>
              </a:ext>
            </a:extLst>
          </p:cNvPr>
          <p:cNvSpPr txBox="1">
            <a:spLocks/>
          </p:cNvSpPr>
          <p:nvPr/>
        </p:nvSpPr>
        <p:spPr>
          <a:xfrm>
            <a:off x="5864000" y="2869937"/>
            <a:ext cx="995786" cy="64633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spc="0">
                <a:solidFill>
                  <a:schemeClr val="tx1"/>
                </a:solidFill>
                <a:latin typeface="Source Sans Pro" panose="020B0503030403020204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Job</a:t>
            </a:r>
            <a:endParaRPr kumimoji="0" lang="en-US" sz="36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Source Sans Pro" panose="020B0503030403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679E6DE-3190-4805-BF7D-248C20EE9BE5}"/>
              </a:ext>
            </a:extLst>
          </p:cNvPr>
          <p:cNvSpPr txBox="1">
            <a:spLocks/>
          </p:cNvSpPr>
          <p:nvPr/>
        </p:nvSpPr>
        <p:spPr>
          <a:xfrm>
            <a:off x="1308415" y="2874662"/>
            <a:ext cx="2026517" cy="64633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spc="0">
                <a:solidFill>
                  <a:schemeClr val="tx1"/>
                </a:solidFill>
                <a:latin typeface="Source Sans Pro" panose="020B0503030403020204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chemeClr val="bg1"/>
                </a:solidFill>
              </a:rPr>
              <a:t>CronJob</a:t>
            </a:r>
            <a:endParaRPr kumimoji="0" lang="en-US" sz="36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Source Sans Pro" panose="020B0503030403020204" pitchFamily="34" charset="0"/>
            </a:endParaRPr>
          </a:p>
        </p:txBody>
      </p:sp>
      <p:pic>
        <p:nvPicPr>
          <p:cNvPr id="4" name="Picture 2" descr="Awesome Python | LibHunt">
            <a:extLst>
              <a:ext uri="{FF2B5EF4-FFF2-40B4-BE49-F238E27FC236}">
                <a16:creationId xmlns:a16="http://schemas.microsoft.com/office/drawing/2014/main" id="{9AC1FDE6-44CA-4A7F-8F0C-DEE79C318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762" y="2714012"/>
            <a:ext cx="943583" cy="94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 descr="A cronjob creates a Job">
            <a:extLst>
              <a:ext uri="{FF2B5EF4-FFF2-40B4-BE49-F238E27FC236}">
                <a16:creationId xmlns:a16="http://schemas.microsoft.com/office/drawing/2014/main" id="{CDFA3740-D3E4-4574-8675-77F1AF31640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334932" y="3193103"/>
            <a:ext cx="252906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 descr="A job executes a script in Python">
            <a:extLst>
              <a:ext uri="{FF2B5EF4-FFF2-40B4-BE49-F238E27FC236}">
                <a16:creationId xmlns:a16="http://schemas.microsoft.com/office/drawing/2014/main" id="{ED0F1CCF-9535-4938-8D5F-94AA8CDB9AAA}"/>
              </a:ext>
            </a:extLst>
          </p:cNvPr>
          <p:cNvCxnSpPr>
            <a:cxnSpLocks/>
          </p:cNvCxnSpPr>
          <p:nvPr/>
        </p:nvCxnSpPr>
        <p:spPr>
          <a:xfrm>
            <a:off x="6859786" y="3185804"/>
            <a:ext cx="252906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39A5992-4107-43B1-8007-3AE246D07818}"/>
              </a:ext>
            </a:extLst>
          </p:cNvPr>
          <p:cNvSpPr txBox="1">
            <a:spLocks/>
          </p:cNvSpPr>
          <p:nvPr/>
        </p:nvSpPr>
        <p:spPr>
          <a:xfrm>
            <a:off x="3956501" y="2705672"/>
            <a:ext cx="1285929" cy="48013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spc="0">
                <a:solidFill>
                  <a:schemeClr val="tx1"/>
                </a:solidFill>
                <a:latin typeface="Source Sans Pro" panose="020B0503030403020204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chemeClr val="bg1"/>
                </a:solidFill>
              </a:rPr>
              <a:t>creates</a:t>
            </a:r>
            <a:endParaRPr kumimoji="0" lang="en-US" sz="28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Source Sans Pro" panose="020B0503030403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69F47A4-06C3-4CA0-8BE1-71E73437E74E}"/>
              </a:ext>
            </a:extLst>
          </p:cNvPr>
          <p:cNvSpPr txBox="1">
            <a:spLocks/>
          </p:cNvSpPr>
          <p:nvPr/>
        </p:nvSpPr>
        <p:spPr>
          <a:xfrm>
            <a:off x="7369145" y="2705671"/>
            <a:ext cx="1510350" cy="48013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spc="0">
                <a:solidFill>
                  <a:schemeClr val="tx1"/>
                </a:solidFill>
                <a:latin typeface="Source Sans Pro" panose="020B0503030403020204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chemeClr val="bg1"/>
                </a:solidFill>
              </a:rPr>
              <a:t>executes</a:t>
            </a:r>
            <a:endParaRPr kumimoji="0" lang="en-US" sz="28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Source Sans Pro" panose="020B0503030403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C990E6-45C8-4141-896C-30EDAD01652A}"/>
              </a:ext>
            </a:extLst>
          </p:cNvPr>
          <p:cNvSpPr txBox="1">
            <a:spLocks/>
          </p:cNvSpPr>
          <p:nvPr/>
        </p:nvSpPr>
        <p:spPr>
          <a:xfrm>
            <a:off x="1420161" y="3516268"/>
            <a:ext cx="1579278" cy="28623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spc="0">
                <a:solidFill>
                  <a:schemeClr val="tx1"/>
                </a:solidFill>
                <a:latin typeface="Source Sans Pro" panose="020B0503030403020204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bg1"/>
                </a:solidFill>
              </a:rPr>
              <a:t>schedule = 0 9 * * *</a:t>
            </a:r>
            <a:endParaRPr kumimoji="0" lang="en-US" sz="14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124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Site internet - Icônes ordinateur gratuites">
            <a:extLst>
              <a:ext uri="{FF2B5EF4-FFF2-40B4-BE49-F238E27FC236}">
                <a16:creationId xmlns:a16="http://schemas.microsoft.com/office/drawing/2014/main" id="{7C8D4C85-2344-48B7-9858-D8FE7AD38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40" y="2855879"/>
            <a:ext cx="1146242" cy="114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251D4534-D7A8-4E38-BADC-ED190F48F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01649" y="3120811"/>
            <a:ext cx="385763" cy="4286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071358A-0BBE-4CA4-B10E-E5311E3FA0BE}"/>
              </a:ext>
            </a:extLst>
          </p:cNvPr>
          <p:cNvSpPr/>
          <p:nvPr/>
        </p:nvSpPr>
        <p:spPr>
          <a:xfrm>
            <a:off x="3358380" y="1234601"/>
            <a:ext cx="821987" cy="50129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Source Sans Pro" panose="020B0503030403020204" pitchFamily="34" charset="0"/>
              </a:rPr>
              <a:t>KUBERNETES API</a:t>
            </a:r>
          </a:p>
        </p:txBody>
      </p:sp>
      <p:pic>
        <p:nvPicPr>
          <p:cNvPr id="10" name="Picture 4" descr="Xavier / Tutoriels kubernetes · GitLab">
            <a:extLst>
              <a:ext uri="{FF2B5EF4-FFF2-40B4-BE49-F238E27FC236}">
                <a16:creationId xmlns:a16="http://schemas.microsoft.com/office/drawing/2014/main" id="{26B00AC4-E798-403F-BA55-2BE02F716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928" y="1370788"/>
            <a:ext cx="646889" cy="64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54E5167-ADA1-407B-AED0-ED359D5A3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51336" y="1069895"/>
            <a:ext cx="6623044" cy="52944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pic>
        <p:nvPicPr>
          <p:cNvPr id="12" name="Picture 4" descr="Xavier / Tutoriels kubernetes · GitLab">
            <a:extLst>
              <a:ext uri="{FF2B5EF4-FFF2-40B4-BE49-F238E27FC236}">
                <a16:creationId xmlns:a16="http://schemas.microsoft.com/office/drawing/2014/main" id="{A814F60E-E825-4E14-AE30-9B28E118E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695" y="5646887"/>
            <a:ext cx="646889" cy="64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8B49CEC7-120E-4727-BFBB-E832D1E4F276}"/>
              </a:ext>
            </a:extLst>
          </p:cNvPr>
          <p:cNvSpPr txBox="1"/>
          <p:nvPr/>
        </p:nvSpPr>
        <p:spPr>
          <a:xfrm>
            <a:off x="5166103" y="1324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Source Sans Pro" panose="020B0503030403020204" pitchFamily="34" charset="0"/>
              </a:rPr>
              <a:t>CronJob</a:t>
            </a:r>
            <a:r>
              <a:rPr lang="en-US" b="1" dirty="0">
                <a:latin typeface="Source Sans Pro" panose="020B0503030403020204" pitchFamily="34" charset="0"/>
              </a:rPr>
              <a:t> start</a:t>
            </a:r>
            <a:endParaRPr lang="fr-FR" b="1" dirty="0">
              <a:latin typeface="Source Sans Pro" panose="020B0503030403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7088519-8BC3-4D09-8346-ED9B02D33EE4}"/>
              </a:ext>
            </a:extLst>
          </p:cNvPr>
          <p:cNvSpPr txBox="1"/>
          <p:nvPr/>
        </p:nvSpPr>
        <p:spPr>
          <a:xfrm>
            <a:off x="5166103" y="24685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Source Sans Pro" panose="020B0503030403020204" pitchFamily="34" charset="0"/>
              </a:rPr>
              <a:t>CronJob</a:t>
            </a:r>
            <a:r>
              <a:rPr lang="en-US" b="1" dirty="0">
                <a:latin typeface="Source Sans Pro" panose="020B0503030403020204" pitchFamily="34" charset="0"/>
              </a:rPr>
              <a:t> stop</a:t>
            </a:r>
            <a:endParaRPr lang="fr-FR" b="1" dirty="0">
              <a:latin typeface="Source Sans Pro" panose="020B0503030403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A60F87A-4DF6-4463-BFD9-7B2661E8F5D5}"/>
              </a:ext>
            </a:extLst>
          </p:cNvPr>
          <p:cNvSpPr txBox="1"/>
          <p:nvPr/>
        </p:nvSpPr>
        <p:spPr>
          <a:xfrm>
            <a:off x="5166103" y="3609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Source Sans Pro" panose="020B0503030403020204" pitchFamily="34" charset="0"/>
              </a:rPr>
              <a:t>Job start</a:t>
            </a:r>
            <a:endParaRPr lang="fr-FR" b="1" dirty="0">
              <a:latin typeface="Source Sans Pro" panose="020B0503030403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75CB642-69D9-438D-B176-C8641CD7339D}"/>
              </a:ext>
            </a:extLst>
          </p:cNvPr>
          <p:cNvSpPr txBox="1"/>
          <p:nvPr/>
        </p:nvSpPr>
        <p:spPr>
          <a:xfrm>
            <a:off x="5166103" y="47030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Source Sans Pro" panose="020B0503030403020204" pitchFamily="34" charset="0"/>
              </a:rPr>
              <a:t>Job stop</a:t>
            </a:r>
            <a:endParaRPr lang="fr-FR" b="1" dirty="0">
              <a:latin typeface="Source Sans Pro" panose="020B0503030403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6948B13-E9E1-4D70-A910-36CBA3555076}"/>
              </a:ext>
            </a:extLst>
          </p:cNvPr>
          <p:cNvSpPr txBox="1"/>
          <p:nvPr/>
        </p:nvSpPr>
        <p:spPr>
          <a:xfrm>
            <a:off x="7620716" y="1324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Source Sans Pro" panose="020B0503030403020204" pitchFamily="34" charset="0"/>
              </a:rPr>
              <a:t>Job start</a:t>
            </a:r>
            <a:endParaRPr lang="fr-FR" b="1" dirty="0">
              <a:latin typeface="Source Sans Pro" panose="020B0503030403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2529AE0-D8C6-4A9F-8157-882F34A910B3}"/>
              </a:ext>
            </a:extLst>
          </p:cNvPr>
          <p:cNvSpPr txBox="1"/>
          <p:nvPr/>
        </p:nvSpPr>
        <p:spPr>
          <a:xfrm>
            <a:off x="7620716" y="24685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Source Sans Pro" panose="020B0503030403020204" pitchFamily="34" charset="0"/>
              </a:rPr>
              <a:t>Job stop</a:t>
            </a:r>
            <a:endParaRPr lang="fr-FR" b="1" dirty="0">
              <a:latin typeface="Source Sans Pro" panose="020B0503030403020204" pitchFamily="34" charset="0"/>
            </a:endParaRPr>
          </a:p>
        </p:txBody>
      </p:sp>
      <p:pic>
        <p:nvPicPr>
          <p:cNvPr id="19" name="Picture 2" descr="Awesome Python | LibHunt">
            <a:extLst>
              <a:ext uri="{FF2B5EF4-FFF2-40B4-BE49-F238E27FC236}">
                <a16:creationId xmlns:a16="http://schemas.microsoft.com/office/drawing/2014/main" id="{6F574D3F-E4F2-4F7B-A0CC-206276D56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653" y="1185313"/>
            <a:ext cx="648506" cy="64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Awesome Python | LibHunt">
            <a:extLst>
              <a:ext uri="{FF2B5EF4-FFF2-40B4-BE49-F238E27FC236}">
                <a16:creationId xmlns:a16="http://schemas.microsoft.com/office/drawing/2014/main" id="{5EE7534D-2549-40E8-B802-87DC55F02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653" y="2355797"/>
            <a:ext cx="648506" cy="64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Awesome Python | LibHunt">
            <a:extLst>
              <a:ext uri="{FF2B5EF4-FFF2-40B4-BE49-F238E27FC236}">
                <a16:creationId xmlns:a16="http://schemas.microsoft.com/office/drawing/2014/main" id="{DCB7D70B-D78C-4066-95B2-F11666846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653" y="3461520"/>
            <a:ext cx="648506" cy="64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Awesome Python | LibHunt">
            <a:extLst>
              <a:ext uri="{FF2B5EF4-FFF2-40B4-BE49-F238E27FC236}">
                <a16:creationId xmlns:a16="http://schemas.microsoft.com/office/drawing/2014/main" id="{FD549915-C43D-42B7-A42B-27FB26608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653" y="4563463"/>
            <a:ext cx="648506" cy="64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8F8E1399-F86F-4CC1-9E88-08E9A85C7681}"/>
              </a:ext>
            </a:extLst>
          </p:cNvPr>
          <p:cNvSpPr txBox="1"/>
          <p:nvPr/>
        </p:nvSpPr>
        <p:spPr>
          <a:xfrm>
            <a:off x="10250427" y="1324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Source Sans Pro" panose="020B0503030403020204" pitchFamily="34" charset="0"/>
              </a:rPr>
              <a:t>Replicas = 1</a:t>
            </a:r>
            <a:endParaRPr lang="fr-FR" b="1" dirty="0">
              <a:latin typeface="Source Sans Pro" panose="020B0503030403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1900305-DAF7-4A11-AE34-AD982151715B}"/>
              </a:ext>
            </a:extLst>
          </p:cNvPr>
          <p:cNvSpPr txBox="1"/>
          <p:nvPr/>
        </p:nvSpPr>
        <p:spPr>
          <a:xfrm>
            <a:off x="10250427" y="24655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Source Sans Pro" panose="020B0503030403020204" pitchFamily="34" charset="0"/>
              </a:rPr>
              <a:t>Replicas = 0</a:t>
            </a:r>
            <a:endParaRPr lang="fr-FR" b="1" dirty="0">
              <a:latin typeface="Source Sans Pro" panose="020B0503030403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E041AAA-71E0-4AB7-92B0-45A6ACB7878A}"/>
              </a:ext>
            </a:extLst>
          </p:cNvPr>
          <p:cNvSpPr txBox="1"/>
          <p:nvPr/>
        </p:nvSpPr>
        <p:spPr>
          <a:xfrm>
            <a:off x="10250427" y="35630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Source Sans Pro" panose="020B0503030403020204" pitchFamily="34" charset="0"/>
              </a:rPr>
              <a:t>Replicas = 1</a:t>
            </a:r>
            <a:endParaRPr lang="fr-FR" b="1" dirty="0">
              <a:latin typeface="Source Sans Pro" panose="020B0503030403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CF6528B-5ECE-4FC4-A135-6890D67F4877}"/>
              </a:ext>
            </a:extLst>
          </p:cNvPr>
          <p:cNvSpPr txBox="1"/>
          <p:nvPr/>
        </p:nvSpPr>
        <p:spPr>
          <a:xfrm>
            <a:off x="10250427" y="47030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Source Sans Pro" panose="020B0503030403020204" pitchFamily="34" charset="0"/>
              </a:rPr>
              <a:t>Replicas = 0</a:t>
            </a:r>
            <a:endParaRPr lang="fr-FR" b="1" dirty="0">
              <a:latin typeface="Source Sans Pro" panose="020B0503030403020204" pitchFamily="34" charset="0"/>
            </a:endParaRPr>
          </a:p>
        </p:txBody>
      </p:sp>
      <p:cxnSp>
        <p:nvCxnSpPr>
          <p:cNvPr id="27" name="Connecteur droit avec flèche 26" descr="The dailyclean front calls the dailycleanAPI">
            <a:extLst>
              <a:ext uri="{FF2B5EF4-FFF2-40B4-BE49-F238E27FC236}">
                <a16:creationId xmlns:a16="http://schemas.microsoft.com/office/drawing/2014/main" id="{C4330CB9-2CEE-435B-9BFB-0F8D8784B519}"/>
              </a:ext>
            </a:extLst>
          </p:cNvPr>
          <p:cNvCxnSpPr>
            <a:cxnSpLocks/>
          </p:cNvCxnSpPr>
          <p:nvPr/>
        </p:nvCxnSpPr>
        <p:spPr>
          <a:xfrm>
            <a:off x="1572650" y="3313749"/>
            <a:ext cx="5367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 descr="The dailycleanAPI calls the Kubernetes API">
            <a:extLst>
              <a:ext uri="{FF2B5EF4-FFF2-40B4-BE49-F238E27FC236}">
                <a16:creationId xmlns:a16="http://schemas.microsoft.com/office/drawing/2014/main" id="{17988C6E-1B0B-4CF5-8FD8-851CCA68994A}"/>
              </a:ext>
            </a:extLst>
          </p:cNvPr>
          <p:cNvCxnSpPr>
            <a:cxnSpLocks/>
          </p:cNvCxnSpPr>
          <p:nvPr/>
        </p:nvCxnSpPr>
        <p:spPr>
          <a:xfrm>
            <a:off x="2718963" y="3313749"/>
            <a:ext cx="5367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51C1F8EF-4164-4BEB-858A-80D32947FBA9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236337" y="1509566"/>
            <a:ext cx="929766" cy="846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E5140F6-ABEC-46FC-9060-589B0D4F6158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236337" y="2653197"/>
            <a:ext cx="929766" cy="450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43E85F72-880E-498A-9AA0-C26FEB909958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236337" y="3499429"/>
            <a:ext cx="929766" cy="294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904BCE14-F066-4C32-8531-EE2581BFDF0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282720" y="4327540"/>
            <a:ext cx="883383" cy="560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A6DFF3E1-971D-45CE-B3CF-64010FFD90B7}"/>
              </a:ext>
            </a:extLst>
          </p:cNvPr>
          <p:cNvCxnSpPr>
            <a:cxnSpLocks/>
          </p:cNvCxnSpPr>
          <p:nvPr/>
        </p:nvCxnSpPr>
        <p:spPr>
          <a:xfrm>
            <a:off x="6747624" y="1509566"/>
            <a:ext cx="722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3E9FD8C7-D628-443E-AA60-2588F6D10806}"/>
              </a:ext>
            </a:extLst>
          </p:cNvPr>
          <p:cNvCxnSpPr>
            <a:cxnSpLocks/>
          </p:cNvCxnSpPr>
          <p:nvPr/>
        </p:nvCxnSpPr>
        <p:spPr>
          <a:xfrm>
            <a:off x="6747623" y="2644864"/>
            <a:ext cx="722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679C500-5066-417A-9BB7-6369CAA99941}"/>
              </a:ext>
            </a:extLst>
          </p:cNvPr>
          <p:cNvCxnSpPr>
            <a:cxnSpLocks/>
          </p:cNvCxnSpPr>
          <p:nvPr/>
        </p:nvCxnSpPr>
        <p:spPr>
          <a:xfrm>
            <a:off x="6386501" y="3793800"/>
            <a:ext cx="28061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774BCFC6-4177-43B8-AE96-3CB9722C67E3}"/>
              </a:ext>
            </a:extLst>
          </p:cNvPr>
          <p:cNvCxnSpPr>
            <a:cxnSpLocks/>
          </p:cNvCxnSpPr>
          <p:nvPr/>
        </p:nvCxnSpPr>
        <p:spPr>
          <a:xfrm>
            <a:off x="6386501" y="4889037"/>
            <a:ext cx="28061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06D3C527-687B-489F-8B85-A8324EC3AB90}"/>
              </a:ext>
            </a:extLst>
          </p:cNvPr>
          <p:cNvCxnSpPr>
            <a:cxnSpLocks/>
          </p:cNvCxnSpPr>
          <p:nvPr/>
        </p:nvCxnSpPr>
        <p:spPr>
          <a:xfrm>
            <a:off x="8681671" y="1509566"/>
            <a:ext cx="5772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B1168D5-9CF8-4840-A0D8-1CAE9E7A695B}"/>
              </a:ext>
            </a:extLst>
          </p:cNvPr>
          <p:cNvCxnSpPr>
            <a:cxnSpLocks/>
          </p:cNvCxnSpPr>
          <p:nvPr/>
        </p:nvCxnSpPr>
        <p:spPr>
          <a:xfrm>
            <a:off x="8615410" y="2681371"/>
            <a:ext cx="5772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50993607-5938-444E-9DCE-5F535DF99D8D}"/>
              </a:ext>
            </a:extLst>
          </p:cNvPr>
          <p:cNvSpPr txBox="1"/>
          <p:nvPr/>
        </p:nvSpPr>
        <p:spPr>
          <a:xfrm>
            <a:off x="1696938" y="2460198"/>
            <a:ext cx="1625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Source Sans Pro" panose="020B0503030403020204" pitchFamily="34" charset="0"/>
              </a:rPr>
              <a:t>DailycleanAPI</a:t>
            </a:r>
            <a:endParaRPr lang="fr-FR" b="1" dirty="0">
              <a:latin typeface="Source Sans Pro" panose="020B0503030403020204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26251903-D9A2-4BD4-AF98-C1BE90BAFF47}"/>
              </a:ext>
            </a:extLst>
          </p:cNvPr>
          <p:cNvSpPr txBox="1"/>
          <p:nvPr/>
        </p:nvSpPr>
        <p:spPr>
          <a:xfrm>
            <a:off x="0" y="4155626"/>
            <a:ext cx="1715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Source Sans Pro" panose="020B0503030403020204" pitchFamily="34" charset="0"/>
              </a:rPr>
              <a:t>DailycleanFront</a:t>
            </a:r>
            <a:endParaRPr lang="fr-FR" b="1" dirty="0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27695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PI Java : Oracle réclame 9,3 milliards de dollars à Google">
            <a:extLst>
              <a:ext uri="{FF2B5EF4-FFF2-40B4-BE49-F238E27FC236}">
                <a16:creationId xmlns:a16="http://schemas.microsoft.com/office/drawing/2014/main" id="{A7ABEB2B-7A86-4C12-B56A-51781386F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632" y="1667367"/>
            <a:ext cx="3517119" cy="351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GraalVM">
            <a:extLst>
              <a:ext uri="{FF2B5EF4-FFF2-40B4-BE49-F238E27FC236}">
                <a16:creationId xmlns:a16="http://schemas.microsoft.com/office/drawing/2014/main" id="{B0431E3B-0B4B-4036-B15E-E62FD251F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0676" y="2632049"/>
            <a:ext cx="3537345" cy="158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EA694D11-AB52-4E33-97C2-D9EA752CDF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36" y="2366396"/>
            <a:ext cx="3517120" cy="211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3108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B5C177-CC50-4ADE-B8C4-1A1164576563}"/>
              </a:ext>
            </a:extLst>
          </p:cNvPr>
          <p:cNvSpPr/>
          <p:nvPr/>
        </p:nvSpPr>
        <p:spPr>
          <a:xfrm>
            <a:off x="2489198" y="1524143"/>
            <a:ext cx="91333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427104"/>
            <a:r>
              <a:rPr lang="fr-FR" altLang="fr-FR" sz="6000" dirty="0" err="1">
                <a:solidFill>
                  <a:schemeClr val="bg1"/>
                </a:solidFill>
                <a:latin typeface="Segoe UI" panose="020B0502040204020203" pitchFamily="34" charset="0"/>
                <a:ea typeface="Karla" pitchFamily="2" charset="0"/>
                <a:cs typeface="Segoe UI" panose="020B0502040204020203" pitchFamily="34" charset="0"/>
              </a:rPr>
              <a:t>Dailyclean</a:t>
            </a:r>
            <a:r>
              <a:rPr lang="fr-FR" altLang="fr-FR" sz="6000" dirty="0">
                <a:solidFill>
                  <a:schemeClr val="bg1"/>
                </a:solidFill>
                <a:latin typeface="Segoe UI" panose="020B0502040204020203" pitchFamily="34" charset="0"/>
                <a:ea typeface="Karla" pitchFamily="2" charset="0"/>
                <a:cs typeface="Segoe UI" panose="020B0502040204020203" pitchFamily="34" charset="0"/>
              </a:rPr>
              <a:t> </a:t>
            </a:r>
            <a:r>
              <a:rPr lang="fr-FR" altLang="fr-FR" sz="6000" dirty="0" err="1">
                <a:solidFill>
                  <a:schemeClr val="bg1"/>
                </a:solidFill>
                <a:latin typeface="Segoe UI" panose="020B0502040204020203" pitchFamily="34" charset="0"/>
                <a:ea typeface="Karla" pitchFamily="2" charset="0"/>
                <a:cs typeface="Segoe UI" panose="020B0502040204020203" pitchFamily="34" charset="0"/>
              </a:rPr>
              <a:t>is</a:t>
            </a:r>
            <a:r>
              <a:rPr lang="fr-FR" altLang="fr-FR" sz="6000" dirty="0">
                <a:solidFill>
                  <a:schemeClr val="bg1"/>
                </a:solidFill>
                <a:latin typeface="Segoe UI" panose="020B0502040204020203" pitchFamily="34" charset="0"/>
                <a:ea typeface="Karla" pitchFamily="2" charset="0"/>
                <a:cs typeface="Segoe UI" panose="020B0502040204020203" pitchFamily="34" charset="0"/>
              </a:rPr>
              <a:t> open </a:t>
            </a:r>
            <a:r>
              <a:rPr lang="fr-FR" altLang="fr-FR" sz="6000" dirty="0" err="1">
                <a:solidFill>
                  <a:schemeClr val="bg1"/>
                </a:solidFill>
                <a:latin typeface="Segoe UI" panose="020B0502040204020203" pitchFamily="34" charset="0"/>
                <a:ea typeface="Karla" pitchFamily="2" charset="0"/>
                <a:cs typeface="Segoe UI" panose="020B0502040204020203" pitchFamily="34" charset="0"/>
              </a:rPr>
              <a:t>sourced</a:t>
            </a:r>
            <a:endParaRPr lang="fr-FR" altLang="fr-FR" sz="5400" b="1" dirty="0">
              <a:solidFill>
                <a:schemeClr val="bg1"/>
              </a:solidFill>
              <a:latin typeface="Segoe UI" panose="020B0502040204020203" pitchFamily="34" charset="0"/>
              <a:ea typeface="Karla" pitchFamily="2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52D650-50E5-49FB-9055-A37F7737246E}"/>
              </a:ext>
            </a:extLst>
          </p:cNvPr>
          <p:cNvSpPr/>
          <p:nvPr/>
        </p:nvSpPr>
        <p:spPr>
          <a:xfrm>
            <a:off x="2489198" y="4687526"/>
            <a:ext cx="91333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427104"/>
            <a:r>
              <a:rPr lang="fr-FR" altLang="fr-FR" sz="3600" dirty="0">
                <a:solidFill>
                  <a:schemeClr val="bg1"/>
                </a:solidFill>
                <a:latin typeface="Segoe UI" panose="020B0502040204020203" pitchFamily="34" charset="0"/>
                <a:ea typeface="Karla" pitchFamily="2" charset="0"/>
                <a:cs typeface="Segoe UI" panose="020B0502040204020203" pitchFamily="34" charset="0"/>
                <a:hlinkClick r:id="rId2"/>
              </a:rPr>
              <a:t>https://github.com/AxaGuilDEv/dailyclean</a:t>
            </a:r>
            <a:endParaRPr lang="fr-FR" altLang="fr-FR" sz="3600" b="1" dirty="0">
              <a:solidFill>
                <a:schemeClr val="bg1"/>
              </a:solidFill>
              <a:latin typeface="Segoe UI" panose="020B0502040204020203" pitchFamily="34" charset="0"/>
              <a:ea typeface="Karla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79822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6C8C81A-0C3A-4F08-ADE8-7D87CA6D0B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61094" y="1536174"/>
            <a:ext cx="8264369" cy="3785652"/>
          </a:xfrm>
        </p:spPr>
        <p:txBody>
          <a:bodyPr anchor="t"/>
          <a:lstStyle/>
          <a:p>
            <a:pPr defTabSz="1427104"/>
            <a:r>
              <a:rPr lang="fr-FR" altLang="fr-FR" sz="4800" dirty="0">
                <a:ea typeface="Karla" pitchFamily="2" charset="0"/>
              </a:rPr>
              <a:t>Questions ?</a:t>
            </a:r>
            <a:endParaRPr lang="fr-FR" altLang="fr-FR" sz="4800" b="1" dirty="0">
              <a:ea typeface="Karla" pitchFamily="2" charset="0"/>
            </a:endParaRPr>
          </a:p>
          <a:p>
            <a:endParaRPr lang="fr-FR" sz="4800" dirty="0">
              <a:hlinkClick r:id="rId2"/>
            </a:endParaRPr>
          </a:p>
          <a:p>
            <a:r>
              <a:rPr lang="fr-FR" sz="4800" dirty="0">
                <a:hlinkClick r:id="rId2"/>
              </a:rPr>
              <a:t>guillaume.thomas@axa.fr</a:t>
            </a:r>
            <a:endParaRPr lang="fr-FR" sz="4800" dirty="0"/>
          </a:p>
          <a:p>
            <a:endParaRPr lang="fr-FR" sz="4800" dirty="0"/>
          </a:p>
          <a:p>
            <a:r>
              <a:rPr lang="fr-FR" sz="4800" dirty="0"/>
              <a:t>@gthomasIT</a:t>
            </a:r>
          </a:p>
        </p:txBody>
      </p:sp>
    </p:spTree>
    <p:extLst>
      <p:ext uri="{BB962C8B-B14F-4D97-AF65-F5344CB8AC3E}">
        <p14:creationId xmlns:p14="http://schemas.microsoft.com/office/powerpoint/2010/main" val="294810732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55288465F0B841949E126DC7E15131" ma:contentTypeVersion="11" ma:contentTypeDescription="Create a new document." ma:contentTypeScope="" ma:versionID="93e5c56d9303c32134c6e5dc64fe5c8e">
  <xsd:schema xmlns:xsd="http://www.w3.org/2001/XMLSchema" xmlns:xs="http://www.w3.org/2001/XMLSchema" xmlns:p="http://schemas.microsoft.com/office/2006/metadata/properties" xmlns:ns3="00c026d3-5d9d-4270-9e97-613c6087bf7c" xmlns:ns4="b3863cff-62c9-427c-8687-41d55463a86b" targetNamespace="http://schemas.microsoft.com/office/2006/metadata/properties" ma:root="true" ma:fieldsID="16a053e4f345fa3ef6a691a4b4387711" ns3:_="" ns4:_="">
    <xsd:import namespace="00c026d3-5d9d-4270-9e97-613c6087bf7c"/>
    <xsd:import namespace="b3863cff-62c9-427c-8687-41d55463a86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c026d3-5d9d-4270-9e97-613c6087bf7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863cff-62c9-427c-8687-41d55463a8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3052B2-BB7E-4C94-8B3D-A85A0F1963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c026d3-5d9d-4270-9e97-613c6087bf7c"/>
    <ds:schemaRef ds:uri="b3863cff-62c9-427c-8687-41d55463a8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270546-7760-4583-B769-04FBBC3E83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4DC113-8FD1-4E3C-A754-674A1FDB01C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717</Words>
  <Application>Microsoft Office PowerPoint</Application>
  <PresentationFormat>Grand écran</PresentationFormat>
  <Paragraphs>104</Paragraphs>
  <Slides>10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Source Sans Pro</vt:lpstr>
      <vt:lpstr>Thème Office</vt:lpstr>
      <vt:lpstr>How I saved the World with Dailyclean, an open sourced tool developped in Quarkus</vt:lpstr>
      <vt:lpstr>Guillaume THOMAS</vt:lpstr>
      <vt:lpstr>What is the Dailyclean project</vt:lpstr>
      <vt:lpstr>Demonstration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GOURLEZ Geoffrey</dc:creator>
  <cp:lastModifiedBy>THOMAS Guillaume</cp:lastModifiedBy>
  <cp:revision>41</cp:revision>
  <dcterms:created xsi:type="dcterms:W3CDTF">2020-11-17T15:39:44Z</dcterms:created>
  <dcterms:modified xsi:type="dcterms:W3CDTF">2023-07-04T09:31:31Z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0x0101006455288465F0B841949E126DC7E15131</vt:lpwstr>
  </property>
  <property fmtid="{D5CDD505-2E9C-101B-9397-08002B2CF9AE}" pid="3" name="Tfs.IsStoryboard">
    <vt:bool>true</vt:bool>
  </property>
  <property fmtid="{D5CDD505-2E9C-101B-9397-08002B2CF9AE}" pid="4" name="Tfs.LastKnownPath">
    <vt:lpwstr>https://axa365-my.sharepoint.com/personal/geoffrey_gourlez_axa_fr/Documents/Bureau/Documents/02 Présentations/CoP PPT/template_NON_officiel_geo_2020.pptx</vt:lpwstr>
  </property>
  <property fmtid="{D5CDD505-2E9C-101B-9397-08002B2CF9AE}" pid="5" name="MSIP_Label_bbfbbd0f-0666-461a-9212-afe773a25324_Enabled">
    <vt:lpwstr>true</vt:lpwstr>
  </property>
  <property fmtid="{D5CDD505-2E9C-101B-9397-08002B2CF9AE}" pid="6" name="MSIP_Label_bbfbbd0f-0666-461a-9212-afe773a25324_SetDate">
    <vt:lpwstr>2023-07-04T09:31:31Z</vt:lpwstr>
  </property>
  <property fmtid="{D5CDD505-2E9C-101B-9397-08002B2CF9AE}" pid="7" name="MSIP_Label_bbfbbd0f-0666-461a-9212-afe773a25324_Method">
    <vt:lpwstr>Standard</vt:lpwstr>
  </property>
  <property fmtid="{D5CDD505-2E9C-101B-9397-08002B2CF9AE}" pid="8" name="MSIP_Label_bbfbbd0f-0666-461a-9212-afe773a25324_Name">
    <vt:lpwstr>AFA Confidentiel</vt:lpwstr>
  </property>
  <property fmtid="{D5CDD505-2E9C-101B-9397-08002B2CF9AE}" pid="9" name="MSIP_Label_bbfbbd0f-0666-461a-9212-afe773a25324_SiteId">
    <vt:lpwstr>396b38cc-aa65-492b-bb0e-3d94ed25a97b</vt:lpwstr>
  </property>
  <property fmtid="{D5CDD505-2E9C-101B-9397-08002B2CF9AE}" pid="10" name="MSIP_Label_bbfbbd0f-0666-461a-9212-afe773a25324_ActionId">
    <vt:lpwstr>28fce35e-53d2-45ee-b780-882923111b8c</vt:lpwstr>
  </property>
  <property fmtid="{D5CDD505-2E9C-101B-9397-08002B2CF9AE}" pid="11" name="MSIP_Label_bbfbbd0f-0666-461a-9212-afe773a25324_ContentBits">
    <vt:lpwstr>3</vt:lpwstr>
  </property>
</Properties>
</file>