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Fagot" userId="cceba2a6977e8055" providerId="LiveId" clId="{82370EB3-8A1C-4470-AFA8-BB8074466FF0}"/>
    <pc:docChg chg="undo custSel addSld delSld modSld">
      <pc:chgData name="Guillaume Fagot" userId="cceba2a6977e8055" providerId="LiveId" clId="{82370EB3-8A1C-4470-AFA8-BB8074466FF0}" dt="2025-04-13T14:02:04.597" v="2440" actId="1076"/>
      <pc:docMkLst>
        <pc:docMk/>
      </pc:docMkLst>
      <pc:sldChg chg="addSp modSp mod">
        <pc:chgData name="Guillaume Fagot" userId="cceba2a6977e8055" providerId="LiveId" clId="{82370EB3-8A1C-4470-AFA8-BB8074466FF0}" dt="2025-04-04T14:37:13.404" v="1600" actId="255"/>
        <pc:sldMkLst>
          <pc:docMk/>
          <pc:sldMk cId="778849067" sldId="256"/>
        </pc:sldMkLst>
        <pc:spChg chg="mod">
          <ac:chgData name="Guillaume Fagot" userId="cceba2a6977e8055" providerId="LiveId" clId="{82370EB3-8A1C-4470-AFA8-BB8074466FF0}" dt="2025-04-04T14:37:13.404" v="1600" actId="255"/>
          <ac:spMkLst>
            <pc:docMk/>
            <pc:sldMk cId="778849067" sldId="256"/>
            <ac:spMk id="3" creationId="{DFAD6A1D-BFE5-23DC-82CE-38B24670E71F}"/>
          </ac:spMkLst>
        </pc:spChg>
        <pc:spChg chg="add mod">
          <ac:chgData name="Guillaume Fagot" userId="cceba2a6977e8055" providerId="LiveId" clId="{82370EB3-8A1C-4470-AFA8-BB8074466FF0}" dt="2025-04-04T14:32:50.963" v="1355" actId="1076"/>
          <ac:spMkLst>
            <pc:docMk/>
            <pc:sldMk cId="778849067" sldId="256"/>
            <ac:spMk id="4" creationId="{4DF5E97B-C789-930B-F9C2-98DF3F04E67F}"/>
          </ac:spMkLst>
        </pc:spChg>
        <pc:spChg chg="add mod">
          <ac:chgData name="Guillaume Fagot" userId="cceba2a6977e8055" providerId="LiveId" clId="{82370EB3-8A1C-4470-AFA8-BB8074466FF0}" dt="2025-04-04T14:34:56.019" v="1405" actId="1076"/>
          <ac:spMkLst>
            <pc:docMk/>
            <pc:sldMk cId="778849067" sldId="256"/>
            <ac:spMk id="5" creationId="{AA5927B5-0C08-27BB-8543-553551D0DF09}"/>
          </ac:spMkLst>
        </pc:spChg>
        <pc:spChg chg="add mod">
          <ac:chgData name="Guillaume Fagot" userId="cceba2a6977e8055" providerId="LiveId" clId="{82370EB3-8A1C-4470-AFA8-BB8074466FF0}" dt="2025-04-04T14:34:58.851" v="1406" actId="1076"/>
          <ac:spMkLst>
            <pc:docMk/>
            <pc:sldMk cId="778849067" sldId="256"/>
            <ac:spMk id="6" creationId="{3178B5A3-A985-3C20-906C-AB1C80550610}"/>
          </ac:spMkLst>
        </pc:spChg>
        <pc:spChg chg="add mod">
          <ac:chgData name="Guillaume Fagot" userId="cceba2a6977e8055" providerId="LiveId" clId="{82370EB3-8A1C-4470-AFA8-BB8074466FF0}" dt="2025-04-04T14:36:14.587" v="1521" actId="1076"/>
          <ac:spMkLst>
            <pc:docMk/>
            <pc:sldMk cId="778849067" sldId="256"/>
            <ac:spMk id="7" creationId="{AA512547-F52B-5630-B24C-2F0890171F00}"/>
          </ac:spMkLst>
        </pc:spChg>
      </pc:sldChg>
      <pc:sldChg chg="addSp modSp mod">
        <pc:chgData name="Guillaume Fagot" userId="cceba2a6977e8055" providerId="LiveId" clId="{82370EB3-8A1C-4470-AFA8-BB8074466FF0}" dt="2025-04-07T13:46:35.198" v="2377" actId="1076"/>
        <pc:sldMkLst>
          <pc:docMk/>
          <pc:sldMk cId="3036096565" sldId="257"/>
        </pc:sldMkLst>
        <pc:spChg chg="mod">
          <ac:chgData name="Guillaume Fagot" userId="cceba2a6977e8055" providerId="LiveId" clId="{82370EB3-8A1C-4470-AFA8-BB8074466FF0}" dt="2025-04-04T14:39:29.785" v="1752" actId="255"/>
          <ac:spMkLst>
            <pc:docMk/>
            <pc:sldMk cId="3036096565" sldId="257"/>
            <ac:spMk id="3" creationId="{D0FB73F0-1E43-385B-0A13-8A58D049D266}"/>
          </ac:spMkLst>
        </pc:spChg>
        <pc:spChg chg="add mod">
          <ac:chgData name="Guillaume Fagot" userId="cceba2a6977e8055" providerId="LiveId" clId="{82370EB3-8A1C-4470-AFA8-BB8074466FF0}" dt="2025-04-04T14:04:06.274" v="834" actId="1076"/>
          <ac:spMkLst>
            <pc:docMk/>
            <pc:sldMk cId="3036096565" sldId="257"/>
            <ac:spMk id="4" creationId="{20FAEFB5-8259-B4AE-5A4F-9D4D3EAD6B50}"/>
          </ac:spMkLst>
        </pc:spChg>
        <pc:spChg chg="add mod">
          <ac:chgData name="Guillaume Fagot" userId="cceba2a6977e8055" providerId="LiveId" clId="{82370EB3-8A1C-4470-AFA8-BB8074466FF0}" dt="2025-04-04T14:39:13.499" v="1751" actId="1076"/>
          <ac:spMkLst>
            <pc:docMk/>
            <pc:sldMk cId="3036096565" sldId="257"/>
            <ac:spMk id="5" creationId="{C59DCDE6-1DB1-3C9B-79DE-CAD61A309599}"/>
          </ac:spMkLst>
        </pc:spChg>
        <pc:spChg chg="add mod">
          <ac:chgData name="Guillaume Fagot" userId="cceba2a6977e8055" providerId="LiveId" clId="{82370EB3-8A1C-4470-AFA8-BB8074466FF0}" dt="2025-04-07T13:46:35.198" v="2377" actId="1076"/>
          <ac:spMkLst>
            <pc:docMk/>
            <pc:sldMk cId="3036096565" sldId="257"/>
            <ac:spMk id="6" creationId="{BE93AD52-EDE9-82A2-2F82-01F3BF42D5EB}"/>
          </ac:spMkLst>
        </pc:spChg>
        <pc:spChg chg="add mod">
          <ac:chgData name="Guillaume Fagot" userId="cceba2a6977e8055" providerId="LiveId" clId="{82370EB3-8A1C-4470-AFA8-BB8074466FF0}" dt="2025-04-04T14:42:44.348" v="1869" actId="1076"/>
          <ac:spMkLst>
            <pc:docMk/>
            <pc:sldMk cId="3036096565" sldId="257"/>
            <ac:spMk id="7" creationId="{F7BA1FB7-E6A8-3B07-296C-0B6FFD54B0B0}"/>
          </ac:spMkLst>
        </pc:spChg>
      </pc:sldChg>
      <pc:sldChg chg="addSp modSp new mod">
        <pc:chgData name="Guillaume Fagot" userId="cceba2a6977e8055" providerId="LiveId" clId="{82370EB3-8A1C-4470-AFA8-BB8074466FF0}" dt="2025-04-04T14:50:09.277" v="2140" actId="20577"/>
        <pc:sldMkLst>
          <pc:docMk/>
          <pc:sldMk cId="1825512826" sldId="258"/>
        </pc:sldMkLst>
        <pc:spChg chg="add mod">
          <ac:chgData name="Guillaume Fagot" userId="cceba2a6977e8055" providerId="LiveId" clId="{82370EB3-8A1C-4470-AFA8-BB8074466FF0}" dt="2025-04-04T14:50:09.277" v="2140" actId="20577"/>
          <ac:spMkLst>
            <pc:docMk/>
            <pc:sldMk cId="1825512826" sldId="258"/>
            <ac:spMk id="2" creationId="{D96BBD8C-534D-8F35-439A-AD2DE5FFEDE2}"/>
          </ac:spMkLst>
        </pc:spChg>
        <pc:spChg chg="add mod">
          <ac:chgData name="Guillaume Fagot" userId="cceba2a6977e8055" providerId="LiveId" clId="{82370EB3-8A1C-4470-AFA8-BB8074466FF0}" dt="2025-04-04T14:40:01.852" v="1758" actId="1076"/>
          <ac:spMkLst>
            <pc:docMk/>
            <pc:sldMk cId="1825512826" sldId="258"/>
            <ac:spMk id="3" creationId="{56484899-5CD9-F578-3B53-112487751BF9}"/>
          </ac:spMkLst>
        </pc:spChg>
        <pc:spChg chg="add mod">
          <ac:chgData name="Guillaume Fagot" userId="cceba2a6977e8055" providerId="LiveId" clId="{82370EB3-8A1C-4470-AFA8-BB8074466FF0}" dt="2025-04-04T14:49:22.045" v="2131" actId="1076"/>
          <ac:spMkLst>
            <pc:docMk/>
            <pc:sldMk cId="1825512826" sldId="258"/>
            <ac:spMk id="4" creationId="{0B495033-6560-6BC2-3FED-92195E90C62E}"/>
          </ac:spMkLst>
        </pc:spChg>
        <pc:spChg chg="add mod">
          <ac:chgData name="Guillaume Fagot" userId="cceba2a6977e8055" providerId="LiveId" clId="{82370EB3-8A1C-4470-AFA8-BB8074466FF0}" dt="2025-04-04T14:49:26.469" v="2133" actId="1076"/>
          <ac:spMkLst>
            <pc:docMk/>
            <pc:sldMk cId="1825512826" sldId="258"/>
            <ac:spMk id="5" creationId="{B2319C13-C09C-F1D1-2D21-2A1109D0DB02}"/>
          </ac:spMkLst>
        </pc:spChg>
        <pc:spChg chg="add mod">
          <ac:chgData name="Guillaume Fagot" userId="cceba2a6977e8055" providerId="LiveId" clId="{82370EB3-8A1C-4470-AFA8-BB8074466FF0}" dt="2025-04-04T14:49:38.924" v="2137" actId="1076"/>
          <ac:spMkLst>
            <pc:docMk/>
            <pc:sldMk cId="1825512826" sldId="258"/>
            <ac:spMk id="6" creationId="{22C3B987-2357-7D3C-B4B7-3849CA07C35B}"/>
          </ac:spMkLst>
        </pc:spChg>
      </pc:sldChg>
      <pc:sldChg chg="addSp modSp new mod">
        <pc:chgData name="Guillaume Fagot" userId="cceba2a6977e8055" providerId="LiveId" clId="{82370EB3-8A1C-4470-AFA8-BB8074466FF0}" dt="2025-04-13T14:02:04.597" v="2440" actId="1076"/>
        <pc:sldMkLst>
          <pc:docMk/>
          <pc:sldMk cId="2756367444" sldId="259"/>
        </pc:sldMkLst>
        <pc:spChg chg="add mod">
          <ac:chgData name="Guillaume Fagot" userId="cceba2a6977e8055" providerId="LiveId" clId="{82370EB3-8A1C-4470-AFA8-BB8074466FF0}" dt="2025-04-13T14:02:00.800" v="2439" actId="20577"/>
          <ac:spMkLst>
            <pc:docMk/>
            <pc:sldMk cId="2756367444" sldId="259"/>
            <ac:spMk id="2" creationId="{CBE74CA5-0B80-A958-C7F7-8F0D789134CE}"/>
          </ac:spMkLst>
        </pc:spChg>
        <pc:spChg chg="add mod">
          <ac:chgData name="Guillaume Fagot" userId="cceba2a6977e8055" providerId="LiveId" clId="{82370EB3-8A1C-4470-AFA8-BB8074466FF0}" dt="2025-04-04T14:51:27.524" v="2228" actId="1076"/>
          <ac:spMkLst>
            <pc:docMk/>
            <pc:sldMk cId="2756367444" sldId="259"/>
            <ac:spMk id="3" creationId="{4AD7DF77-DDA6-BDFB-AEEB-16248A5FAC5D}"/>
          </ac:spMkLst>
        </pc:spChg>
        <pc:spChg chg="add mod">
          <ac:chgData name="Guillaume Fagot" userId="cceba2a6977e8055" providerId="LiveId" clId="{82370EB3-8A1C-4470-AFA8-BB8074466FF0}" dt="2025-04-13T14:02:04.597" v="2440" actId="1076"/>
          <ac:spMkLst>
            <pc:docMk/>
            <pc:sldMk cId="2756367444" sldId="259"/>
            <ac:spMk id="4" creationId="{22699505-4B11-FF6B-D77F-C0CA3025AE09}"/>
          </ac:spMkLst>
        </pc:spChg>
      </pc:sldChg>
      <pc:sldChg chg="new del">
        <pc:chgData name="Guillaume Fagot" userId="cceba2a6977e8055" providerId="LiveId" clId="{82370EB3-8A1C-4470-AFA8-BB8074466FF0}" dt="2025-04-04T13:37:44.838" v="217" actId="2696"/>
        <pc:sldMkLst>
          <pc:docMk/>
          <pc:sldMk cId="4174364300" sldId="260"/>
        </pc:sldMkLst>
      </pc:sldChg>
    </pc:docChg>
  </pc:docChgLst>
  <pc:docChgLst>
    <pc:chgData name="Guillaume Fagot" userId="cceba2a6977e8055" providerId="Windows Live" clId="Web-{9D382D2E-FB79-5775-0F99-DEE6CD4B986D}"/>
    <pc:docChg chg="modSld">
      <pc:chgData name="Guillaume Fagot" userId="cceba2a6977e8055" providerId="Windows Live" clId="Web-{9D382D2E-FB79-5775-0F99-DEE6CD4B986D}" dt="2025-04-11T06:49:22.790" v="100" actId="20577"/>
      <pc:docMkLst>
        <pc:docMk/>
      </pc:docMkLst>
      <pc:sldChg chg="modSp">
        <pc:chgData name="Guillaume Fagot" userId="cceba2a6977e8055" providerId="Windows Live" clId="Web-{9D382D2E-FB79-5775-0F99-DEE6CD4B986D}" dt="2025-04-11T06:49:22.790" v="100" actId="20577"/>
        <pc:sldMkLst>
          <pc:docMk/>
          <pc:sldMk cId="778849067" sldId="256"/>
        </pc:sldMkLst>
        <pc:spChg chg="mod">
          <ac:chgData name="Guillaume Fagot" userId="cceba2a6977e8055" providerId="Windows Live" clId="Web-{9D382D2E-FB79-5775-0F99-DEE6CD4B986D}" dt="2025-04-11T06:49:22.790" v="100" actId="20577"/>
          <ac:spMkLst>
            <pc:docMk/>
            <pc:sldMk cId="778849067" sldId="256"/>
            <ac:spMk id="3" creationId="{DFAD6A1D-BFE5-23DC-82CE-38B24670E7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66FA4-AE27-D37E-90E7-BF5D4A7AC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37052E-2B0B-1C55-6903-202587213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F3329-8E3C-855C-D1EF-3B8BE9F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A187-90B6-DE11-B398-6D316B17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492DF-9779-53E6-6ECE-48ECA93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49D68-39D4-129E-A60C-63FC6A2A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2EAE62-DFBD-C9F5-8DE2-FF0650B87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33F6B-34A9-62AE-1B72-5D43BEDF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0E2D74-06E1-BD3E-0F8A-5D2027C2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1F095-D8DD-85C7-748C-3D75648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73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E68406-303E-715D-12FC-6DB5C8AC7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22D37D-80E8-D458-6CC2-56BF4244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BE1A4-08BD-DABC-11C1-921FCF35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7C571-634C-ECC7-0E0C-AF44905F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AB6D3-76A1-BAB8-364C-1AAACE76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80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2D7C5-8C11-7D88-66CF-70CCDAEA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7E41B-1AD1-5757-022A-4E04712D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150EBC-340B-5450-0531-B19FBBCF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A54738-0304-C9C8-EE07-8600E285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37DCA-B2E7-F633-F307-077B8184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D9487-ED06-33F7-987C-FD398C38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5C2861-8381-DA19-F3D1-6BA2F244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45767-EE85-8156-AEBE-C95033F7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A8EECC-2C36-6082-21A1-4719278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C49380-0582-21C9-DD83-73DBA144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6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670EF-8402-719D-CCB4-F0679C6C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6BCD8-9BF5-5B7D-01DD-38002FEFA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F9EF67-3F90-1C2F-5365-E49D50E74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88FF9-E3AA-9B99-8845-F31E6E94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180CB7-ABA0-C998-9060-80726ECA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5DF505-88C6-0E23-5466-6FAD69BF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D3811-24F7-9D45-DC72-D3B7AE1A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43F51C-5698-F711-1506-1B1DD9E7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8BBD27-1273-F768-1A1C-7043DCF46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3D4169-8FC3-9F16-527B-88132D42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07D6FE-CD2D-32E3-D822-C6651D910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6A67F4-65BE-D43A-A9E0-DCB82DAD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27118F-823F-C0E8-2BCE-E3202E49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86D369-E228-4D7B-CD56-159013A0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73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CBADF-41EF-4BEE-2B2E-2BFEAC1B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0BA7A8-50F8-C137-A28A-D2622753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39AE2C-09EE-3B05-DC76-07ED9716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1CAD67-98AB-A134-10B8-CC848CCA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8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2C6D63-3917-6594-DFB1-F03B3E9D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031EA6-C7CA-0E7F-E89D-6E872349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E11D50-6C22-D445-C2E0-BB085C0E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94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FC116-AF90-AB5F-D6F3-C5206E30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1EDBD-34DB-CEDB-0888-1F411F6A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70D4CD-4EB4-1BA6-22C7-ECAC25A1F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FCBD81-496A-FD2C-C320-7DF0AE5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10F3C3-05E5-D3E8-E63D-00D801AC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239FA1-97AA-0CCE-907E-7420FF6D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11B60-D526-7F3A-5913-EA704519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EC6A59-C3E6-5544-273B-2594EF48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D394F-5C1F-7C25-CD45-C16615825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98313-A629-3330-B0F6-A22E8F50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9E1E3-90CC-B263-1788-EB87BB50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995D58-3153-1F30-BE5C-81D912AB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94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93BB03-5FA9-3B02-A48D-BBDCA4B0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1A6A3-66F4-0913-D6B3-E0047A66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C2622-7E72-3C8C-1CE2-FB7D0C977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1E6B-F858-4883-9D2F-5C6205DC781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294792-B12D-B7D0-6F86-16E39C4BF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06CDE-AF75-3204-19A4-785F4E96C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3DC3-0F6D-471D-8DCF-56D258E84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FAD6A1D-BFE5-23DC-82CE-38B24670E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0584"/>
            <a:ext cx="12298680" cy="69677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800" dirty="0"/>
              <a:t>Jour 1 Présentation et </a:t>
            </a:r>
            <a:r>
              <a:rPr lang="fr-FR" sz="2800" dirty="0" err="1"/>
              <a:t>PowerQuery</a:t>
            </a:r>
            <a:r>
              <a:rPr lang="fr-FR" sz="2800" dirty="0"/>
              <a:t>:</a:t>
            </a:r>
          </a:p>
          <a:p>
            <a:pPr algn="l"/>
            <a:r>
              <a:rPr lang="fr-CA" sz="1800" dirty="0"/>
              <a:t>      1/4 journée : La BI</a:t>
            </a:r>
            <a:endParaRPr lang="fr-CA" sz="1800" dirty="0">
              <a:ea typeface="Calibri"/>
              <a:cs typeface="Calibr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CA" sz="1800" dirty="0"/>
              <a:t>Présentation du métier Data Analyste, Data Ingénieur, Data Scientiste, et de la  BI.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CA" sz="1800" dirty="0" err="1"/>
              <a:t>PowerQuery</a:t>
            </a:r>
            <a:r>
              <a:rPr lang="fr-CA" sz="1800" dirty="0"/>
              <a:t>, </a:t>
            </a:r>
            <a:r>
              <a:rPr lang="fr-CA" sz="1800" dirty="0" err="1"/>
              <a:t>PowerBI</a:t>
            </a:r>
            <a:r>
              <a:rPr lang="fr-CA" sz="1800" dirty="0"/>
              <a:t> Desktop, </a:t>
            </a:r>
            <a:r>
              <a:rPr lang="fr-CA" sz="1800" dirty="0" err="1"/>
              <a:t>PowerBI</a:t>
            </a:r>
            <a:r>
              <a:rPr lang="fr-CA" sz="1800" dirty="0"/>
              <a:t> Service, </a:t>
            </a:r>
            <a:r>
              <a:rPr lang="fr-CA" sz="1800" dirty="0" err="1"/>
              <a:t>PowerBI</a:t>
            </a:r>
            <a:r>
              <a:rPr lang="fr-CA" sz="1800" dirty="0"/>
              <a:t> mobile.</a:t>
            </a:r>
          </a:p>
          <a:p>
            <a:pPr algn="l"/>
            <a:r>
              <a:rPr lang="fr-CA" sz="1800" b="1" dirty="0"/>
              <a:t>TP : Vérification de l’interface pour chaque participant : remplir une mesure avec une valeur</a:t>
            </a:r>
          </a:p>
          <a:p>
            <a:pPr algn="l"/>
            <a:endParaRPr lang="fr-CA" sz="1800" b="1" dirty="0"/>
          </a:p>
          <a:p>
            <a:pPr algn="l"/>
            <a:r>
              <a:rPr lang="fr-CA" sz="1800" dirty="0"/>
              <a:t>       1/4 journée : Connexions aux données.</a:t>
            </a:r>
            <a:endParaRPr lang="fr-CA" sz="1800" dirty="0">
              <a:ea typeface="Calibri"/>
              <a:cs typeface="Calibri"/>
            </a:endParaRPr>
          </a:p>
          <a:p>
            <a:pPr algn="l"/>
            <a:r>
              <a:rPr lang="fr-CA" sz="1800" dirty="0"/>
              <a:t>La connexion aux données Excel, API, Web,  SQL Server, PDF, SharePoint.</a:t>
            </a:r>
          </a:p>
          <a:p>
            <a:pPr algn="l"/>
            <a:r>
              <a:rPr lang="fr-CA" sz="1800" b="1" dirty="0"/>
              <a:t>TP : Connexion Site Web, Connexion SQL Mac, Connexion Excel. Exemple : InformationsLogements.pdf (combien de </a:t>
            </a:r>
            <a:r>
              <a:rPr lang="fr-CA" sz="1800" b="1"/>
              <a:t>façon</a:t>
            </a:r>
            <a:r>
              <a:rPr lang="fr-CA" sz="1800" b="1" dirty="0"/>
              <a:t> d'entrer des données ?)</a:t>
            </a:r>
            <a:endParaRPr lang="fr-CA" sz="1800" b="1" dirty="0">
              <a:ea typeface="Calibri"/>
              <a:cs typeface="Calibri"/>
            </a:endParaRPr>
          </a:p>
          <a:p>
            <a:pPr algn="l"/>
            <a:endParaRPr lang="fr-CA" sz="1800" dirty="0"/>
          </a:p>
          <a:p>
            <a:pPr algn="l"/>
            <a:r>
              <a:rPr lang="fr-CA" sz="1800" dirty="0"/>
              <a:t>       1/4 journée : Nettoyage des </a:t>
            </a:r>
            <a:r>
              <a:rPr lang="fr-CA" sz="1800" dirty="0" err="1"/>
              <a:t>donnéees</a:t>
            </a:r>
            <a:endParaRPr lang="fr-CA" sz="1800" dirty="0" err="1">
              <a:ea typeface="Calibri"/>
              <a:cs typeface="Calibri"/>
            </a:endParaRPr>
          </a:p>
          <a:p>
            <a:pPr algn="l"/>
            <a:r>
              <a:rPr lang="fr-CA" sz="1800" dirty="0"/>
              <a:t>Le nettoyage des données dans </a:t>
            </a:r>
            <a:r>
              <a:rPr lang="fr-CA" sz="1800" dirty="0" err="1"/>
              <a:t>PowerQuery</a:t>
            </a:r>
            <a:endParaRPr lang="fr-CA" sz="1800" dirty="0"/>
          </a:p>
          <a:p>
            <a:pPr algn="l"/>
            <a:r>
              <a:rPr lang="fr-CA" sz="1800" b="1" dirty="0"/>
              <a:t>TP : Filtrer, Regrouper </a:t>
            </a:r>
            <a:r>
              <a:rPr lang="fr-CA" sz="1800" dirty="0"/>
              <a:t>(</a:t>
            </a:r>
            <a:r>
              <a:rPr lang="fr-CA" sz="1800" dirty="0" err="1"/>
              <a:t>ListeClients.csv,Afiltrer</a:t>
            </a:r>
            <a:r>
              <a:rPr lang="fr-CA" sz="1800" dirty="0"/>
              <a:t>)</a:t>
            </a:r>
            <a:endParaRPr lang="fr-CA" sz="1800" b="1" dirty="0"/>
          </a:p>
          <a:p>
            <a:pPr algn="l"/>
            <a:r>
              <a:rPr lang="fr-CA" sz="1800" dirty="0"/>
              <a:t>       </a:t>
            </a:r>
          </a:p>
          <a:p>
            <a:pPr lvl="1" algn="l"/>
            <a:r>
              <a:rPr lang="fr-CA" sz="1800" dirty="0"/>
              <a:t>1/4 journée : Les étapes </a:t>
            </a:r>
            <a:r>
              <a:rPr lang="fr-CA" sz="1800" dirty="0" err="1"/>
              <a:t>PowerQuery</a:t>
            </a:r>
            <a:r>
              <a:rPr lang="fr-CA" sz="1800" dirty="0"/>
              <a:t> </a:t>
            </a:r>
          </a:p>
          <a:p>
            <a:pPr algn="l"/>
            <a:r>
              <a:rPr lang="fr-CA" sz="1800" dirty="0"/>
              <a:t>Comment gérer les étapes et le code M</a:t>
            </a:r>
          </a:p>
          <a:p>
            <a:pPr algn="l"/>
            <a:r>
              <a:rPr lang="fr-CA" sz="1800" b="1" dirty="0"/>
              <a:t>TP : </a:t>
            </a:r>
            <a:r>
              <a:rPr lang="fr-CA" sz="1800" b="1" dirty="0" err="1"/>
              <a:t>Ecriture</a:t>
            </a:r>
            <a:r>
              <a:rPr lang="fr-CA" sz="1800" b="1" dirty="0"/>
              <a:t> et  modification d’un code M</a:t>
            </a:r>
          </a:p>
          <a:p>
            <a:pPr algn="l"/>
            <a:endParaRPr lang="fr-CA" sz="1800" b="1" dirty="0"/>
          </a:p>
        </p:txBody>
      </p:sp>
      <p:sp>
        <p:nvSpPr>
          <p:cNvPr id="4" name="Flèche : droite à entaille 3">
            <a:extLst>
              <a:ext uri="{FF2B5EF4-FFF2-40B4-BE49-F238E27FC236}">
                <a16:creationId xmlns:a16="http://schemas.microsoft.com/office/drawing/2014/main" id="{4DF5E97B-C789-930B-F9C2-98DF3F04E67F}"/>
              </a:ext>
            </a:extLst>
          </p:cNvPr>
          <p:cNvSpPr/>
          <p:nvPr/>
        </p:nvSpPr>
        <p:spPr>
          <a:xfrm>
            <a:off x="100584" y="630936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à entaille 4">
            <a:extLst>
              <a:ext uri="{FF2B5EF4-FFF2-40B4-BE49-F238E27FC236}">
                <a16:creationId xmlns:a16="http://schemas.microsoft.com/office/drawing/2014/main" id="{AA5927B5-0C08-27BB-8543-553551D0DF09}"/>
              </a:ext>
            </a:extLst>
          </p:cNvPr>
          <p:cNvSpPr/>
          <p:nvPr/>
        </p:nvSpPr>
        <p:spPr>
          <a:xfrm>
            <a:off x="118872" y="2548128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à entaille 5">
            <a:extLst>
              <a:ext uri="{FF2B5EF4-FFF2-40B4-BE49-F238E27FC236}">
                <a16:creationId xmlns:a16="http://schemas.microsoft.com/office/drawing/2014/main" id="{3178B5A3-A985-3C20-906C-AB1C80550610}"/>
              </a:ext>
            </a:extLst>
          </p:cNvPr>
          <p:cNvSpPr/>
          <p:nvPr/>
        </p:nvSpPr>
        <p:spPr>
          <a:xfrm>
            <a:off x="118872" y="3992880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à entaille 6">
            <a:extLst>
              <a:ext uri="{FF2B5EF4-FFF2-40B4-BE49-F238E27FC236}">
                <a16:creationId xmlns:a16="http://schemas.microsoft.com/office/drawing/2014/main" id="{AA512547-F52B-5630-B24C-2F0890171F00}"/>
              </a:ext>
            </a:extLst>
          </p:cNvPr>
          <p:cNvSpPr/>
          <p:nvPr/>
        </p:nvSpPr>
        <p:spPr>
          <a:xfrm>
            <a:off x="146304" y="5420868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0FB73F0-1E43-385B-0A13-8A58D049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440"/>
            <a:ext cx="12512040" cy="6766560"/>
          </a:xfrm>
        </p:spPr>
        <p:txBody>
          <a:bodyPr>
            <a:normAutofit fontScale="92500" lnSpcReduction="20000"/>
          </a:bodyPr>
          <a:lstStyle/>
          <a:p>
            <a:r>
              <a:rPr lang="fr-CA" sz="3000" dirty="0"/>
              <a:t>Jour 2: Modèle de données</a:t>
            </a:r>
          </a:p>
          <a:p>
            <a:pPr lvl="1" algn="l"/>
            <a:r>
              <a:rPr lang="fr-CA" sz="1900" dirty="0"/>
              <a:t>1/4 journée : Les Tables</a:t>
            </a:r>
          </a:p>
          <a:p>
            <a:pPr algn="l"/>
            <a:r>
              <a:rPr lang="fr-CA" sz="1900" dirty="0"/>
              <a:t>Table de faits et table de dimension : pourquoi</a:t>
            </a:r>
          </a:p>
          <a:p>
            <a:pPr algn="l"/>
            <a:r>
              <a:rPr lang="fr-CA" sz="1900" dirty="0"/>
              <a:t>Mise en place des relations automatique ou pas</a:t>
            </a:r>
          </a:p>
          <a:p>
            <a:pPr algn="l"/>
            <a:r>
              <a:rPr lang="fr-CA" sz="1900" b="1" dirty="0"/>
              <a:t>TP : mise en place des relations, Vérification du filtrage</a:t>
            </a:r>
          </a:p>
          <a:p>
            <a:pPr algn="l"/>
            <a:endParaRPr lang="fr-CA" sz="1900" b="1" dirty="0"/>
          </a:p>
          <a:p>
            <a:pPr lvl="1" algn="l"/>
            <a:r>
              <a:rPr lang="fr-CA" sz="1900" dirty="0"/>
              <a:t>1/4 journée : Calculer Table et Colonnes</a:t>
            </a:r>
          </a:p>
          <a:p>
            <a:pPr algn="l"/>
            <a:r>
              <a:rPr lang="fr-CA" sz="1900" dirty="0"/>
              <a:t>Création des tables et des colonnes calculées</a:t>
            </a:r>
          </a:p>
          <a:p>
            <a:pPr algn="l"/>
            <a:r>
              <a:rPr lang="fr-CA" sz="1900" dirty="0"/>
              <a:t>fonctions DAX </a:t>
            </a:r>
          </a:p>
          <a:p>
            <a:pPr algn="l"/>
            <a:r>
              <a:rPr lang="fr-CA" sz="1900" dirty="0" err="1"/>
              <a:t>GenerateSeries</a:t>
            </a:r>
            <a:endParaRPr lang="fr-CA" sz="1900" dirty="0"/>
          </a:p>
          <a:p>
            <a:pPr algn="l"/>
            <a:r>
              <a:rPr lang="fr-CA" sz="1900" dirty="0" err="1"/>
              <a:t>Related</a:t>
            </a:r>
            <a:r>
              <a:rPr lang="fr-CA" sz="1900" dirty="0"/>
              <a:t> / </a:t>
            </a:r>
            <a:r>
              <a:rPr lang="fr-CA" sz="1900" dirty="0" err="1"/>
              <a:t>RelatedTable</a:t>
            </a:r>
            <a:endParaRPr lang="fr-CA" sz="1900" dirty="0"/>
          </a:p>
          <a:p>
            <a:pPr algn="l"/>
            <a:r>
              <a:rPr lang="fr-CA" sz="1900" b="1" dirty="0"/>
              <a:t>TP : Création d’une table calculée, utilisation de </a:t>
            </a:r>
            <a:r>
              <a:rPr lang="fr-CA" sz="1900" b="1" dirty="0" err="1"/>
              <a:t>related</a:t>
            </a:r>
            <a:r>
              <a:rPr lang="fr-CA" sz="1900" b="1" dirty="0"/>
              <a:t> / </a:t>
            </a:r>
            <a:r>
              <a:rPr lang="fr-CA" sz="1900" b="1" dirty="0" err="1"/>
              <a:t>relatedtable</a:t>
            </a:r>
            <a:endParaRPr lang="fr-CA" sz="1900" b="1" dirty="0"/>
          </a:p>
          <a:p>
            <a:pPr algn="l"/>
            <a:endParaRPr lang="fr-CA" sz="1900" dirty="0"/>
          </a:p>
          <a:p>
            <a:pPr lvl="1" algn="l"/>
            <a:r>
              <a:rPr lang="fr-CA" sz="1900" dirty="0"/>
              <a:t>1/4 journée : Table de date</a:t>
            </a:r>
          </a:p>
          <a:p>
            <a:pPr algn="l"/>
            <a:r>
              <a:rPr lang="fr-CA" sz="1900" dirty="0"/>
              <a:t>Table de date, comment cela fonctionne (ou table issue du modèle du client)</a:t>
            </a:r>
          </a:p>
          <a:p>
            <a:pPr algn="l"/>
            <a:r>
              <a:rPr lang="fr-CA" sz="1900" b="1" dirty="0"/>
              <a:t>TP : création d’une table de date, utilisation du filtrage différentiel.</a:t>
            </a:r>
          </a:p>
          <a:p>
            <a:pPr algn="l"/>
            <a:endParaRPr lang="fr-CA" sz="1900" dirty="0"/>
          </a:p>
          <a:p>
            <a:pPr lvl="1" algn="l"/>
            <a:r>
              <a:rPr lang="fr-CA" sz="1900" dirty="0"/>
              <a:t>1/4 journée : La fonction </a:t>
            </a:r>
            <a:r>
              <a:rPr lang="fr-CA" sz="1900" dirty="0" err="1"/>
              <a:t>Calculate</a:t>
            </a:r>
            <a:endParaRPr lang="fr-CA" sz="1900" dirty="0"/>
          </a:p>
          <a:p>
            <a:pPr algn="l"/>
            <a:r>
              <a:rPr lang="fr-CA" sz="1900" dirty="0"/>
              <a:t>Création de mesures: </a:t>
            </a:r>
            <a:r>
              <a:rPr lang="fr-CA" sz="1900" dirty="0" err="1"/>
              <a:t>Calculate</a:t>
            </a:r>
            <a:r>
              <a:rPr lang="fr-CA" sz="1900" dirty="0"/>
              <a:t> et </a:t>
            </a:r>
            <a:r>
              <a:rPr lang="fr-CA" sz="1900" dirty="0" err="1"/>
              <a:t>CalculateTable</a:t>
            </a:r>
            <a:r>
              <a:rPr lang="fr-CA" sz="1900" dirty="0"/>
              <a:t>, CSFAMAX</a:t>
            </a:r>
          </a:p>
          <a:p>
            <a:pPr algn="l"/>
            <a:r>
              <a:rPr lang="fr-CA" sz="1900" dirty="0"/>
              <a:t>Aussi Calcul Graphique</a:t>
            </a:r>
            <a:endParaRPr lang="fr-FR" sz="1900" dirty="0"/>
          </a:p>
        </p:txBody>
      </p:sp>
      <p:sp>
        <p:nvSpPr>
          <p:cNvPr id="4" name="Flèche : droite à entaille 3">
            <a:extLst>
              <a:ext uri="{FF2B5EF4-FFF2-40B4-BE49-F238E27FC236}">
                <a16:creationId xmlns:a16="http://schemas.microsoft.com/office/drawing/2014/main" id="{20FAEFB5-8259-B4AE-5A4F-9D4D3EAD6B50}"/>
              </a:ext>
            </a:extLst>
          </p:cNvPr>
          <p:cNvSpPr/>
          <p:nvPr/>
        </p:nvSpPr>
        <p:spPr>
          <a:xfrm>
            <a:off x="137160" y="406908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à entaille 4">
            <a:extLst>
              <a:ext uri="{FF2B5EF4-FFF2-40B4-BE49-F238E27FC236}">
                <a16:creationId xmlns:a16="http://schemas.microsoft.com/office/drawing/2014/main" id="{C59DCDE6-1DB1-3C9B-79DE-CAD61A309599}"/>
              </a:ext>
            </a:extLst>
          </p:cNvPr>
          <p:cNvSpPr/>
          <p:nvPr/>
        </p:nvSpPr>
        <p:spPr>
          <a:xfrm>
            <a:off x="137160" y="1997964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à entaille 5">
            <a:extLst>
              <a:ext uri="{FF2B5EF4-FFF2-40B4-BE49-F238E27FC236}">
                <a16:creationId xmlns:a16="http://schemas.microsoft.com/office/drawing/2014/main" id="{BE93AD52-EDE9-82A2-2F82-01F3BF42D5EB}"/>
              </a:ext>
            </a:extLst>
          </p:cNvPr>
          <p:cNvSpPr/>
          <p:nvPr/>
        </p:nvSpPr>
        <p:spPr>
          <a:xfrm>
            <a:off x="137160" y="4153662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à entaille 6">
            <a:extLst>
              <a:ext uri="{FF2B5EF4-FFF2-40B4-BE49-F238E27FC236}">
                <a16:creationId xmlns:a16="http://schemas.microsoft.com/office/drawing/2014/main" id="{F7BA1FB7-E6A8-3B07-296C-0B6FFD54B0B0}"/>
              </a:ext>
            </a:extLst>
          </p:cNvPr>
          <p:cNvSpPr/>
          <p:nvPr/>
        </p:nvSpPr>
        <p:spPr>
          <a:xfrm>
            <a:off x="137160" y="5396103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09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96BBD8C-534D-8F35-439A-AD2DE5FFEDE2}"/>
              </a:ext>
            </a:extLst>
          </p:cNvPr>
          <p:cNvSpPr txBox="1"/>
          <p:nvPr/>
        </p:nvSpPr>
        <p:spPr>
          <a:xfrm>
            <a:off x="0" y="137160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/>
              <a:t>Jour 3 : Partie graphiques et visuelle:</a:t>
            </a:r>
          </a:p>
          <a:p>
            <a:pPr lvl="1"/>
            <a:r>
              <a:rPr lang="fr-CA" dirty="0"/>
              <a:t>1/4 journée : Graphiques </a:t>
            </a:r>
          </a:p>
          <a:p>
            <a:r>
              <a:rPr lang="fr-CA" dirty="0"/>
              <a:t>Type de graphiques, comment gérer le design, les proportions.</a:t>
            </a:r>
          </a:p>
          <a:p>
            <a:r>
              <a:rPr lang="fr-CA" b="1" dirty="0"/>
              <a:t>TP : Création d’une interface de rapport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1/4 journée : Le Choix des </a:t>
            </a:r>
            <a:r>
              <a:rPr lang="fr-CA" dirty="0" err="1"/>
              <a:t>mesurees</a:t>
            </a:r>
            <a:endParaRPr lang="fr-CA" dirty="0"/>
          </a:p>
          <a:p>
            <a:r>
              <a:rPr lang="fr-CA" dirty="0"/>
              <a:t> Mesures implicites, mesures explicites, fonction de  Time Intelligence</a:t>
            </a:r>
          </a:p>
          <a:p>
            <a:r>
              <a:rPr lang="fr-CA" dirty="0" err="1"/>
              <a:t>SamePeriodLastYear</a:t>
            </a:r>
            <a:r>
              <a:rPr lang="fr-CA" dirty="0"/>
              <a:t>, </a:t>
            </a:r>
            <a:r>
              <a:rPr lang="fr-CA" dirty="0" err="1"/>
              <a:t>DateAdd</a:t>
            </a:r>
            <a:r>
              <a:rPr lang="fr-CA" dirty="0"/>
              <a:t>, les variables</a:t>
            </a:r>
          </a:p>
          <a:p>
            <a:r>
              <a:rPr lang="fr-CA" b="1" dirty="0"/>
              <a:t>TP :  Projet Moyenne mobile</a:t>
            </a:r>
          </a:p>
          <a:p>
            <a:endParaRPr lang="fr-CA" dirty="0"/>
          </a:p>
          <a:p>
            <a:pPr lvl="1"/>
            <a:r>
              <a:rPr lang="fr-CA" dirty="0"/>
              <a:t>1/4 journée : Interactions</a:t>
            </a:r>
          </a:p>
          <a:p>
            <a:r>
              <a:rPr lang="fr-CA" dirty="0"/>
              <a:t>Interactions des éléments du rapport, synchronisation des segments, signets</a:t>
            </a:r>
          </a:p>
          <a:p>
            <a:r>
              <a:rPr lang="fr-CA" b="1" dirty="0"/>
              <a:t>TP : Synchronisation d’un rapport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1/4 journée : Service </a:t>
            </a:r>
            <a:r>
              <a:rPr lang="fr-CA" dirty="0" err="1"/>
              <a:t>PowerBI</a:t>
            </a:r>
            <a:r>
              <a:rPr lang="fr-CA" dirty="0"/>
              <a:t>, Workspace, </a:t>
            </a:r>
            <a:r>
              <a:rPr lang="fr-CA" dirty="0" err="1"/>
              <a:t>Fabric</a:t>
            </a:r>
            <a:r>
              <a:rPr lang="fr-CA" dirty="0"/>
              <a:t>, Tableau de bords, Applications</a:t>
            </a:r>
            <a:r>
              <a:rPr lang="fr-CA" sz="2800" dirty="0"/>
              <a:t>.</a:t>
            </a:r>
          </a:p>
          <a:p>
            <a:r>
              <a:rPr lang="fr-CA" b="1" dirty="0"/>
              <a:t>TP : Publication d’un rapport, création d’un tableau de bord</a:t>
            </a:r>
          </a:p>
          <a:p>
            <a:endParaRPr lang="fr-FR" dirty="0"/>
          </a:p>
        </p:txBody>
      </p:sp>
      <p:sp>
        <p:nvSpPr>
          <p:cNvPr id="3" name="Flèche : droite à entaille 2">
            <a:extLst>
              <a:ext uri="{FF2B5EF4-FFF2-40B4-BE49-F238E27FC236}">
                <a16:creationId xmlns:a16="http://schemas.microsoft.com/office/drawing/2014/main" id="{56484899-5CD9-F578-3B53-112487751BF9}"/>
              </a:ext>
            </a:extLst>
          </p:cNvPr>
          <p:cNvSpPr/>
          <p:nvPr/>
        </p:nvSpPr>
        <p:spPr>
          <a:xfrm>
            <a:off x="73152" y="626364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à entaille 3">
            <a:extLst>
              <a:ext uri="{FF2B5EF4-FFF2-40B4-BE49-F238E27FC236}">
                <a16:creationId xmlns:a16="http://schemas.microsoft.com/office/drawing/2014/main" id="{0B495033-6560-6BC2-3FED-92195E90C62E}"/>
              </a:ext>
            </a:extLst>
          </p:cNvPr>
          <p:cNvSpPr/>
          <p:nvPr/>
        </p:nvSpPr>
        <p:spPr>
          <a:xfrm>
            <a:off x="73152" y="2031492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à entaille 4">
            <a:extLst>
              <a:ext uri="{FF2B5EF4-FFF2-40B4-BE49-F238E27FC236}">
                <a16:creationId xmlns:a16="http://schemas.microsoft.com/office/drawing/2014/main" id="{B2319C13-C09C-F1D1-2D21-2A1109D0DB02}"/>
              </a:ext>
            </a:extLst>
          </p:cNvPr>
          <p:cNvSpPr/>
          <p:nvPr/>
        </p:nvSpPr>
        <p:spPr>
          <a:xfrm>
            <a:off x="73152" y="3406140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à entaille 5">
            <a:extLst>
              <a:ext uri="{FF2B5EF4-FFF2-40B4-BE49-F238E27FC236}">
                <a16:creationId xmlns:a16="http://schemas.microsoft.com/office/drawing/2014/main" id="{22C3B987-2357-7D3C-B4B7-3849CA07C35B}"/>
              </a:ext>
            </a:extLst>
          </p:cNvPr>
          <p:cNvSpPr/>
          <p:nvPr/>
        </p:nvSpPr>
        <p:spPr>
          <a:xfrm>
            <a:off x="73152" y="4853940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1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BE74CA5-0B80-A958-C7F7-8F0D789134CE}"/>
              </a:ext>
            </a:extLst>
          </p:cNvPr>
          <p:cNvSpPr txBox="1"/>
          <p:nvPr/>
        </p:nvSpPr>
        <p:spPr>
          <a:xfrm>
            <a:off x="0" y="155448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/>
              <a:t>Jour 4 : Cas pratiques et sécurité</a:t>
            </a:r>
          </a:p>
          <a:p>
            <a:pPr lvl="1"/>
            <a:r>
              <a:rPr lang="fr-CA" sz="2800" dirty="0"/>
              <a:t>Matinée : tests avec les données clients </a:t>
            </a:r>
          </a:p>
          <a:p>
            <a:pPr lvl="1"/>
            <a:r>
              <a:rPr lang="fr-CA" sz="2800" dirty="0"/>
              <a:t>Expérimentation données clients, sécurités des données, fiabilisations :</a:t>
            </a:r>
          </a:p>
          <a:p>
            <a:r>
              <a:rPr lang="fr-CA" sz="2800" dirty="0"/>
              <a:t>      Exercice avec connexion SQL Server, type  de connexion, Gateway Standard ou personnelle.</a:t>
            </a:r>
          </a:p>
          <a:p>
            <a:pPr lvl="1"/>
            <a:endParaRPr lang="fr-CA" sz="2800" dirty="0"/>
          </a:p>
          <a:p>
            <a:pPr lvl="1"/>
            <a:r>
              <a:rPr lang="fr-CA" sz="2800" dirty="0"/>
              <a:t>Après midi : RLS, Graphisme et personnalisation JSON, Analyse des temps de process, Interface de calculs.</a:t>
            </a:r>
            <a:endParaRPr lang="fr-FR" sz="2800" dirty="0"/>
          </a:p>
        </p:txBody>
      </p:sp>
      <p:sp>
        <p:nvSpPr>
          <p:cNvPr id="3" name="Flèche : droite à entaille 2">
            <a:extLst>
              <a:ext uri="{FF2B5EF4-FFF2-40B4-BE49-F238E27FC236}">
                <a16:creationId xmlns:a16="http://schemas.microsoft.com/office/drawing/2014/main" id="{4AD7DF77-DDA6-BDFB-AEEB-16248A5FAC5D}"/>
              </a:ext>
            </a:extLst>
          </p:cNvPr>
          <p:cNvSpPr/>
          <p:nvPr/>
        </p:nvSpPr>
        <p:spPr>
          <a:xfrm>
            <a:off x="146304" y="729996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à entaille 3">
            <a:extLst>
              <a:ext uri="{FF2B5EF4-FFF2-40B4-BE49-F238E27FC236}">
                <a16:creationId xmlns:a16="http://schemas.microsoft.com/office/drawing/2014/main" id="{22699505-4B11-FF6B-D77F-C0CA3025AE09}"/>
              </a:ext>
            </a:extLst>
          </p:cNvPr>
          <p:cNvSpPr/>
          <p:nvPr/>
        </p:nvSpPr>
        <p:spPr>
          <a:xfrm>
            <a:off x="146304" y="2863667"/>
            <a:ext cx="201168" cy="219456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367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445</Words>
  <Application>Microsoft Office PowerPoint</Application>
  <PresentationFormat>Grand écran</PresentationFormat>
  <Paragraphs>61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Fagot</dc:creator>
  <cp:lastModifiedBy>Guillaume Fagot</cp:lastModifiedBy>
  <cp:revision>21</cp:revision>
  <dcterms:created xsi:type="dcterms:W3CDTF">2025-04-04T13:30:58Z</dcterms:created>
  <dcterms:modified xsi:type="dcterms:W3CDTF">2025-04-13T14:02:14Z</dcterms:modified>
</cp:coreProperties>
</file>