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0"/>
    <p:restoredTop sz="94694"/>
  </p:normalViewPr>
  <p:slideViewPr>
    <p:cSldViewPr snapToGrid="0">
      <p:cViewPr>
        <p:scale>
          <a:sx n="108" d="100"/>
          <a:sy n="108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A96E9-E8F2-6764-EBFF-9A8208506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19FBD2-E2E5-F614-B181-9CDA573C9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1509AD-A902-93BD-73CE-96371D3C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02B-4647-D148-925C-DACD8FB84438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350F0-1F13-20C2-5A2A-AF5E79A5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C1F2B3-4C75-FBE7-F704-3C033630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2C59-2C25-BB4D-A3AD-F762D63643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06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D47E5-8253-D0DB-82A4-762AEF0C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C5CE87-5F68-1DE4-178E-14936829C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157ABB-6DAA-0F59-6C42-F467F3E6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02B-4647-D148-925C-DACD8FB84438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CFE0F2-789D-6A3F-8F3F-0497DDDB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D27E86-0DE3-6CE4-FB06-2881A163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2C59-2C25-BB4D-A3AD-F762D63643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2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82E08F-D394-3DBE-F680-7B12DD7F4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90662E-C163-1E8A-9964-8E230E20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7A5687-E05B-0541-F59F-AAB69AA4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02B-4647-D148-925C-DACD8FB84438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C69A37-506D-7B23-7C41-9144C444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B081A-3A20-7B76-5443-D2C2222D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2C59-2C25-BB4D-A3AD-F762D63643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15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86D98-687F-9A08-6909-9C41A276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6F085F-57C2-6850-C575-FF94B3455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7CFCC0-A278-7CCB-5635-303C1009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02B-4647-D148-925C-DACD8FB84438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51BF76-6850-5812-AE7C-6C6AF49E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4D23C8-316B-5B71-F696-15A99819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2C59-2C25-BB4D-A3AD-F762D63643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36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02FD5-DF23-6597-51FE-260A4BCF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E9F351-7430-7714-9285-A9B5060A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66CEA1-ECB9-B4DE-7B42-66122002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02B-4647-D148-925C-DACD8FB84438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EDF4A-D71C-47BC-7AB2-420FADF3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CC79FD-C73A-D1C5-2743-603C2474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2C59-2C25-BB4D-A3AD-F762D63643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8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E2E2B-A278-EEC1-25BF-3F67DDFD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B6D72-669E-4C12-7374-2520CBF58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17CF72-7D18-BA22-7CC1-E62EFFEED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D00265-1BB0-85DF-C7A1-4B92CEDF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02B-4647-D148-925C-DACD8FB84438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5E4D81-1426-7DF4-6FEE-F5DFDBA4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62DEFC-2E45-377B-0A0D-0D279445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2C59-2C25-BB4D-A3AD-F762D63643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2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104F8-A6CC-A8AE-C1BC-6E9A2093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B823E7-2911-2EA1-2995-700AC89D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28C326-4813-8BDF-9DF5-4487A2F8D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B5895AF-3F1A-8AB2-E0A9-9E4327A18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4DB325-F55E-5445-46FC-B97FF3922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5E78CA-9462-9537-06F4-C910F0A3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02B-4647-D148-925C-DACD8FB84438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F49E00-3668-DBA6-3D8B-55CB895E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FDEE61-9B9F-8426-76A4-0B67687E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2C59-2C25-BB4D-A3AD-F762D63643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4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69980-348B-2766-4E5E-7EB29E9D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D274E5-D832-9146-2D9C-3A8ED392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02B-4647-D148-925C-DACD8FB84438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F69E2D-0650-9195-6299-540D0154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A5E513-78EF-5C05-F679-4D6E5CCD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2C59-2C25-BB4D-A3AD-F762D63643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72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65ED94-63A5-F081-D6D3-3484D638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02B-4647-D148-925C-DACD8FB84438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239DCC-B425-C5C6-A4F9-1B1ED75F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1E86AC-3FC8-BF72-F832-A4F645AD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2C59-2C25-BB4D-A3AD-F762D63643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027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6DF15-B64C-C1F6-B2C3-BBB6A543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5F3D40-9E17-8BC9-8158-4FF88976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70CDD5-1CE2-F7D4-7B10-FB7048033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6269DC-7AA2-3E90-5291-B98FA2DD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02B-4647-D148-925C-DACD8FB84438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7F8693-639F-DA97-89BF-AF7C1B90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068F9C-6C03-BAF1-A097-861F85FA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2C59-2C25-BB4D-A3AD-F762D63643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84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FD8D5-644A-CA45-7E95-FEF8596B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A8D1C0-2592-7DA5-1D59-99EB71DF8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0830B2-D3CC-0653-11AC-68F7F0388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096AA7-E937-FD0D-9AD0-3436E79C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F002B-4647-D148-925C-DACD8FB84438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671E40-BAE0-06C9-22E8-918AD82F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ED34CB-DEBF-1C80-7AFB-C25BAE0B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2C59-2C25-BB4D-A3AD-F762D63643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25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5F2A19-5488-43FA-5067-42841072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CCAD01-A7E2-794B-FF55-21CF7947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345DE2-BF6D-CAD6-8671-207356872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F002B-4647-D148-925C-DACD8FB84438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6ADA0-0968-4D14-1116-346F7EC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B5621-2316-E65E-2224-22E14DAED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6A2C59-2C25-BB4D-A3AD-F762D63643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82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 descr="Conception abstraite de pétales de fleurs en pastel">
            <a:extLst>
              <a:ext uri="{FF2B5EF4-FFF2-40B4-BE49-F238E27FC236}">
                <a16:creationId xmlns:a16="http://schemas.microsoft.com/office/drawing/2014/main" id="{7E7D1214-9AEF-7E4C-F5FE-938F4737F6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51" r="11201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6C9CB44-DB53-DCCD-BD8D-3F5ADA171BF5}"/>
              </a:ext>
            </a:extLst>
          </p:cNvPr>
          <p:cNvSpPr txBox="1"/>
          <p:nvPr/>
        </p:nvSpPr>
        <p:spPr>
          <a:xfrm>
            <a:off x="721746" y="3028890"/>
            <a:ext cx="1504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Walbaum Display" panose="02070503090703020303" pitchFamily="18" charset="0"/>
              </a:rPr>
              <a:t>Gwenlake</a:t>
            </a:r>
            <a:endParaRPr lang="fr-FR" sz="2400" dirty="0">
              <a:latin typeface="Walbaum Display" panose="02070503090703020303" pitchFamily="18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B62924-078C-6194-1BF2-CA3580C14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746" y="1780964"/>
            <a:ext cx="11014938" cy="998279"/>
          </a:xfrm>
        </p:spPr>
        <p:txBody>
          <a:bodyPr>
            <a:normAutofit/>
          </a:bodyPr>
          <a:lstStyle/>
          <a:p>
            <a:pPr algn="l"/>
            <a:r>
              <a:rPr lang="fr-FR" sz="6000" dirty="0"/>
              <a:t>Analyse de données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25470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60A0747-87CB-CE13-7E7E-4C685ECE25D1}"/>
              </a:ext>
            </a:extLst>
          </p:cNvPr>
          <p:cNvSpPr/>
          <p:nvPr/>
        </p:nvSpPr>
        <p:spPr>
          <a:xfrm>
            <a:off x="317500" y="342900"/>
            <a:ext cx="11557000" cy="762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DF4DEE-3B39-1177-F56D-C12141B84018}"/>
              </a:ext>
            </a:extLst>
          </p:cNvPr>
          <p:cNvSpPr txBox="1"/>
          <p:nvPr/>
        </p:nvSpPr>
        <p:spPr>
          <a:xfrm>
            <a:off x="609600" y="46229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Présentation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D6519D-0D87-FF63-9BDF-F29E32B88C59}"/>
              </a:ext>
            </a:extLst>
          </p:cNvPr>
          <p:cNvSpPr txBox="1"/>
          <p:nvPr/>
        </p:nvSpPr>
        <p:spPr>
          <a:xfrm>
            <a:off x="609600" y="4791045"/>
            <a:ext cx="11264900" cy="12003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Initiation aux outils R pour de l’analyse de données.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Importation et manipulations d’objets </a:t>
            </a:r>
            <a:r>
              <a:rPr lang="fr-FR" dirty="0" err="1"/>
              <a:t>dataframe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Premières visualisations.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C421B-11BC-CA30-8D6F-F5EE79695CDC}"/>
              </a:ext>
            </a:extLst>
          </p:cNvPr>
          <p:cNvSpPr/>
          <p:nvPr/>
        </p:nvSpPr>
        <p:spPr>
          <a:xfrm>
            <a:off x="317500" y="4191000"/>
            <a:ext cx="45719" cy="1676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0669E2-4A81-6A27-9687-65D437BC95FB}"/>
              </a:ext>
            </a:extLst>
          </p:cNvPr>
          <p:cNvSpPr/>
          <p:nvPr/>
        </p:nvSpPr>
        <p:spPr>
          <a:xfrm>
            <a:off x="363219" y="4191000"/>
            <a:ext cx="11511281" cy="48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581E3B-C78E-E237-B942-FBC198310B0F}"/>
              </a:ext>
            </a:extLst>
          </p:cNvPr>
          <p:cNvSpPr txBox="1"/>
          <p:nvPr/>
        </p:nvSpPr>
        <p:spPr>
          <a:xfrm>
            <a:off x="609600" y="4232245"/>
            <a:ext cx="5755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Objectifs du cours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873D26-36AB-0C4B-9395-393B81D75783}"/>
              </a:ext>
            </a:extLst>
          </p:cNvPr>
          <p:cNvSpPr txBox="1"/>
          <p:nvPr/>
        </p:nvSpPr>
        <p:spPr>
          <a:xfrm>
            <a:off x="609600" y="1425545"/>
            <a:ext cx="11264900" cy="2062103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sz="2000" dirty="0"/>
              <a:t>Guillaume </a:t>
            </a:r>
            <a:r>
              <a:rPr lang="fr-FR" sz="2000" dirty="0" err="1"/>
              <a:t>Béguec</a:t>
            </a:r>
            <a:r>
              <a:rPr lang="fr-FR" sz="2000" dirty="0"/>
              <a:t>, </a:t>
            </a:r>
            <a:r>
              <a:rPr lang="fr-FR" sz="2000" dirty="0" err="1">
                <a:solidFill>
                  <a:schemeClr val="accent6">
                    <a:lumMod val="75000"/>
                  </a:schemeClr>
                </a:solidFill>
              </a:rPr>
              <a:t>guillaume.beguec@gwenlake.com</a:t>
            </a:r>
            <a:endParaRPr lang="fr-FR" sz="20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Formation universitaire : Mathématiques appliquées et statistique.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Data </a:t>
            </a:r>
            <a:r>
              <a:rPr lang="fr-FR" dirty="0" err="1"/>
              <a:t>scientist</a:t>
            </a:r>
            <a:r>
              <a:rPr lang="fr-FR" dirty="0"/>
              <a:t> à </a:t>
            </a:r>
            <a:r>
              <a:rPr lang="fr-FR" dirty="0" err="1"/>
              <a:t>Gwenlake</a:t>
            </a:r>
            <a:r>
              <a:rPr lang="fr-FR" dirty="0"/>
              <a:t> : Modélisation de données, labelling, clustering, traitement de données textuelles.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Secteurs : Médical, maritime, banques, organismes publics, 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3CE00-E010-F8AD-9196-ACD8C21A6376}"/>
              </a:ext>
            </a:extLst>
          </p:cNvPr>
          <p:cNvSpPr/>
          <p:nvPr/>
        </p:nvSpPr>
        <p:spPr>
          <a:xfrm>
            <a:off x="317500" y="1425544"/>
            <a:ext cx="45719" cy="21431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DB771-78F9-2FCE-0B0F-FD0D1783C36F}"/>
              </a:ext>
            </a:extLst>
          </p:cNvPr>
          <p:cNvSpPr/>
          <p:nvPr/>
        </p:nvSpPr>
        <p:spPr>
          <a:xfrm>
            <a:off x="363219" y="1425545"/>
            <a:ext cx="11511281" cy="48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7FDD79-CEDD-8CB7-ACF6-E67755ED98A8}"/>
              </a:ext>
            </a:extLst>
          </p:cNvPr>
          <p:cNvSpPr txBox="1"/>
          <p:nvPr/>
        </p:nvSpPr>
        <p:spPr>
          <a:xfrm>
            <a:off x="609600" y="1466790"/>
            <a:ext cx="5755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Enseignant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43AD7-BD81-7374-8DCA-4FB6321FAE4D}"/>
              </a:ext>
            </a:extLst>
          </p:cNvPr>
          <p:cNvSpPr/>
          <p:nvPr/>
        </p:nvSpPr>
        <p:spPr>
          <a:xfrm>
            <a:off x="317500" y="1425545"/>
            <a:ext cx="11557000" cy="2143157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7CAB9A-1A1E-71A4-9CCA-E625EA1C33EF}"/>
              </a:ext>
            </a:extLst>
          </p:cNvPr>
          <p:cNvSpPr/>
          <p:nvPr/>
        </p:nvSpPr>
        <p:spPr>
          <a:xfrm>
            <a:off x="317500" y="4191001"/>
            <a:ext cx="11557000" cy="167640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89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80BF0-8A9F-C630-B266-02CC6AD91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DDD0FE7-D8CD-DFEC-2512-EC1BDF82A936}"/>
              </a:ext>
            </a:extLst>
          </p:cNvPr>
          <p:cNvSpPr/>
          <p:nvPr/>
        </p:nvSpPr>
        <p:spPr>
          <a:xfrm>
            <a:off x="317500" y="342900"/>
            <a:ext cx="11557000" cy="762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3FF3B8-F9E9-AA15-F789-CB4EBC542AC7}"/>
              </a:ext>
            </a:extLst>
          </p:cNvPr>
          <p:cNvSpPr txBox="1"/>
          <p:nvPr/>
        </p:nvSpPr>
        <p:spPr>
          <a:xfrm>
            <a:off x="609600" y="462290"/>
            <a:ext cx="575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Rappels rapides des bases de 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90A717-255A-48C3-D096-0C09EC8E69FE}"/>
              </a:ext>
            </a:extLst>
          </p:cNvPr>
          <p:cNvSpPr txBox="1"/>
          <p:nvPr/>
        </p:nvSpPr>
        <p:spPr>
          <a:xfrm>
            <a:off x="609599" y="1425545"/>
            <a:ext cx="11419841" cy="526297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Les variables et types de base</a:t>
            </a:r>
            <a:r>
              <a:rPr lang="fr-FR" sz="20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fr-F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Texte (</a:t>
            </a:r>
            <a:r>
              <a:rPr lang="fr-FR" sz="2000" b="1" dirty="0" err="1"/>
              <a:t>character</a:t>
            </a:r>
            <a:r>
              <a:rPr lang="fr-FR" sz="2000" dirty="0"/>
              <a:t>), nombre (</a:t>
            </a:r>
            <a:r>
              <a:rPr lang="fr-FR" sz="2000" b="1" dirty="0" err="1"/>
              <a:t>numeric</a:t>
            </a:r>
            <a:r>
              <a:rPr lang="fr-FR" sz="2000" b="1" dirty="0"/>
              <a:t>, </a:t>
            </a:r>
            <a:r>
              <a:rPr lang="fr-FR" sz="2000" b="1" dirty="0" err="1"/>
              <a:t>integer</a:t>
            </a:r>
            <a:r>
              <a:rPr lang="fr-FR" sz="2000" dirty="0"/>
              <a:t>), booléen (</a:t>
            </a:r>
            <a:r>
              <a:rPr lang="fr-FR" sz="2000" b="1" dirty="0" err="1"/>
              <a:t>logical</a:t>
            </a:r>
            <a:r>
              <a:rPr lang="fr-FR" sz="2000" dirty="0"/>
              <a:t>), </a:t>
            </a:r>
            <a:r>
              <a:rPr lang="fr-FR" sz="2000" b="1" dirty="0"/>
              <a:t>NULL, </a:t>
            </a:r>
            <a:r>
              <a:rPr lang="fr-FR" sz="2000" b="1" dirty="0" err="1"/>
              <a:t>list</a:t>
            </a:r>
            <a:r>
              <a:rPr lang="fr-FR" sz="2000" b="1" dirty="0"/>
              <a:t>,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b="1" dirty="0"/>
          </a:p>
          <a:p>
            <a:r>
              <a:rPr lang="fr-FR" sz="2000" b="1" dirty="0"/>
              <a:t>Les Structures de données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Vecteurs : une liste d’éléments </a:t>
            </a:r>
            <a:r>
              <a:rPr lang="fr-FR" sz="2000" b="1" dirty="0"/>
              <a:t>du même type</a:t>
            </a:r>
            <a:r>
              <a:rPr lang="fr-FR" sz="2000" dirty="0"/>
              <a:t>. Exemple : </a:t>
            </a:r>
            <a:r>
              <a:rPr lang="fr-FR" sz="2000" i="1" dirty="0"/>
              <a:t>c(1, 5, 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List : ensemble d’éléments de type différents. Exemple : </a:t>
            </a:r>
            <a:r>
              <a:rPr lang="fr-FR" sz="2000" dirty="0" err="1"/>
              <a:t>list</a:t>
            </a:r>
            <a:r>
              <a:rPr lang="fr-FR" sz="2000" dirty="0"/>
              <a:t>(1, "a", </a:t>
            </a:r>
            <a:r>
              <a:rPr lang="fr-FR" sz="2000" dirty="0" err="1"/>
              <a:t>True</a:t>
            </a:r>
            <a:r>
              <a:rPr lang="fr-F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Matrices : tableaux homogènes. Chaque ligne et colonne sont du </a:t>
            </a:r>
            <a:r>
              <a:rPr lang="fr-FR" sz="2000" b="1" dirty="0"/>
              <a:t>même type</a:t>
            </a:r>
            <a:r>
              <a:rPr lang="fr-F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DataFrame</a:t>
            </a:r>
            <a:r>
              <a:rPr lang="fr-FR" sz="2000" dirty="0"/>
              <a:t> :  liste de colonnes (variables) </a:t>
            </a:r>
            <a:r>
              <a:rPr lang="fr-FR" sz="2000" b="1" dirty="0"/>
              <a:t>de même longueur </a:t>
            </a:r>
            <a:r>
              <a:rPr lang="fr-FR" sz="2000" dirty="0"/>
              <a:t>et</a:t>
            </a:r>
            <a:r>
              <a:rPr lang="fr-FR" sz="2000" b="1" dirty="0"/>
              <a:t> de types mixtes.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Exemple: </a:t>
            </a:r>
            <a:r>
              <a:rPr lang="fr-FR" dirty="0" err="1"/>
              <a:t>data.frame</a:t>
            </a:r>
            <a:r>
              <a:rPr lang="fr-FR" dirty="0"/>
              <a:t>(</a:t>
            </a:r>
            <a:r>
              <a:rPr lang="fr-FR" dirty="0" err="1"/>
              <a:t>prenom</a:t>
            </a:r>
            <a:r>
              <a:rPr lang="fr-FR" dirty="0"/>
              <a:t> = c("Ana", "Ben", "Léa"), </a:t>
            </a:r>
            <a:r>
              <a:rPr lang="fr-FR" dirty="0" err="1"/>
              <a:t>age</a:t>
            </a:r>
            <a:r>
              <a:rPr lang="fr-FR" dirty="0"/>
              <a:t>    = c(23, 31, 27), ville  = c("Paris", "Lyon", "Nice"))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Factors</a:t>
            </a:r>
            <a:r>
              <a:rPr lang="fr-FR" sz="2000" dirty="0"/>
              <a:t> : variable de catégories avec une liste de valeurs possibles (</a:t>
            </a:r>
            <a:r>
              <a:rPr lang="fr-FR" sz="2000" dirty="0" err="1"/>
              <a:t>levels</a:t>
            </a:r>
            <a:r>
              <a:rPr lang="fr-FR" sz="20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Exemple : Taille de vêtements : factor(c("M", "M", "M", "L",  "L"), </a:t>
            </a:r>
            <a:r>
              <a:rPr lang="fr-FR" dirty="0" err="1"/>
              <a:t>levels</a:t>
            </a:r>
            <a:r>
              <a:rPr lang="fr-FR" dirty="0"/>
              <a:t>=c("S","M","L"))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/>
          </a:p>
          <a:p>
            <a:endParaRPr lang="fr-FR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F6F7A2-C06C-71FB-0514-4DE81E471F30}"/>
              </a:ext>
            </a:extLst>
          </p:cNvPr>
          <p:cNvSpPr/>
          <p:nvPr/>
        </p:nvSpPr>
        <p:spPr>
          <a:xfrm>
            <a:off x="317500" y="1425544"/>
            <a:ext cx="45719" cy="443233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3C870-F73B-AFD1-413C-A43CDC839FDF}"/>
              </a:ext>
            </a:extLst>
          </p:cNvPr>
          <p:cNvSpPr/>
          <p:nvPr/>
        </p:nvSpPr>
        <p:spPr>
          <a:xfrm>
            <a:off x="363219" y="1425545"/>
            <a:ext cx="11511281" cy="48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9CA14FE-8745-FD10-3703-3F14E3746AB5}"/>
              </a:ext>
            </a:extLst>
          </p:cNvPr>
          <p:cNvSpPr txBox="1"/>
          <p:nvPr/>
        </p:nvSpPr>
        <p:spPr>
          <a:xfrm>
            <a:off x="609600" y="1466790"/>
            <a:ext cx="5755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Les objets 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77C4F6-9E65-D4FD-2AD9-9E1EC953DB57}"/>
              </a:ext>
            </a:extLst>
          </p:cNvPr>
          <p:cNvSpPr/>
          <p:nvPr/>
        </p:nvSpPr>
        <p:spPr>
          <a:xfrm>
            <a:off x="317500" y="1425546"/>
            <a:ext cx="11557000" cy="443233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88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41C33-1F9D-51DD-9E2F-B662D1F79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D34D54-4968-C7FA-2327-33A510BACC79}"/>
              </a:ext>
            </a:extLst>
          </p:cNvPr>
          <p:cNvSpPr/>
          <p:nvPr/>
        </p:nvSpPr>
        <p:spPr>
          <a:xfrm>
            <a:off x="317500" y="342900"/>
            <a:ext cx="11557000" cy="762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0B3D33-FD6B-5F0C-CEAD-6212329627FD}"/>
              </a:ext>
            </a:extLst>
          </p:cNvPr>
          <p:cNvSpPr txBox="1"/>
          <p:nvPr/>
        </p:nvSpPr>
        <p:spPr>
          <a:xfrm>
            <a:off x="609600" y="462290"/>
            <a:ext cx="575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Rappels rapides des bases de 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4D30BFA-C463-0866-15F1-9D40A10F254B}"/>
              </a:ext>
            </a:extLst>
          </p:cNvPr>
          <p:cNvSpPr txBox="1"/>
          <p:nvPr/>
        </p:nvSpPr>
        <p:spPr>
          <a:xfrm>
            <a:off x="609599" y="1425545"/>
            <a:ext cx="11419841" cy="193899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endParaRPr lang="fr-FR" sz="2000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Une fonction prend des valeurs en entrée (arguments) et renvoie un résultat.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Création d’une fonction en R :</a:t>
            </a:r>
            <a:r>
              <a:rPr lang="fr-FR" sz="2000" i="1" dirty="0"/>
              <a:t> f &lt;- </a:t>
            </a:r>
            <a:r>
              <a:rPr lang="fr-FR" sz="2000" i="1" dirty="0" err="1"/>
              <a:t>function</a:t>
            </a:r>
            <a:r>
              <a:rPr lang="fr-FR" sz="2000" i="1" dirty="0"/>
              <a:t>(x) { x * 2 }.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f(3) renvoie 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Intérêt : éviter de répéter du code et réutiliser facilement la même opération ailleurs.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33BAD-F60D-58DC-0573-E935692E685A}"/>
              </a:ext>
            </a:extLst>
          </p:cNvPr>
          <p:cNvSpPr/>
          <p:nvPr/>
        </p:nvSpPr>
        <p:spPr>
          <a:xfrm>
            <a:off x="317500" y="1425544"/>
            <a:ext cx="45719" cy="21891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7A7F8-C35E-3A5D-9CBE-5AECEBDC78D0}"/>
              </a:ext>
            </a:extLst>
          </p:cNvPr>
          <p:cNvSpPr/>
          <p:nvPr/>
        </p:nvSpPr>
        <p:spPr>
          <a:xfrm>
            <a:off x="363219" y="1425545"/>
            <a:ext cx="11511281" cy="48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A41489F-C66E-0D0D-3F94-D6A48336F051}"/>
              </a:ext>
            </a:extLst>
          </p:cNvPr>
          <p:cNvSpPr txBox="1"/>
          <p:nvPr/>
        </p:nvSpPr>
        <p:spPr>
          <a:xfrm>
            <a:off x="609600" y="1466790"/>
            <a:ext cx="5755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Fonctions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C50ABC-F312-5679-7984-FCDAAC251827}"/>
              </a:ext>
            </a:extLst>
          </p:cNvPr>
          <p:cNvSpPr/>
          <p:nvPr/>
        </p:nvSpPr>
        <p:spPr>
          <a:xfrm>
            <a:off x="317500" y="1425546"/>
            <a:ext cx="11557000" cy="2189192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DCE8ACC-09EF-CE82-9F8C-D615BB801241}"/>
              </a:ext>
            </a:extLst>
          </p:cNvPr>
          <p:cNvSpPr txBox="1"/>
          <p:nvPr/>
        </p:nvSpPr>
        <p:spPr>
          <a:xfrm>
            <a:off x="609598" y="4078257"/>
            <a:ext cx="11419841" cy="224676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endParaRPr lang="fr-FR" sz="2000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Un package est un ensemble de fonctions/données qui ajoutent des capacités à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Installer (une fois) : </a:t>
            </a:r>
            <a:r>
              <a:rPr lang="fr-FR" sz="2000" i="1" dirty="0" err="1"/>
              <a:t>install.packages</a:t>
            </a:r>
            <a:r>
              <a:rPr lang="fr-FR" sz="2000" i="1" dirty="0"/>
              <a:t>("</a:t>
            </a:r>
            <a:r>
              <a:rPr lang="fr-FR" sz="2000" i="1" dirty="0" err="1"/>
              <a:t>dplyr</a:t>
            </a:r>
            <a:r>
              <a:rPr lang="fr-FR" sz="2000" i="1" dirty="0"/>
              <a:t>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Charger et utiliser (à chaque session) : </a:t>
            </a:r>
            <a:r>
              <a:rPr lang="fr-FR" sz="2000" i="1" dirty="0" err="1"/>
              <a:t>library</a:t>
            </a:r>
            <a:r>
              <a:rPr lang="fr-FR" sz="2000" i="1" dirty="0"/>
              <a:t>(</a:t>
            </a:r>
            <a:r>
              <a:rPr lang="fr-FR" sz="2000" i="1" dirty="0" err="1"/>
              <a:t>dplyr</a:t>
            </a:r>
            <a:r>
              <a:rPr lang="fr-FR" sz="2000" i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Intérêt : des outils prêts à l’emploi pour aller plus vite (nettoyage, graphes, stats).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Exemples : </a:t>
            </a:r>
            <a:r>
              <a:rPr lang="fr-FR" sz="2000" dirty="0" err="1"/>
              <a:t>Dyplr</a:t>
            </a:r>
            <a:r>
              <a:rPr lang="fr-FR" sz="2000" dirty="0"/>
              <a:t>, </a:t>
            </a:r>
            <a:r>
              <a:rPr lang="fr-FR" sz="2000" dirty="0" err="1"/>
              <a:t>tidyverse</a:t>
            </a:r>
            <a:r>
              <a:rPr lang="fr-FR" sz="2000" dirty="0"/>
              <a:t>, </a:t>
            </a:r>
            <a:r>
              <a:rPr lang="fr-FR" sz="2000" dirty="0" err="1"/>
              <a:t>factominer</a:t>
            </a:r>
            <a:r>
              <a:rPr lang="fr-FR" sz="2000" dirty="0"/>
              <a:t>,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C96AC8-BACB-07C3-FEFA-76A447B57748}"/>
              </a:ext>
            </a:extLst>
          </p:cNvPr>
          <p:cNvSpPr/>
          <p:nvPr/>
        </p:nvSpPr>
        <p:spPr>
          <a:xfrm>
            <a:off x="317499" y="4078256"/>
            <a:ext cx="45719" cy="243470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F7235-550D-B865-A92A-9EF255CA030E}"/>
              </a:ext>
            </a:extLst>
          </p:cNvPr>
          <p:cNvSpPr/>
          <p:nvPr/>
        </p:nvSpPr>
        <p:spPr>
          <a:xfrm>
            <a:off x="363218" y="4078257"/>
            <a:ext cx="11511281" cy="48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4EC44A-5F8A-C8D5-2B48-DCF460A768C0}"/>
              </a:ext>
            </a:extLst>
          </p:cNvPr>
          <p:cNvSpPr txBox="1"/>
          <p:nvPr/>
        </p:nvSpPr>
        <p:spPr>
          <a:xfrm>
            <a:off x="609599" y="4119502"/>
            <a:ext cx="5755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D865A-A1BF-20B4-1F73-942CC9B0D2AE}"/>
              </a:ext>
            </a:extLst>
          </p:cNvPr>
          <p:cNvSpPr/>
          <p:nvPr/>
        </p:nvSpPr>
        <p:spPr>
          <a:xfrm>
            <a:off x="317499" y="4078258"/>
            <a:ext cx="11557000" cy="2436842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13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5223B-397A-5AFF-53DE-78546ED85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CBE76B5-1F68-DFC5-9E86-5DDF675E42C9}"/>
              </a:ext>
            </a:extLst>
          </p:cNvPr>
          <p:cNvSpPr/>
          <p:nvPr/>
        </p:nvSpPr>
        <p:spPr>
          <a:xfrm>
            <a:off x="317500" y="342900"/>
            <a:ext cx="11557000" cy="762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1EA988-3A25-9B7D-64D0-B457277015BA}"/>
              </a:ext>
            </a:extLst>
          </p:cNvPr>
          <p:cNvSpPr txBox="1"/>
          <p:nvPr/>
        </p:nvSpPr>
        <p:spPr>
          <a:xfrm>
            <a:off x="609600" y="462290"/>
            <a:ext cx="575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Rappels rapides des bases de 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AFC3B0B-30A9-9866-7409-423325094DBB}"/>
              </a:ext>
            </a:extLst>
          </p:cNvPr>
          <p:cNvSpPr txBox="1"/>
          <p:nvPr/>
        </p:nvSpPr>
        <p:spPr>
          <a:xfrm>
            <a:off x="609599" y="1425545"/>
            <a:ext cx="11419841" cy="286232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endParaRPr lang="fr-FR" sz="2000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Un CSV est un fichier texte tabulaire où les valeurs sont séparées par des virgules (ou des points-virgules).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Lire en base R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i="1" dirty="0" err="1"/>
              <a:t>df</a:t>
            </a:r>
            <a:r>
              <a:rPr lang="fr-FR" sz="2000" i="1" dirty="0"/>
              <a:t> &lt;- </a:t>
            </a:r>
            <a:r>
              <a:rPr lang="fr-FR" sz="2000" i="1" dirty="0" err="1"/>
              <a:t>read.csv</a:t>
            </a:r>
            <a:r>
              <a:rPr lang="fr-FR" sz="2000" i="1" dirty="0"/>
              <a:t>("</a:t>
            </a:r>
            <a:r>
              <a:rPr lang="fr-FR" sz="2000" i="1" dirty="0" err="1"/>
              <a:t>donnees.csv</a:t>
            </a:r>
            <a:r>
              <a:rPr lang="fr-FR" sz="2000" i="1" dirty="0"/>
              <a:t>")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si séparateur </a:t>
            </a:r>
            <a:r>
              <a:rPr lang="fr-FR" sz="2000" b="1" dirty="0"/>
              <a:t>;</a:t>
            </a:r>
            <a:r>
              <a:rPr lang="fr-FR" sz="2000" dirty="0"/>
              <a:t>  </a:t>
            </a:r>
            <a:r>
              <a:rPr lang="fr-FR" sz="2000" dirty="0" err="1"/>
              <a:t>df</a:t>
            </a:r>
            <a:r>
              <a:rPr lang="fr-FR" sz="2000" dirty="0"/>
              <a:t> &lt;- </a:t>
            </a:r>
            <a:r>
              <a:rPr lang="fr-FR" sz="2000" i="1" dirty="0"/>
              <a:t>read.csv2("</a:t>
            </a:r>
            <a:r>
              <a:rPr lang="fr-FR" sz="2000" i="1" dirty="0" err="1"/>
              <a:t>donnees.csv</a:t>
            </a:r>
            <a:r>
              <a:rPr lang="fr-FR" sz="2000" i="1" dirty="0"/>
              <a:t>") ou </a:t>
            </a:r>
            <a:r>
              <a:rPr lang="fr-FR" sz="2000" i="1" dirty="0" err="1"/>
              <a:t>df</a:t>
            </a:r>
            <a:r>
              <a:rPr lang="fr-FR" sz="2000" i="1" dirty="0"/>
              <a:t> &lt;- </a:t>
            </a:r>
            <a:r>
              <a:rPr lang="fr-FR" sz="2000" i="1" dirty="0" err="1"/>
              <a:t>read.csv</a:t>
            </a:r>
            <a:r>
              <a:rPr lang="fr-FR" sz="2000" i="1" dirty="0"/>
              <a:t>("</a:t>
            </a:r>
            <a:r>
              <a:rPr lang="fr-FR" sz="2000" i="1" dirty="0" err="1"/>
              <a:t>donnees.csv</a:t>
            </a:r>
            <a:r>
              <a:rPr lang="fr-FR" sz="2000" i="1" dirty="0"/>
              <a:t>", </a:t>
            </a:r>
            <a:r>
              <a:rPr lang="fr-FR" sz="2000" dirty="0"/>
              <a:t>, sep=";"</a:t>
            </a:r>
            <a:r>
              <a:rPr lang="fr-FR" sz="2000" i="1" dirty="0"/>
              <a:t>)</a:t>
            </a: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Lire avec </a:t>
            </a:r>
            <a:r>
              <a:rPr lang="fr-FR" sz="2000" dirty="0" err="1"/>
              <a:t>tidyverse</a:t>
            </a:r>
            <a:r>
              <a:rPr lang="fr-FR" sz="2000" dirty="0"/>
              <a:t> (un package) : </a:t>
            </a:r>
            <a:r>
              <a:rPr lang="fr-FR" sz="2000" dirty="0" err="1"/>
              <a:t>df</a:t>
            </a:r>
            <a:r>
              <a:rPr lang="fr-FR" sz="2000" dirty="0"/>
              <a:t> &lt;- </a:t>
            </a:r>
            <a:r>
              <a:rPr lang="fr-FR" sz="2000" dirty="0" err="1"/>
              <a:t>readr</a:t>
            </a:r>
            <a:r>
              <a:rPr lang="fr-FR" sz="2000" dirty="0"/>
              <a:t>::</a:t>
            </a:r>
            <a:r>
              <a:rPr lang="fr-FR" sz="2000" dirty="0" err="1"/>
              <a:t>read_csv</a:t>
            </a:r>
            <a:r>
              <a:rPr lang="fr-FR" sz="2000" dirty="0"/>
              <a:t>("</a:t>
            </a:r>
            <a:r>
              <a:rPr lang="fr-FR" sz="2000" dirty="0" err="1"/>
              <a:t>donnees.csv</a:t>
            </a:r>
            <a:r>
              <a:rPr lang="fr-FR" sz="2000" dirty="0"/>
              <a:t>").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Intérêt : importer facilement des données pour les analyser dans 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EB7F6-3EEE-0399-EA0C-41621970863B}"/>
              </a:ext>
            </a:extLst>
          </p:cNvPr>
          <p:cNvSpPr/>
          <p:nvPr/>
        </p:nvSpPr>
        <p:spPr>
          <a:xfrm>
            <a:off x="317500" y="1425543"/>
            <a:ext cx="45719" cy="29564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6367A1-4F8D-A4E1-93AD-D5CC9BC00FB1}"/>
              </a:ext>
            </a:extLst>
          </p:cNvPr>
          <p:cNvSpPr/>
          <p:nvPr/>
        </p:nvSpPr>
        <p:spPr>
          <a:xfrm>
            <a:off x="363219" y="1425545"/>
            <a:ext cx="11511281" cy="48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86B1AEA-20D3-A24F-3593-E33AF19B74ED}"/>
              </a:ext>
            </a:extLst>
          </p:cNvPr>
          <p:cNvSpPr txBox="1"/>
          <p:nvPr/>
        </p:nvSpPr>
        <p:spPr>
          <a:xfrm>
            <a:off x="609600" y="1466790"/>
            <a:ext cx="5755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Charger et lire un CSV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72F01B-8DA0-DC8A-9CA9-1A0476399540}"/>
              </a:ext>
            </a:extLst>
          </p:cNvPr>
          <p:cNvSpPr/>
          <p:nvPr/>
        </p:nvSpPr>
        <p:spPr>
          <a:xfrm>
            <a:off x="317500" y="1425546"/>
            <a:ext cx="11557000" cy="2956448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022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9425-5D02-DDC6-8CB7-E60DACE9A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BB0844-C165-27E0-E967-E41142AD7737}"/>
              </a:ext>
            </a:extLst>
          </p:cNvPr>
          <p:cNvSpPr/>
          <p:nvPr/>
        </p:nvSpPr>
        <p:spPr>
          <a:xfrm>
            <a:off x="317500" y="342900"/>
            <a:ext cx="11557000" cy="762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C1EB6D-CA57-3144-D57D-0752E8D06972}"/>
              </a:ext>
            </a:extLst>
          </p:cNvPr>
          <p:cNvSpPr txBox="1"/>
          <p:nvPr/>
        </p:nvSpPr>
        <p:spPr>
          <a:xfrm>
            <a:off x="609600" y="462290"/>
            <a:ext cx="575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Manipulation de </a:t>
            </a:r>
            <a:r>
              <a:rPr lang="fr-FR" sz="2800" dirty="0" err="1">
                <a:solidFill>
                  <a:schemeClr val="bg1"/>
                </a:solidFill>
              </a:rPr>
              <a:t>DataFrames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849802B-D3A0-F4E0-B7BB-6BC69B35F9B2}"/>
              </a:ext>
            </a:extLst>
          </p:cNvPr>
          <p:cNvSpPr txBox="1"/>
          <p:nvPr/>
        </p:nvSpPr>
        <p:spPr>
          <a:xfrm>
            <a:off x="609599" y="1425545"/>
            <a:ext cx="11419841" cy="31700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endParaRPr lang="fr-FR" sz="2000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names</a:t>
            </a:r>
            <a:r>
              <a:rPr lang="fr-FR" sz="2000" dirty="0"/>
              <a:t>() : noms des colonnes, </a:t>
            </a:r>
            <a:r>
              <a:rPr lang="fr-FR" sz="2000" dirty="0" err="1"/>
              <a:t>nrow</a:t>
            </a:r>
            <a:r>
              <a:rPr lang="fr-FR" sz="2000" dirty="0"/>
              <a:t>() : nombre de lignes, </a:t>
            </a:r>
            <a:r>
              <a:rPr lang="fr-FR" sz="2000" dirty="0" err="1"/>
              <a:t>ncol</a:t>
            </a:r>
            <a:r>
              <a:rPr lang="fr-FR" sz="2000" dirty="0"/>
              <a:t>(): nombre de colonnes.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df</a:t>
            </a:r>
            <a:r>
              <a:rPr lang="fr-FR" sz="2000" dirty="0"/>
              <a:t>[1,2]: extrait la première ligne, deuxième colonne.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df</a:t>
            </a:r>
            <a:r>
              <a:rPr lang="fr-FR" sz="2000" dirty="0"/>
              <a:t>[1,] ou </a:t>
            </a:r>
            <a:r>
              <a:rPr lang="fr-FR" sz="2000" dirty="0" err="1"/>
              <a:t>df</a:t>
            </a:r>
            <a:r>
              <a:rPr lang="fr-FR" sz="2000" dirty="0"/>
              <a:t>[,1]: extrait toute la première ligne ou toute la première colonne.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df$col</a:t>
            </a:r>
            <a:r>
              <a:rPr lang="fr-FR" sz="2000" dirty="0"/>
              <a:t> : Extrait la colonne « col » du </a:t>
            </a:r>
            <a:r>
              <a:rPr lang="fr-FR" sz="2000" dirty="0" err="1"/>
              <a:t>dataframe</a:t>
            </a:r>
            <a:r>
              <a:rPr lang="fr-FR" sz="2000" dirty="0"/>
              <a:t> </a:t>
            </a:r>
            <a:r>
              <a:rPr lang="fr-FR" sz="2000" dirty="0" err="1"/>
              <a:t>df</a:t>
            </a:r>
            <a:r>
              <a:rPr lang="fr-F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df$col2 &lt;- </a:t>
            </a:r>
            <a:r>
              <a:rPr lang="fr-FR" sz="2000" dirty="0" err="1"/>
              <a:t>sapply</a:t>
            </a:r>
            <a:r>
              <a:rPr lang="fr-FR" sz="2000" dirty="0"/>
              <a:t>(df$col1, </a:t>
            </a:r>
            <a:r>
              <a:rPr lang="fr-FR" sz="2000" dirty="0" err="1"/>
              <a:t>as.character</a:t>
            </a:r>
            <a:r>
              <a:rPr lang="fr-FR" sz="2000" dirty="0"/>
              <a:t>) : créé ou réécrit dans col2 une variable texte de col1.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df2  &lt;- </a:t>
            </a:r>
            <a:r>
              <a:rPr lang="fr-FR" sz="2000" dirty="0" err="1"/>
              <a:t>subset</a:t>
            </a:r>
            <a:r>
              <a:rPr lang="fr-FR" sz="2000" dirty="0"/>
              <a:t>(df2, </a:t>
            </a:r>
            <a:r>
              <a:rPr lang="fr-FR" sz="2000" dirty="0" err="1"/>
              <a:t>nationality</a:t>
            </a:r>
            <a:r>
              <a:rPr lang="fr-FR" sz="2000" dirty="0"/>
              <a:t> %in% c("FRA", "GER")) : recréé un </a:t>
            </a:r>
            <a:r>
              <a:rPr lang="fr-FR" sz="2000" dirty="0" err="1"/>
              <a:t>dataframe</a:t>
            </a:r>
            <a:r>
              <a:rPr lang="fr-FR" sz="2000" dirty="0"/>
              <a:t> où la variable </a:t>
            </a:r>
            <a:r>
              <a:rPr lang="fr-FR" sz="2000" dirty="0" err="1"/>
              <a:t>nationality</a:t>
            </a:r>
            <a:r>
              <a:rPr lang="fr-FR" sz="2000" dirty="0"/>
              <a:t> vaut « FRA » (Française) ou « GER »  (allemande).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order</a:t>
            </a:r>
            <a:r>
              <a:rPr lang="fr-FR" sz="2000" dirty="0"/>
              <a:t>(-a1$Total) : Récupère les indices de la variable total triée par ordre décroissant.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A47B82-FE82-F8D2-A843-8E021494F4AF}"/>
              </a:ext>
            </a:extLst>
          </p:cNvPr>
          <p:cNvSpPr/>
          <p:nvPr/>
        </p:nvSpPr>
        <p:spPr>
          <a:xfrm>
            <a:off x="317500" y="1425543"/>
            <a:ext cx="45719" cy="32113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412B26-4488-CAA8-5812-EE3BD89649FD}"/>
              </a:ext>
            </a:extLst>
          </p:cNvPr>
          <p:cNvSpPr/>
          <p:nvPr/>
        </p:nvSpPr>
        <p:spPr>
          <a:xfrm>
            <a:off x="363219" y="1425545"/>
            <a:ext cx="11511281" cy="48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86D98A-55AC-9548-9ECF-5A6D89D726B9}"/>
              </a:ext>
            </a:extLst>
          </p:cNvPr>
          <p:cNvSpPr txBox="1"/>
          <p:nvPr/>
        </p:nvSpPr>
        <p:spPr>
          <a:xfrm>
            <a:off x="609600" y="1466790"/>
            <a:ext cx="5755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Fonctions et opérations de 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B0F06-700C-888D-B296-5356A51802E5}"/>
              </a:ext>
            </a:extLst>
          </p:cNvPr>
          <p:cNvSpPr/>
          <p:nvPr/>
        </p:nvSpPr>
        <p:spPr>
          <a:xfrm>
            <a:off x="317500" y="1425546"/>
            <a:ext cx="11557000" cy="3211343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1C79863-F721-C293-5DAF-EEC18611D7AC}"/>
              </a:ext>
            </a:extLst>
          </p:cNvPr>
          <p:cNvSpPr txBox="1"/>
          <p:nvPr/>
        </p:nvSpPr>
        <p:spPr>
          <a:xfrm>
            <a:off x="609600" y="4941860"/>
            <a:ext cx="11264900" cy="147732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top10 &lt;- </a:t>
            </a:r>
            <a:r>
              <a:rPr lang="fr-FR" dirty="0" err="1"/>
              <a:t>dataframe_athetes</a:t>
            </a:r>
            <a:r>
              <a:rPr lang="fr-FR" dirty="0"/>
              <a:t>[</a:t>
            </a:r>
            <a:r>
              <a:rPr lang="fr-FR" dirty="0" err="1"/>
              <a:t>order</a:t>
            </a:r>
            <a:r>
              <a:rPr lang="fr-FR" dirty="0"/>
              <a:t>(- </a:t>
            </a:r>
            <a:r>
              <a:rPr lang="fr-FR" dirty="0" err="1"/>
              <a:t>dataframe_athetes</a:t>
            </a:r>
            <a:r>
              <a:rPr lang="fr-FR" dirty="0"/>
              <a:t> $Total, ]</a:t>
            </a:r>
          </a:p>
          <a:p>
            <a:r>
              <a:rPr lang="fr-FR" dirty="0"/>
              <a:t>top10 &lt;- </a:t>
            </a:r>
            <a:r>
              <a:rPr lang="fr-FR" dirty="0" err="1"/>
              <a:t>head</a:t>
            </a:r>
            <a:r>
              <a:rPr lang="fr-FR" dirty="0"/>
              <a:t>(top10, 10)</a:t>
            </a:r>
          </a:p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D06B45-7CDD-51D0-D88C-55628190BCC8}"/>
              </a:ext>
            </a:extLst>
          </p:cNvPr>
          <p:cNvSpPr/>
          <p:nvPr/>
        </p:nvSpPr>
        <p:spPr>
          <a:xfrm>
            <a:off x="317500" y="4941860"/>
            <a:ext cx="45719" cy="13876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358E4B-DBAB-114E-6F56-76A6E1E3E4E3}"/>
              </a:ext>
            </a:extLst>
          </p:cNvPr>
          <p:cNvSpPr/>
          <p:nvPr/>
        </p:nvSpPr>
        <p:spPr>
          <a:xfrm>
            <a:off x="363219" y="4941860"/>
            <a:ext cx="11511281" cy="48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9789D9F-7345-34DE-8797-C3B1BDA38FFB}"/>
              </a:ext>
            </a:extLst>
          </p:cNvPr>
          <p:cNvSpPr txBox="1"/>
          <p:nvPr/>
        </p:nvSpPr>
        <p:spPr>
          <a:xfrm>
            <a:off x="609599" y="4983105"/>
            <a:ext cx="1020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Exemple : Top 10 de la variable gold (nombre de médailles d’or)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7B04CD-860C-EE7E-B87E-331D11E99196}"/>
              </a:ext>
            </a:extLst>
          </p:cNvPr>
          <p:cNvSpPr/>
          <p:nvPr/>
        </p:nvSpPr>
        <p:spPr>
          <a:xfrm>
            <a:off x="317500" y="4941861"/>
            <a:ext cx="11557000" cy="1387688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2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D9378-CEE3-145D-DB99-391D16CF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53A98B1-0C9E-AC07-98BC-B7AAC60D6EED}"/>
              </a:ext>
            </a:extLst>
          </p:cNvPr>
          <p:cNvSpPr/>
          <p:nvPr/>
        </p:nvSpPr>
        <p:spPr>
          <a:xfrm>
            <a:off x="317500" y="4941861"/>
            <a:ext cx="11557000" cy="1573239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1E1E864-30D9-B802-C57D-4CF92809AF7E}"/>
              </a:ext>
            </a:extLst>
          </p:cNvPr>
          <p:cNvSpPr/>
          <p:nvPr/>
        </p:nvSpPr>
        <p:spPr>
          <a:xfrm>
            <a:off x="317500" y="342900"/>
            <a:ext cx="11557000" cy="762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7F39E2-858F-F156-C4ED-4224D5363FA3}"/>
              </a:ext>
            </a:extLst>
          </p:cNvPr>
          <p:cNvSpPr txBox="1"/>
          <p:nvPr/>
        </p:nvSpPr>
        <p:spPr>
          <a:xfrm>
            <a:off x="609600" y="462290"/>
            <a:ext cx="5755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Manipulation de </a:t>
            </a:r>
            <a:r>
              <a:rPr lang="fr-FR" sz="2800" dirty="0" err="1">
                <a:solidFill>
                  <a:schemeClr val="bg1"/>
                </a:solidFill>
              </a:rPr>
              <a:t>DataFrames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501438B-558B-893A-9573-C9351682AB3D}"/>
              </a:ext>
            </a:extLst>
          </p:cNvPr>
          <p:cNvSpPr txBox="1"/>
          <p:nvPr/>
        </p:nvSpPr>
        <p:spPr>
          <a:xfrm>
            <a:off x="609599" y="1425545"/>
            <a:ext cx="11419841" cy="375487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endParaRPr lang="fr-FR" sz="2000" dirty="0"/>
          </a:p>
          <a:p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Manipulation de </a:t>
            </a:r>
            <a:r>
              <a:rPr lang="fr-FR" sz="2000" dirty="0" err="1"/>
              <a:t>dataframe</a:t>
            </a:r>
            <a:r>
              <a:rPr lang="fr-FR" sz="2000" dirty="0"/>
              <a:t> sous forme de pipeline avec les opérateurs |&gt; ou 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df</a:t>
            </a:r>
            <a:r>
              <a:rPr lang="fr-FR" sz="2000" dirty="0"/>
              <a:t> |&gt; </a:t>
            </a:r>
            <a:r>
              <a:rPr lang="fr-FR" sz="2000" dirty="0" err="1"/>
              <a:t>names</a:t>
            </a:r>
            <a:r>
              <a:rPr lang="fr-FR" sz="2000" dirty="0"/>
              <a:t>(), </a:t>
            </a:r>
            <a:r>
              <a:rPr lang="fr-FR" sz="2000" dirty="0" err="1"/>
              <a:t>df</a:t>
            </a:r>
            <a:r>
              <a:rPr lang="fr-FR" sz="2000" dirty="0"/>
              <a:t> |&gt; </a:t>
            </a:r>
            <a:r>
              <a:rPr lang="fr-FR" sz="2000" dirty="0" err="1"/>
              <a:t>nrow</a:t>
            </a:r>
            <a:r>
              <a:rPr lang="fr-FR" sz="2000" dirty="0"/>
              <a:t>(), </a:t>
            </a:r>
            <a:r>
              <a:rPr lang="fr-FR" sz="2000" dirty="0" err="1"/>
              <a:t>df</a:t>
            </a:r>
            <a:r>
              <a:rPr lang="fr-FR" sz="2000" dirty="0"/>
              <a:t> |&gt; </a:t>
            </a:r>
            <a:r>
              <a:rPr lang="fr-FR" sz="2000" dirty="0" err="1"/>
              <a:t>ncol</a:t>
            </a:r>
            <a:r>
              <a:rPr lang="fr-FR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df</a:t>
            </a:r>
            <a:r>
              <a:rPr lang="fr-FR" sz="2000" dirty="0"/>
              <a:t> |&gt; </a:t>
            </a:r>
            <a:r>
              <a:rPr lang="fr-FR" sz="2000" dirty="0" err="1"/>
              <a:t>summarise</a:t>
            </a:r>
            <a:r>
              <a:rPr lang="fr-FR" sz="2000" dirty="0"/>
              <a:t>(n = n()) : compter les lignes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df</a:t>
            </a:r>
            <a:r>
              <a:rPr lang="fr-FR" sz="2000" dirty="0"/>
              <a:t> |&gt; slice(1) |&gt; select(2) : première ligne, deuxième colonne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df</a:t>
            </a:r>
            <a:r>
              <a:rPr lang="fr-FR" sz="2000" dirty="0"/>
              <a:t> &lt;- </a:t>
            </a:r>
            <a:r>
              <a:rPr lang="fr-FR" sz="2000" dirty="0" err="1"/>
              <a:t>df</a:t>
            </a:r>
            <a:r>
              <a:rPr lang="fr-FR" sz="2000" dirty="0"/>
              <a:t> |&gt; </a:t>
            </a:r>
            <a:r>
              <a:rPr lang="fr-FR" sz="2000" dirty="0" err="1"/>
              <a:t>mutate</a:t>
            </a:r>
            <a:r>
              <a:rPr lang="fr-FR" sz="2000" dirty="0"/>
              <a:t>(col2 = </a:t>
            </a:r>
            <a:r>
              <a:rPr lang="fr-FR" sz="2000" dirty="0" err="1"/>
              <a:t>as.character</a:t>
            </a:r>
            <a:r>
              <a:rPr lang="fr-FR" sz="2000" dirty="0"/>
              <a:t>(col1)) : créé ou réécrit dans col2 une variable texte de col1.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df2 &lt;- df2 |&gt; </a:t>
            </a:r>
            <a:r>
              <a:rPr lang="fr-FR" sz="2000" dirty="0" err="1"/>
              <a:t>filter</a:t>
            </a:r>
            <a:r>
              <a:rPr lang="fr-FR" sz="2000" dirty="0"/>
              <a:t>(</a:t>
            </a:r>
            <a:r>
              <a:rPr lang="fr-FR" sz="2000" dirty="0" err="1"/>
              <a:t>nationality</a:t>
            </a:r>
            <a:r>
              <a:rPr lang="fr-FR" sz="2000" dirty="0"/>
              <a:t> %in% c("FRA", "GER"))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df</a:t>
            </a:r>
            <a:r>
              <a:rPr lang="fr-FR" sz="2000" dirty="0"/>
              <a:t> |&gt; arrange(</a:t>
            </a:r>
            <a:r>
              <a:rPr lang="fr-FR" sz="2000" dirty="0" err="1"/>
              <a:t>desc</a:t>
            </a:r>
            <a:r>
              <a:rPr lang="fr-FR" sz="2000" dirty="0"/>
              <a:t>(Total))  : tri dans l’ordre décroissant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FDEC47-8D06-07E5-2713-0689E9ECCFBB}"/>
              </a:ext>
            </a:extLst>
          </p:cNvPr>
          <p:cNvSpPr/>
          <p:nvPr/>
        </p:nvSpPr>
        <p:spPr>
          <a:xfrm>
            <a:off x="317500" y="1425543"/>
            <a:ext cx="45719" cy="32113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75C67-9CF3-252A-E8BE-132989CABD2A}"/>
              </a:ext>
            </a:extLst>
          </p:cNvPr>
          <p:cNvSpPr/>
          <p:nvPr/>
        </p:nvSpPr>
        <p:spPr>
          <a:xfrm>
            <a:off x="363219" y="1425545"/>
            <a:ext cx="11511281" cy="48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0C251DB-06CA-7541-E77D-D1CDAE2E81D7}"/>
              </a:ext>
            </a:extLst>
          </p:cNvPr>
          <p:cNvSpPr txBox="1"/>
          <p:nvPr/>
        </p:nvSpPr>
        <p:spPr>
          <a:xfrm>
            <a:off x="609600" y="1466790"/>
            <a:ext cx="5755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Le package </a:t>
            </a:r>
            <a:r>
              <a:rPr lang="fr-FR" sz="2000" dirty="0" err="1"/>
              <a:t>dyplr</a:t>
            </a:r>
            <a:endParaRPr lang="fr-FR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86206-6D23-0CA4-71F9-2C238799B420}"/>
              </a:ext>
            </a:extLst>
          </p:cNvPr>
          <p:cNvSpPr/>
          <p:nvPr/>
        </p:nvSpPr>
        <p:spPr>
          <a:xfrm>
            <a:off x="317500" y="1425546"/>
            <a:ext cx="11557000" cy="3211343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0EBC8EA-F886-3C98-9A30-4229A748D3DF}"/>
              </a:ext>
            </a:extLst>
          </p:cNvPr>
          <p:cNvSpPr txBox="1"/>
          <p:nvPr/>
        </p:nvSpPr>
        <p:spPr>
          <a:xfrm>
            <a:off x="609600" y="4941860"/>
            <a:ext cx="11264900" cy="175432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top10 &lt;- </a:t>
            </a:r>
            <a:r>
              <a:rPr lang="fr-FR" dirty="0" err="1"/>
              <a:t>dataframe_athetes</a:t>
            </a:r>
            <a:r>
              <a:rPr lang="fr-FR" dirty="0"/>
              <a:t> |&gt;</a:t>
            </a:r>
          </a:p>
          <a:p>
            <a:r>
              <a:rPr lang="fr-FR" dirty="0"/>
              <a:t>  arrange(</a:t>
            </a:r>
            <a:r>
              <a:rPr lang="fr-FR" dirty="0" err="1"/>
              <a:t>desc</a:t>
            </a:r>
            <a:r>
              <a:rPr lang="fr-FR" dirty="0"/>
              <a:t>(Total)) |&gt;</a:t>
            </a:r>
          </a:p>
          <a:p>
            <a:r>
              <a:rPr lang="fr-FR" dirty="0"/>
              <a:t>  </a:t>
            </a:r>
            <a:r>
              <a:rPr lang="fr-FR" dirty="0" err="1"/>
              <a:t>slice_head</a:t>
            </a:r>
            <a:r>
              <a:rPr lang="fr-FR" dirty="0"/>
              <a:t>(n = 10)</a:t>
            </a:r>
          </a:p>
          <a:p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3C2145-CABB-CE03-E99A-A97EA2228207}"/>
              </a:ext>
            </a:extLst>
          </p:cNvPr>
          <p:cNvSpPr/>
          <p:nvPr/>
        </p:nvSpPr>
        <p:spPr>
          <a:xfrm>
            <a:off x="317500" y="4941860"/>
            <a:ext cx="45719" cy="157323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C25B45-43E4-D6C7-D9C4-372D98D9BC19}"/>
              </a:ext>
            </a:extLst>
          </p:cNvPr>
          <p:cNvSpPr/>
          <p:nvPr/>
        </p:nvSpPr>
        <p:spPr>
          <a:xfrm>
            <a:off x="363219" y="4941860"/>
            <a:ext cx="11511281" cy="48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144C1E-AFBC-13AF-D9EA-6B38C144C253}"/>
              </a:ext>
            </a:extLst>
          </p:cNvPr>
          <p:cNvSpPr txBox="1"/>
          <p:nvPr/>
        </p:nvSpPr>
        <p:spPr>
          <a:xfrm>
            <a:off x="609599" y="4983105"/>
            <a:ext cx="10208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Exemple : Top 10 de la variable gold (nombre de médailles d’or) </a:t>
            </a:r>
          </a:p>
        </p:txBody>
      </p:sp>
    </p:spTree>
    <p:extLst>
      <p:ext uri="{BB962C8B-B14F-4D97-AF65-F5344CB8AC3E}">
        <p14:creationId xmlns:p14="http://schemas.microsoft.com/office/powerpoint/2010/main" val="18882584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855</Words>
  <Application>Microsoft Macintosh PowerPoint</Application>
  <PresentationFormat>Grand écran</PresentationFormat>
  <Paragraphs>92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Walbaum Display</vt:lpstr>
      <vt:lpstr>Thème Office</vt:lpstr>
      <vt:lpstr>Analyse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BEGUEC</dc:creator>
  <cp:lastModifiedBy>Guillaume BEGUEC</cp:lastModifiedBy>
  <cp:revision>8</cp:revision>
  <dcterms:created xsi:type="dcterms:W3CDTF">2025-09-04T07:29:01Z</dcterms:created>
  <dcterms:modified xsi:type="dcterms:W3CDTF">2025-09-19T12:39:15Z</dcterms:modified>
</cp:coreProperties>
</file>