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85" r:id="rId8"/>
    <p:sldId id="286" r:id="rId11"/>
    <p:sldId id="287" r:id="rId13"/>
    <p:sldId id="288" r:id="rId15"/>
    <p:sldId id="289" r:id="rId16"/>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289BD9-B288-479C-9C53-1CB8B081C19E}" v="554" dt="2022-05-25T07:55:00.23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200" d="100"/>
          <a:sy n="200" d="100"/>
        </p:scale>
        <p:origin x="-706" y="-4891"/>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1" Type="http://schemas.openxmlformats.org/officeDocument/2006/relationships/slide" Target="slides/slide7.xml"/><Relationship Id="rId13" Type="http://schemas.openxmlformats.org/officeDocument/2006/relationships/slide" Target="slides/slide9.xml"/><Relationship Id="rId15" Type="http://schemas.openxmlformats.org/officeDocument/2006/relationships/slide" Target="slides/slide11.xml"/><Relationship Id="rId16" Type="http://schemas.openxmlformats.org/officeDocument/2006/relationships/slide" Target="slides/slide12.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19/07/2022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19/07/2022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anglais présentant un risque de perte en capital partielle ou totale en cours de vie</a:t>
            </a:r>
            <a:r>
              <a:rPr lang="fr-FR" sz="800" b="1" cap="none" baseline="30000" dirty="0"/>
              <a:t>(1)</a:t>
            </a:r>
            <a:r>
              <a:rPr lang="fr-FR" sz="800" b="1" cap="none" dirty="0"/>
              <a:t> et à l’échéance</a:t>
            </a:r>
            <a:r>
              <a:rPr lang="fr-FR" sz="800" b="1" baseline="30000" dirty="0">
                <a:solidFill>
                  <a:schemeClr val="tx2"/>
                </a:solidFill>
              </a:rPr>
              <a:t>(1)</a:t>
            </a:r>
            <a:r>
              <a:rPr lang="fr-FR" sz="800" b="1" cap="none" dirty="0">
                <a:solidFill>
                  <a:schemeClr val="tx2"/>
                </a:solidFill>
                <a:latin typeface="Proxima Nova Rg" panose="02000506030000020004" pitchFamily="2" charset="0"/>
              </a:rPr>
              <a:t>.</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13 février 2022 au 29 juillet 2022 (inclus). </a:t>
            </a:r>
            <a:r>
              <a:rPr lang="fr-FR" sz="800" cap="none" dirty="0"/>
              <a:t>Une fois le montant de l’enveloppe initiale atteint (30 000 000 EUR), la commercialisation de « guigui » peut cesser à tout moment sans préavis avant le 29 juillet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chemeClr val="tx2"/>
                </a:solidFill>
              </a:rPr>
              <a:t>10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indice.</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616101"/>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(2)</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FR0014009DK8</a:t>
            </a:r>
          </a:p>
          <a:p>
            <a:pPr marL="171450" indent="-171450" algn="just">
              <a:buClr>
                <a:srgbClr val="000000"/>
              </a:buClr>
              <a:buSzPct val="100000"/>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4202E"/>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Titre de créance émis par Sg </a:t>
            </a:r>
            <a:r>
              <a:rPr lang="fr-FR" sz="800" b="1" cap="all" dirty="0" err="1">
                <a:solidFill>
                  <a:srgbClr val="B9A049"/>
                </a:solidFill>
                <a:latin typeface="Futura PT" panose="020B0902020204020203" pitchFamily="34" charset="0"/>
              </a:rPr>
              <a:t>issuer</a:t>
            </a:r>
            <a:r>
              <a:rPr lang="fr-FR" sz="800" b="1" baseline="30000" dirty="0">
                <a:solidFill>
                  <a:srgbClr val="B9A049"/>
                </a:solidFill>
                <a:latin typeface="Futura PT" panose="020B0902020204020203" pitchFamily="34" charset="0"/>
              </a:rPr>
              <a:t>(2)</a:t>
            </a:r>
            <a:r>
              <a:rPr lang="fr-FR" sz="800" b="1" cap="all" dirty="0">
                <a:solidFill>
                  <a:srgbClr val="B9A049"/>
                </a:solidFill>
                <a:latin typeface="Futura PT" panose="020B0902020204020203" pitchFamily="34" charset="0"/>
              </a:rPr>
              <a:t>, </a:t>
            </a:r>
            <a:r>
              <a:rPr lang="fr-FR" sz="800" cap="none" dirty="0">
                <a:solidFill>
                  <a:schemeClr val="tx2"/>
                </a:solidFill>
                <a:latin typeface="Proxima Nova Rg" panose="02000506030000020004" pitchFamily="2" charset="0"/>
              </a:rPr>
              <a:t>véhicule d’émission dédié de droit luxembourgeois, bénéficiant d’une garantie donnée par Société Générale</a:t>
            </a:r>
            <a:r>
              <a:rPr lang="fr-FR" sz="800" cap="none" baseline="30000" dirty="0">
                <a:solidFill>
                  <a:schemeClr val="tx2"/>
                </a:solidFill>
                <a:latin typeface="Proxima Nova Rg" panose="02000506030000020004" pitchFamily="2" charset="0"/>
              </a:rPr>
              <a:t> </a:t>
            </a:r>
            <a:r>
              <a:rPr lang="fr-FR" sz="800" cap="none" dirty="0">
                <a:solidFill>
                  <a:schemeClr val="tx2"/>
                </a:solidFill>
                <a:latin typeface="Proxima Nova Rg" panose="02000506030000020004" pitchFamily="2" charset="0"/>
              </a:rPr>
              <a:t>de la formule de remboursement et du paiement des sommes dues par l’Émetteur au titre du produit. L’investisseur est par conséquent </a:t>
            </a:r>
            <a:r>
              <a:rPr lang="fr-FR" sz="800" cap="none" dirty="0">
                <a:latin typeface="Proxima Nova Rg" panose="02000506030000020004" pitchFamily="2" charset="0"/>
              </a:rPr>
              <a:t>soumis au risque de défaut de paiement et de faillite de l’Émetteur, SG ISSUER, ainsi que de défaut de paiement, faillite et de mise en résolution du Garant, Société Générale.</a:t>
            </a:r>
          </a:p>
          <a:p>
            <a:pPr marL="171450" indent="-171450" algn="just">
              <a:buClr>
                <a:srgbClr val="04202E"/>
              </a:buClr>
              <a:buSzPct val="100000"/>
              <a:buFont typeface="Wingdings" panose="05000000000000000000" pitchFamily="2" charset="2"/>
              <a:buChar char="§"/>
            </a:pPr>
            <a:endParaRPr lang="fr-FR" sz="800" dirty="0">
              <a:latin typeface="Proxima Nova Rg" panose="02000506030000020004" pitchFamily="2" charset="0"/>
            </a:endParaRPr>
          </a:p>
          <a:p>
            <a:pPr marL="171450" indent="-171450" algn="just">
              <a:buClr>
                <a:srgbClr val="04202E"/>
              </a:buClr>
              <a:buSzPct val="100000"/>
              <a:buFont typeface="Wingdings" panose="05000000000000000000" pitchFamily="2" charset="2"/>
              <a:buChar char="§"/>
            </a:pPr>
            <a:r>
              <a:rPr lang="fr-FR" sz="800" dirty="0">
                <a:latin typeface="Proxima Nova Rg" panose="02000506030000020004" pitchFamily="2" charset="0"/>
              </a:rPr>
              <a:t>L’assureur s’engage exclusivement sur le nombre d’unités de compte mais non sur leur valeur, qu’il ne garantit pas. Il est précisé que l’assureur d’une part, l’Émetteur et le Garant d’autre part sont des entités juridiques indépendantes. Ce document n’a pas été rédigé par l’assureur. </a:t>
            </a:r>
          </a:p>
          <a:p>
            <a:pPr marL="171450" indent="-171450" algn="just">
              <a:buClr>
                <a:srgbClr val="04202E"/>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a:p>
            <a:pPr algn="just">
              <a:buClr>
                <a:srgbClr val="000000"/>
              </a:buClr>
              <a:buSzPct val="100000"/>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GUIGUI</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algn="just" defTabSz="914400"/>
            <a:r>
              <a:rPr lang="fr-FR" sz="650" dirty="0">
                <a:latin typeface="Proxima Nova Rg" panose="02000506030000020004" pitchFamily="2" charset="0"/>
              </a:rPr>
              <a:t>(1) L’investisseur prend un risque de perte en capital non mesurable a priori si les titres de créance sont revendus avant la date d’échéance ou de remboursement automatique anticipé. L’investisseur supporte le risque de défaut de paiement et/ou de faillite de l’Émetteur et/ou Garant, ainsi que de mise en résolution du Garant. Pour les autres risques de perte en capital, voir pages suivantes. </a:t>
            </a:r>
          </a:p>
          <a:p>
            <a:pPr algn="just" defTabSz="914400"/>
            <a:r>
              <a:rPr lang="fr-FR" sz="650" dirty="0">
                <a:latin typeface="Proxima Nova Rg" panose="02000506030000020004" pitchFamily="2" charset="0"/>
              </a:rPr>
              <a:t>(2) Filiale à 100% de Société Générale Luxembourg SA, elle-même filiale à 100% de Société Générale : Moody’s : A1 / Standard &amp; Poor’s : A. Notations en vigueur au moment de la rédaction de la présente brochure le 20 juillet 2022. Ces notations peuvent être révisées à tout moment et ne sont pas une garantie de solvabilité de l’Émetteur ni du Garant. Elles ne sauraient constituer un argument de souscription au titres de créance.</a:t>
            </a:r>
          </a:p>
        </p:txBody>
      </p:sp>
    </p:spTree>
    <p:extLst>
      <p:ext uri="{BB962C8B-B14F-4D97-AF65-F5344CB8AC3E}">
        <p14:creationId xmlns:p14="http://schemas.microsoft.com/office/powerpoint/2010/main" val="279835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a:t>
            </a:r>
            <a:r>
              <a:rPr lang="fr-FR" sz="1200" cap="none" dirty="0">
                <a:solidFill>
                  <a:srgbClr val="B9A049"/>
                </a:solidFill>
                <a:latin typeface="Futura PT" panose="020B0902020204020203" pitchFamily="34" charset="0"/>
              </a:rPr>
              <a:t>EURO STOXX 50 PRICE EUR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6184000"/>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19/07/2022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EURO STOXX 50 PRICE EUR</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-6,33%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14,98%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8,00%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79,56%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51,72%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Natixis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46793"/>
            <a:ext cx="7101213" cy="276999"/>
          </a:xfrm>
          <a:prstGeom prst="rect">
            <a:avLst/>
          </a:prstGeom>
          <a:noFill/>
        </p:spPr>
        <p:txBody>
          <a:bodyPr wrap="square">
            <a:spAutoFit/>
          </a:bodyPr>
          <a:lstStyle/>
          <a:p>
            <a:r>
              <a:rPr lang="fr-FR" sz="1200" cap="none" dirty="0">
                <a:latin typeface="Futura PT" panose="020B0902020204020203" pitchFamily="34" charset="0"/>
              </a:rPr>
              <a:t>ÉVOLUTION DE L'INDICE </a:t>
            </a:r>
            <a:r>
              <a:rPr lang="fr-FR" sz="1200" cap="none" dirty="0">
                <a:solidFill>
                  <a:srgbClr val="B9A049"/>
                </a:solidFill>
                <a:latin typeface="Futura PT" panose="020B0902020204020203" pitchFamily="34" charset="0"/>
              </a:rPr>
              <a:t>EURO STOXX 50 PRICE EUR</a:t>
            </a:r>
            <a:r>
              <a:rPr lang="fr-FR" sz="1200" cap="none" dirty="0">
                <a:latin typeface="Futura PT" panose="020B0902020204020203" pitchFamily="34" charset="0"/>
              </a:rPr>
              <a:t> ENTRE LE </a:t>
            </a:r>
            <a:r>
              <a:rPr lang="en-US" sz="1200" b="0" dirty="0">
                <a:solidFill>
                  <a:srgbClr val="B9A049"/>
                </a:solidFill>
                <a:effectLst/>
                <a:latin typeface="+mj-lt"/>
              </a:rPr>
              <a:t>19/07/2010</a:t>
            </a:r>
            <a:r>
              <a:rPr lang="en-US" sz="1200" dirty="0">
                <a:latin typeface="+mj-lt"/>
              </a:rPr>
              <a:t> </a:t>
            </a:r>
            <a:r>
              <a:rPr lang="fr-FR" sz="1200" cap="none" dirty="0">
                <a:latin typeface="Futura PT" panose="020B0902020204020203" pitchFamily="34" charset="0"/>
              </a:rPr>
              <a:t>ET LE </a:t>
            </a:r>
            <a:r>
              <a:rPr lang="fr-FR" sz="1200" cap="none" dirty="0">
                <a:solidFill>
                  <a:srgbClr val="B9A049"/>
                </a:solidFill>
                <a:latin typeface="Futura PT" panose="020B0902020204020203" pitchFamily="34" charset="0"/>
              </a:rPr>
              <a:t>19/07/2022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4813300" y="9174546"/>
            <a:ext cx="2517742" cy="215444"/>
          </a:xfrm>
          <a:prstGeom prst="rect">
            <a:avLst/>
          </a:prstGeom>
          <a:noFill/>
        </p:spPr>
        <p:txBody>
          <a:bodyPr wrap="square" rtlCol="0">
            <a:spAutoFit/>
          </a:bodyPr>
          <a:lstStyle/>
          <a:p>
            <a:pPr algn="r"/>
            <a:r>
              <a:rPr lang="fr-FR" sz="800" u="sng" dirty="0"/>
              <a:t>Source :</a:t>
            </a:r>
            <a:r>
              <a:rPr lang="fr-FR" sz="800" dirty="0"/>
              <a:t> Bloomberg, le </a:t>
            </a:r>
            <a:r>
              <a:rPr lang="fr-FR" sz="800" dirty="0">
                <a:solidFill>
                  <a:schemeClr val="tx2"/>
                </a:solidFill>
              </a:rPr>
              <a:t>19 JUILLET 2022</a:t>
            </a:r>
            <a:endParaRPr lang="fr-FR" sz="800" dirty="0"/>
          </a:p>
        </p:txBody>
      </p:sp>
      <p:sp>
        <p:nvSpPr>
          <p:cNvPr id="19" name="ZoneTexte 18">
            <a:extLst>
              <a:ext uri="{FF2B5EF4-FFF2-40B4-BE49-F238E27FC236}">
                <a16:creationId xmlns:a16="http://schemas.microsoft.com/office/drawing/2014/main" id="{F430BCC1-AFEA-9CD5-2109-F2802CCF6A55}"/>
              </a:ext>
            </a:extLst>
          </p:cNvPr>
          <p:cNvSpPr txBox="1"/>
          <p:nvPr/>
        </p:nvSpPr>
        <p:spPr>
          <a:xfrm>
            <a:off x="4643796" y="7967599"/>
            <a:ext cx="2687246" cy="215444"/>
          </a:xfrm>
          <a:prstGeom prst="rect">
            <a:avLst/>
          </a:prstGeom>
          <a:noFill/>
        </p:spPr>
        <p:txBody>
          <a:bodyPr wrap="square" rtlCol="0">
            <a:spAutoFit/>
          </a:bodyPr>
          <a:lstStyle/>
          <a:p>
            <a:pPr algn="r"/>
            <a:r>
              <a:rPr lang="fr-FR" sz="800" u="sng" dirty="0"/>
              <a:t>Source :</a:t>
            </a:r>
            <a:r>
              <a:rPr lang="fr-FR" sz="800" dirty="0"/>
              <a:t> Bloomberg, le </a:t>
            </a:r>
            <a:r>
              <a:rPr lang="fr-FR" sz="800" dirty="0">
                <a:solidFill>
                  <a:schemeClr val="tx2"/>
                </a:solidFill>
              </a:rPr>
              <a:t>19 JUILLET 2022</a:t>
            </a:r>
            <a:endParaRPr lang="fr-FR" sz="800" dirty="0"/>
          </a:p>
        </p:txBody>
      </p:sp>
      <p:pic>
        <p:nvPicPr>
          <p:cNvPr id="20" name="Picture 19"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447881017"/>
              </p:ext>
            </p:extLst>
          </p:nvPr>
        </p:nvGraphicFramePr>
        <p:xfrm>
          <a:off x="361950" y="659257"/>
          <a:ext cx="6837886" cy="7673912"/>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90305239"/>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anglais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SG Issuer. Filiale à 100% de Société Générale Luxembourg SA, elle-même filiale à 100% de Société Générale(1)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 de la formule et des sommes dues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Société Générale(1)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0026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EURO STOXX 50 Price EUR (dividendes non réinvestis dans l'indice ; code Bloomberg : SX5E Index ; sponsor : sponsorSTOXX ; www.stoxx.com).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guigui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Initial correspond au niveau de clôture entre de l'indice EURO STOXX 50 Price EUR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annuelle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29/07/2024, 29/07/2025, 29/07/2026, 29/07/2027, 31/07/2028, 30/07/2029, 29/07/2030, 29/07/2031, 29/07/2032, 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07/08/2023, 05/08/2024, 05/08/2025, 05/08/2026, 05/08/2027, 07/08/2028, 06/08/2029, 05/08/2030, 05/08/2031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des gains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de son Niveau Initial</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cap="none" dirty="0">
                          <a:solidFill>
                            <a:schemeClr val="tx1"/>
                          </a:solidFill>
                          <a:latin typeface="+mn-lt"/>
                        </a:rPr>
                        <a:t>Comptes-titres, contrats d’assurance vie et de capitalisation</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kumimoji="0" lang="fr-FR" sz="700" b="0" i="0" u="none" strike="noStrike" kern="1200" cap="none" spc="0" normalizeH="0" baseline="0" noProof="0" dirty="0">
                          <a:ln>
                            <a:noFill/>
                          </a:ln>
                          <a:solidFill>
                            <a:schemeClr val="tx1"/>
                          </a:solidFill>
                          <a:effectLst/>
                          <a:uLnTx/>
                          <a:uFillTx/>
                          <a:latin typeface="+mn-lt"/>
                          <a:ea typeface="+mn-ea"/>
                          <a:cs typeface="+mn-cs"/>
                        </a:rPr>
                        <a:t>Société Générale paiera au distributeur concerné une rémunération annuelle (calculée sur la base de la durée des titres) dont le montant maximum est égal à 1,00% du montant total des titres effectivement placés.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Valorisation quotidienne publiée sur les pages Bloomberg,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Sixtelekurs, REUTERS. Cours publié au moins une fois tous les 15 jours et tenu à la disposition du public en permanence.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Société Générale s’engage, dans des conditions normales de marché, à donner de manière quotidienne des prix indicatifs pendant toute la durée de vie des titres de créance avec une fourchette achat/vente de 1% de la Valeur Nominale.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Société Générale, ce qui peut être source d’un conflit d’intérêts(2).</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538609"/>
          </a:xfrm>
          <a:prstGeom prst="rect">
            <a:avLst/>
          </a:prstGeom>
          <a:noFill/>
          <a:ln w="9525">
            <a:noFill/>
            <a:miter lim="800000"/>
            <a:headEnd/>
            <a:tailEnd/>
          </a:ln>
        </p:spPr>
        <p:txBody>
          <a:bodyPr wrap="square" lIns="0" tIns="0" rIns="0" bIns="0">
            <a:spAutoFit/>
          </a:bodyPr>
          <a:lstStyle/>
          <a:p>
            <a:pPr lvl="0" algn="just" defTabSz="914400"/>
            <a:r>
              <a:rPr lang="fr-FR" sz="700" dirty="0">
                <a:solidFill>
                  <a:srgbClr val="000000"/>
                </a:solidFill>
                <a:latin typeface="Proxima Nova Rg" panose="02000506030000020004" pitchFamily="2" charset="0"/>
              </a:rPr>
              <a:t>(1) Société Générale : Moody’s : A1 / Standard &amp; Poor’s : A. Notations en vigueur au moment de la rédaction de la présente brochure le 20 juillet 2022. Ces notations peuvent être révisées à tout moment et ne sont pas une garantie de solvabilité de l’Émetteur ni du Garant de la formule. Elles ne sauraient constituer un argument de souscription aux titres de créance.</a:t>
            </a:r>
          </a:p>
          <a:p>
            <a:pPr lvl="0" algn="just" defTabSz="914400"/>
            <a:r>
              <a:rPr lang="fr-FR" sz="700" dirty="0">
                <a:solidFill>
                  <a:srgbClr val="000000"/>
                </a:solidFill>
                <a:latin typeface="Proxima Nova Rg" panose="02000506030000020004" pitchFamily="2" charset="0"/>
              </a:rPr>
              <a:t>(2) Les conflits d’intérêts seront gérés suivant la réglementation en vigueur.</a:t>
            </a:r>
          </a:p>
          <a:p>
            <a:pPr algn="just" defTabSz="914400" fontAlgn="base">
              <a:spcBef>
                <a:spcPct val="0"/>
              </a:spcBef>
              <a:spcAft>
                <a:spcPct val="0"/>
              </a:spcAft>
            </a:pPr>
            <a:endParaRPr lang="fr-FR" sz="700" dirty="0">
              <a:solidFill>
                <a:srgbClr val="000000"/>
              </a:solidFill>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 juillet 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algn="just"/>
            <a:r>
              <a:rPr lang="fr-FR" sz="650" dirty="0">
                <a:solidFill>
                  <a:srgbClr val="000000"/>
                </a:solidFill>
                <a:latin typeface="Proxima Nova Rg" panose="02000506030000020004" pitchFamily="2" charset="0"/>
              </a:rPr>
              <a:t>(3) Veuillez vous référer à la section dédiée en page 3 pour une présentation de la détermination du Niveau Initial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205421"/>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238681"/>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92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guigui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le 29/07/2022 et la date d’échéance</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guigui », vous êtes exposés pour une durée </a:t>
            </a:r>
            <a:r>
              <a:rPr lang="fr-FR" sz="800" b="1" dirty="0">
                <a:solidFill>
                  <a:schemeClr val="tx1"/>
                </a:solidFill>
                <a:latin typeface="Proxima Nova Rg"/>
              </a:rPr>
              <a:t>de 1 à 10 années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à l’évolution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EURO STOXX 50 Price EUR, la performance positive ou négative de ce placement dépendant de l'évolution de l'indice EURO STOXX 50 Price EUR (dividendes non réinvestis dans l'indice ; code Bloomberg : SX5E Index ; sponsor : STOXX ; www.stoxx.com).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50%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de l'année 1 jusqu'à la fin de l'année 9 </a:t>
            </a:r>
            <a:r>
              <a:rPr kumimoji="0" lang="fr-FR" sz="800" b="0" i="0" u="none" strike="noStrike" kern="1200" cap="none" spc="0" normalizeH="0" baseline="0" noProof="0" dirty="0">
                <a:ln>
                  <a:noFill/>
                </a:ln>
                <a:effectLst/>
                <a:uLnTx/>
                <a:uFillTx/>
                <a:latin typeface="Proxima Nova Rg"/>
                <a:ea typeface="+mn-ea"/>
                <a:cs typeface="+mn-cs"/>
              </a:rPr>
              <a:t>si à une date de constatation annuelle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100%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2,10% par année écoulée depuis le 29/07/2022 </a:t>
            </a:r>
            <a:r>
              <a:rPr lang="fr-FR" sz="800" b="1" dirty="0">
                <a:solidFill>
                  <a:srgbClr val="B9A049"/>
                </a:solidFill>
                <a:latin typeface="Proxima Nova Rg"/>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annuelle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100% de son Niveau Initial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l'indice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Niveau Initial, l’investisseur accepte de limiter ses gains en cas de forte hausse de l'indice (taux de rendement annuel net maximum de </a:t>
            </a:r>
            <a:r>
              <a:rPr lang="fr-FR" sz="800" dirty="0">
                <a:solidFill>
                  <a:schemeClr val="tx1"/>
                </a:solidFill>
                <a:latin typeface="Proxima Nova Rg"/>
              </a:rPr>
              <a:t>1,06%</a:t>
            </a:r>
            <a:r>
              <a:rPr lang="fr-FR" sz="800" baseline="30000" dirty="0">
                <a:solidFill>
                  <a:schemeClr val="tx1"/>
                </a:solidFill>
                <a:latin typeface="Proxima Nova Rg"/>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guigui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guigui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guigui » ne peut constituer l’intégralité d’un portefeuille d’investissement. L’investisseur est exposé pour une durée de 1 à 10 années à </a:t>
            </a:r>
            <a:r>
              <a:rPr lang="fr-FR" b="1" i="1" dirty="0">
                <a:solidFill>
                  <a:schemeClr val="tx1"/>
                </a:solidFill>
                <a:latin typeface="Proxima Nova Rg"/>
              </a:rPr>
              <a:t>l'indice.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130803"/>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2,10% par année écoulée depuis le 29/07/2022</a:t>
            </a:r>
          </a:p>
          <a:p>
            <a:pPr marL="0" indent="0" algn="ctr">
              <a:lnSpc>
                <a:spcPct val="100000"/>
              </a:lnSpc>
              <a:spcBef>
                <a:spcPts val="0"/>
              </a:spcBef>
              <a:buNone/>
            </a:pPr>
            <a:r>
              <a:rPr lang="fr-FR" sz="800" dirty="0"/>
              <a:t>(soit un gain total de 21,00% et un taux de rendement annuel net de 0,90%</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2,10% par année écoulée depuis le 29/07/2022 </a:t>
            </a:r>
          </a:p>
          <a:p>
            <a:pPr marL="0" indent="0" algn="ctr">
              <a:lnSpc>
                <a:spcPct val="100000"/>
              </a:lnSpc>
              <a:spcBef>
                <a:spcPts val="0"/>
              </a:spcBef>
              <a:buNone/>
            </a:pPr>
            <a:r>
              <a:rPr lang="fr-FR" sz="800" dirty="0"/>
              <a:t>(Soit un Taux de Rendement Annuel net compris entre 1,16%</a:t>
            </a:r>
            <a:r>
              <a:rPr lang="fr-FR" sz="800" baseline="30000" dirty="0"/>
              <a:t>(2) </a:t>
            </a:r>
            <a:r>
              <a:rPr lang="fr-FR" sz="800" dirty="0"/>
              <a:t>et 1,06%</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annuelle</a:t>
            </a:r>
            <a:r>
              <a:rPr lang="fr-FR" sz="800" baseline="30000" dirty="0">
                <a:solidFill>
                  <a:schemeClr val="tx2"/>
                </a:solidFill>
              </a:rPr>
              <a:t>(1) </a:t>
            </a:r>
            <a:r>
              <a:rPr lang="fr-FR" sz="800" dirty="0">
                <a:solidFill>
                  <a:schemeClr val="tx2"/>
                </a:solidFill>
              </a:rPr>
              <a:t>à partir de la fin de l'année 1 jusqu'à la fin de l'année 9, on observe le niveau de clôture de l'indice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annuelle</a:t>
            </a:r>
            <a:r>
              <a:rPr lang="fr-FR" sz="800" b="1" baseline="30000" dirty="0">
                <a:solidFill>
                  <a:schemeClr val="tx2"/>
                </a:solidFill>
              </a:rPr>
              <a:t>(1)</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100% de son Niveau Initial,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29/07/2032,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100% de son Niveau Initial, l’investisseur reçoit, le 02 août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50% de son niveau de Référence, l’investisseur reçoit, le 02 août 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son Niveau Initial et son niveau final le 29/07/2032</a:t>
            </a:r>
          </a:p>
          <a:p>
            <a:pPr marL="0" indent="0" algn="ctr">
              <a:lnSpc>
                <a:spcPct val="100000"/>
              </a:lnSpc>
              <a:spcBef>
                <a:spcPts val="0"/>
              </a:spcBef>
              <a:buNone/>
            </a:pPr>
            <a:r>
              <a:rPr lang="fr-FR" sz="800" dirty="0"/>
              <a:t>(Soit un taux de rendement annuel net inférieur ou égal à -7,62%</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Initial correspond au niveau de clôture entre de l'indice EURO STOXX 50 Price EUR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100% mais supérieur ou égal à 50% de son Niveau Initial, l’investisseur reçoit, le 02 août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7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partir de la fin de l'année 1 jusqu'à la fin de l'année 9, si à l’une des dates de constatation annuelle correspondantes</a:t>
            </a:r>
            <a:r>
              <a:rPr lang="fr-FR" sz="800" baseline="30000" dirty="0">
                <a:solidFill>
                  <a:srgbClr val="000000"/>
                </a:solidFill>
              </a:rPr>
              <a:t>(1)</a:t>
            </a:r>
            <a:r>
              <a:rPr lang="fr-FR" sz="800" dirty="0">
                <a:solidFill>
                  <a:srgbClr val="000000"/>
                </a:solidFill>
              </a:rPr>
              <a:t> l'indice clôture à un niveau supérieur ou égal à 100% de son Niveau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2,10% par année écoulée depuis le 29/07/2022 (soit 2,10%</a:t>
            </a:r>
            <a:r>
              <a:rPr lang="fr-FR" sz="800" i="1" dirty="0">
                <a:solidFill>
                  <a:srgbClr val="000000"/>
                </a:solidFill>
              </a:rPr>
              <a:t> </a:t>
            </a:r>
            <a:r>
              <a:rPr lang="fr-FR" sz="800" dirty="0">
                <a:solidFill>
                  <a:srgbClr val="000000"/>
                </a:solidFill>
              </a:rPr>
              <a:t>par année écoulée et un taux de rendement annuel net maximum de 1,06%</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l'indice clôture à un niveau supérieur ou égal à 100% de son Niveau Initial, l’investisseur récupère alors l’intégralité de son capital initial, majorée d’un gain de 2,10% par année écoulée depuis le 29/07/2022 (soit un gain de 21,00% et un taux de rendement annuel net de 0,90%</a:t>
            </a:r>
            <a:r>
              <a:rPr lang="fr-FR" sz="800" baseline="30000" dirty="0">
                <a:solidFill>
                  <a:srgbClr val="000000"/>
                </a:solidFill>
              </a:rPr>
              <a:t>(2)</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l'indice clôture à un niveau strictement inférieur à 100% de son Niveau Initial mais supérieur ou égal à 50% de ce dernier, l’investisseur récupère l’intégralité de son capital initialement investi. Le capital n’est donc exposé à un risque de perte à l’échéance⁽¹⁾ que si l'indice clôture à un niveau strictement inférieur à 50% de son Niveau Initial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guigui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l'indice enregistre une baisse supérieure à 50% de son Niveau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de 1 à 10 années</a:t>
            </a:r>
            <a:r>
              <a:rPr lang="fr-FR" sz="800" b="1"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2,10% par année écoulée depuis le 29/07/2022 </a:t>
            </a:r>
            <a:r>
              <a:rPr lang="fr-FR" sz="800" dirty="0">
                <a:solidFill>
                  <a:srgbClr val="000000"/>
                </a:solidFill>
              </a:rPr>
              <a:t>(soit un taux de rendement annuel net maximum de 1,06%</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guigui » est très sensible à une faible variation du niveau de clôture de l'indice autour du seuil de </a:t>
            </a:r>
            <a:r>
              <a:rPr lang="fr-FR" sz="800" b="1" dirty="0">
                <a:solidFill>
                  <a:srgbClr val="000000"/>
                </a:solidFill>
                <a:effectLst/>
                <a:ea typeface="Calibri" panose="020F0502020204030204" pitchFamily="34" charset="0"/>
              </a:rPr>
              <a:t>100% de son Niveau Initial % </a:t>
            </a:r>
            <a:r>
              <a:rPr lang="fr-FR" sz="800" b="1" dirty="0">
                <a:effectLst/>
                <a:ea typeface="Calibri" panose="020F0502020204030204" pitchFamily="34" charset="0"/>
              </a:rPr>
              <a:t>en cours de vie, et des seuils de 100% et 50% de son Niveau Initial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a:t>
            </a:r>
            <a:r>
              <a:rPr lang="fr-FR" sz="800" dirty="0">
                <a:solidFill>
                  <a:srgbClr val="000000"/>
                </a:solidFill>
              </a:rPr>
              <a:t>: Le mécanisme de remboursement est lié à l’évolution du niveau de l'indice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a:t>
            </a:r>
            <a:r>
              <a:rPr lang="fr-FR" sz="800" dirty="0">
                <a:solidFill>
                  <a:srgbClr val="000000"/>
                </a:solidFill>
              </a:rPr>
              <a:t>: 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7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dirty="0">
                <a:solidFill>
                  <a:schemeClr val="tx2"/>
                </a:solidFill>
                <a:latin typeface="+mn-lt"/>
              </a:rPr>
              <a:t>(3) Hors prise en compte des dividendes éventuels détachés par </a:t>
            </a:r>
            <a:r>
              <a:rPr lang="it-IT" sz="650" dirty="0">
                <a:solidFill>
                  <a:schemeClr val="tx2"/>
                </a:solidFill>
                <a:latin typeface="+mn-lt"/>
              </a:rPr>
              <a:t>l'indice</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l'indice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l'indice clôture à un niveau strictement inférieur à 50% de son Niveau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l'indice clôture à un niveau strictement inférieur à 100% mais supérieur ou égal à 50% de son Niveau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a:t>
            </a:r>
            <a:r>
              <a:rPr lang="fr-FR" sz="800" b="0" baseline="30000" dirty="0">
                <a:latin typeface="+mn-lt"/>
              </a:rPr>
              <a:t>(1)</a:t>
            </a:r>
            <a:r>
              <a:rPr lang="fr-FR" sz="800" b="0" dirty="0">
                <a:latin typeface="+mn-lt"/>
              </a:rPr>
              <a:t>, l'indice clôture à un niveau supérieur ou égal à 100% de son Niveau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5" y="9369983"/>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guigui » EST TRÈS SENSIBLE À UNE FAIBLE VARIATION DU niveau DE CLÔTURE de l'indice AUTOUR DES SEUILS DE 100% ET DE 50% </a:t>
            </a:r>
            <a:r>
              <a:rPr lang="fr-FR" sz="800" cap="all" dirty="0">
                <a:solidFill>
                  <a:srgbClr val="B9A049"/>
                </a:solidFill>
                <a:latin typeface="+mn-lt"/>
              </a:rPr>
              <a:t>DE SON Niveau Initial</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annuelle</a:t>
            </a:r>
            <a:r>
              <a:rPr lang="fr-FR" sz="800" baseline="30000" dirty="0"/>
              <a:t>(1) </a:t>
            </a:r>
            <a:r>
              <a:rPr lang="fr-FR" sz="800" dirty="0">
                <a:latin typeface="+mn-lt"/>
              </a:rPr>
              <a:t>des années 1 à 9</a:t>
            </a:r>
            <a:r>
              <a:rPr lang="fr-FR" sz="800" dirty="0"/>
              <a:t>, l'indice clôture à un niveau strictement inférieur à 100% de son Niveau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l'indice clôture à un niveau strictement inférieur à 50% de son Niveau Initial (30% dans cet exemple). L’investisseur récupère alors le capital initialement investi diminué de l’intégralité de la baisse enregistrée par l'indice,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l'indice</a:t>
            </a:r>
            <a:r>
              <a:rPr lang="fr-FR" sz="800" baseline="30000" dirty="0"/>
              <a:t>(3)</a:t>
            </a:r>
            <a:r>
              <a:rPr lang="fr-FR" sz="800" dirty="0"/>
              <a:t>, soit -12,21%</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annuelle</a:t>
            </a:r>
            <a:r>
              <a:rPr lang="fr-FR" sz="800" baseline="30000" dirty="0">
                <a:solidFill>
                  <a:srgbClr val="04202E"/>
                </a:solidFill>
                <a:latin typeface="+mn-lt"/>
              </a:rPr>
              <a:t>(1)</a:t>
            </a:r>
            <a:r>
              <a:rPr lang="fr-FR" sz="800" dirty="0">
                <a:latin typeface="+mn-lt"/>
              </a:rPr>
              <a:t> des années 1 à 9, l'indice clôture à </a:t>
            </a:r>
            <a:r>
              <a:rPr lang="fr-FR" sz="800" dirty="0">
                <a:solidFill>
                  <a:schemeClr val="tx2"/>
                </a:solidFill>
                <a:latin typeface="+mn-lt"/>
              </a:rPr>
              <a:t>un niveau strictement inférieur à 100% de son Niveau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100% de son Niveau Initial mais supérieur ou égal à 50% de ce dernier (75%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(2)</a:t>
            </a:r>
            <a:r>
              <a:rPr lang="fr-FR" sz="800" dirty="0">
                <a:solidFill>
                  <a:schemeClr val="tx1"/>
                </a:solidFill>
                <a:latin typeface="+mn-lt"/>
              </a:rPr>
              <a:t>, contre un taux de rendement annuel net de -3,80%</a:t>
            </a:r>
            <a:r>
              <a:rPr lang="fr-FR" sz="800" baseline="30000" dirty="0">
                <a:solidFill>
                  <a:schemeClr val="tx1"/>
                </a:solidFill>
                <a:latin typeface="+mn-lt"/>
              </a:rPr>
              <a:t>(2)</a:t>
            </a:r>
            <a:r>
              <a:rPr lang="fr-FR" sz="800" dirty="0">
                <a:solidFill>
                  <a:schemeClr val="tx1"/>
                </a:solidFill>
                <a:latin typeface="+mn-lt"/>
              </a:rPr>
              <a:t>, pour un investissement direct dans l'indice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guigui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431161"/>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annuelle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l'indice </a:t>
            </a:r>
            <a:r>
              <a:rPr lang="fr-FR" sz="800" dirty="0">
                <a:solidFill>
                  <a:schemeClr val="tx2"/>
                </a:solidFill>
              </a:rPr>
              <a:t>clôture à </a:t>
            </a:r>
            <a:r>
              <a:rPr lang="fr-FR" sz="800" dirty="0">
                <a:solidFill>
                  <a:schemeClr val="tx2"/>
                </a:solidFill>
                <a:latin typeface="Proxima Nova Rg" panose="02000506030000020004" pitchFamily="2" charset="0"/>
              </a:rPr>
              <a:t>un niveau supérieur à 100% de son Niveau Initial </a:t>
            </a:r>
            <a:r>
              <a:rPr lang="fr-FR" sz="800" dirty="0">
                <a:solidFill>
                  <a:schemeClr val="tx2"/>
                </a:solidFill>
              </a:rPr>
              <a:t>(115% dans cet exemple). Le produit est automatiquement remboursé par anticipation. Il verse alors l’intégralité du capital initial majorée d’un gain de 2,10% par année écoulée depuis le 29/07/2022, soit un gain de 2,1% dans notre exemple.</a:t>
            </a:r>
          </a:p>
          <a:p>
            <a:pPr algn="just">
              <a:spcAft>
                <a:spcPts val="600"/>
              </a:spcAft>
            </a:pPr>
            <a:r>
              <a:rPr lang="fr-FR" sz="800" dirty="0"/>
              <a:t>Ce qui correspond à un taux de rendement annuel net de 1,06%</a:t>
            </a:r>
            <a:r>
              <a:rPr lang="fr-FR" sz="800" baseline="30000" dirty="0"/>
              <a:t>(2)</a:t>
            </a:r>
            <a:r>
              <a:rPr lang="fr-FR" sz="800" dirty="0"/>
              <a:t>, contre un taux de rendement annuel net de 13,68%</a:t>
            </a:r>
            <a:r>
              <a:rPr lang="fr-FR" sz="800" baseline="30000" dirty="0"/>
              <a:t>(2)</a:t>
            </a:r>
            <a:r>
              <a:rPr lang="fr-FR" sz="800" dirty="0"/>
              <a:t> pour un investissement direct dans </a:t>
            </a:r>
            <a:r>
              <a:rPr lang="it-IT" sz="800" dirty="0"/>
              <a:t>l'indice</a:t>
            </a:r>
            <a:r>
              <a:rPr lang="fr-FR" sz="800" baseline="30000" dirty="0"/>
              <a:t>(3)</a:t>
            </a:r>
            <a:r>
              <a:rPr lang="fr-FR" sz="800" dirty="0"/>
              <a:t>, du fait du </a:t>
            </a:r>
            <a:r>
              <a:rPr lang="fr-FR" sz="800" b="1" dirty="0">
                <a:solidFill>
                  <a:schemeClr val="tx2"/>
                </a:solidFill>
              </a:rPr>
              <a:t>mécanisme de plafonnement des gains à 2,10% par année écoulée depuis le 29/07/2022.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952AB1B-D807-48E4-B821-205D428E3F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20695</TotalTime>
  <Words>9829</Words>
  <Application>Microsoft Office PowerPoint</Application>
  <PresentationFormat>Personnalisé</PresentationFormat>
  <Paragraphs>376</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899</cp:revision>
  <cp:lastPrinted>2022-05-04T09:56:42Z</cp:lastPrinted>
  <dcterms:created xsi:type="dcterms:W3CDTF">2017-02-21T09:03:05Z</dcterms:created>
  <dcterms:modified xsi:type="dcterms:W3CDTF">2022-07-19T12:49:38Z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