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85" r:id="rId8"/>
    <p:sldId id="286" r:id="rId11"/>
    <p:sldId id="287" r:id="rId13"/>
    <p:sldId id="288" r:id="rId15"/>
    <p:sldId id="289" r:id="rId16"/>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F5CBAA-8B19-4E30-AE3F-FD654036B3A2}" v="14" dt="2022-06-13T14:39:49.25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122" autoAdjust="0"/>
  </p:normalViewPr>
  <p:slideViewPr>
    <p:cSldViewPr snapToGrid="0">
      <p:cViewPr>
        <p:scale>
          <a:sx n="150" d="100"/>
          <a:sy n="150" d="100"/>
        </p:scale>
        <p:origin x="1122" y="-4962"/>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77" d="100"/>
          <a:sy n="77" d="100"/>
        </p:scale>
        <p:origin x="4002" y="114"/>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1" Type="http://schemas.openxmlformats.org/officeDocument/2006/relationships/slide" Target="slides/slide7.xml"/><Relationship Id="rId13" Type="http://schemas.openxmlformats.org/officeDocument/2006/relationships/slide" Target="slides/slide9.xml"/><Relationship Id="rId15" Type="http://schemas.openxmlformats.org/officeDocument/2006/relationships/slide" Target="slides/slide11.xml"/><Relationship Id="rId16" Type="http://schemas.openxmlformats.org/officeDocument/2006/relationships/slide" Target="slides/slide12.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17/06/2022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Espace réservé du pied de page 5"/>
          <p:cNvSpPr>
            <a:spLocks noGrp="1"/>
          </p:cNvSpPr>
          <p:nvPr>
            <p:ph type="ftr" sz="quarter" idx="4"/>
          </p:nvPr>
        </p:nvSpPr>
        <p:spPr>
          <a:xfrm>
            <a:off x="0" y="8079289"/>
            <a:ext cx="2945659" cy="1848940"/>
          </a:xfrm>
          <a:prstGeom prst="rect">
            <a:avLst/>
          </a:prstGeom>
        </p:spPr>
        <p:txBody>
          <a:bodyPr vert="horz" lIns="90999" tIns="45499" rIns="90999" bIns="45499"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684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82081"/>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693949"/>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4686" y="-53501"/>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buFont typeface="Arial" panose="020B0604020202020204" pitchFamily="34" charset="0"/>
              <a:buChar char="•"/>
            </a:pPr>
            <a:r>
              <a:rPr lang="fr-FR" sz="800" b="1" dirty="0">
                <a:solidFill>
                  <a:srgbClr val="B9A049"/>
                </a:solidFill>
                <a:latin typeface="Futura PT" panose="020B0902020204020203" pitchFamily="34" charset="0"/>
              </a:rPr>
              <a:t>Titres de créance </a:t>
            </a:r>
            <a:r>
              <a:rPr lang="fr-FR" sz="800" b="1" cap="none" dirty="0"/>
              <a:t>de droit anglais </a:t>
            </a:r>
            <a:r>
              <a:rPr lang="fr-FR" sz="800" b="1" cap="none" dirty="0">
                <a:solidFill>
                  <a:srgbClr val="000000"/>
                </a:solidFill>
                <a:latin typeface="Proxima Nova Rg" panose="02000506030000020004" pitchFamily="2" charset="0"/>
              </a:rPr>
              <a:t>pouvant être difficile à comprendre et présentant un risque de perte en capital partielle ou totale en cours de vie et à l’ échéance</a:t>
            </a:r>
            <a:r>
              <a:rPr lang="fr-FR" sz="800" b="1" cap="none" baseline="30000" dirty="0">
                <a:solidFill>
                  <a:srgbClr val="000000"/>
                </a:solidFill>
                <a:latin typeface="Proxima Nova Rg" panose="02000506030000020004" pitchFamily="2" charset="0"/>
              </a:rPr>
              <a:t>⁽¹⁾</a:t>
            </a:r>
            <a:r>
              <a:rPr lang="fr-FR" sz="800" b="1" cap="none" dirty="0">
                <a:solidFill>
                  <a:srgbClr val="000000"/>
                </a:solidFill>
                <a:latin typeface="Proxima Nova Rg" panose="02000506030000020004" pitchFamily="2" charset="0"/>
              </a:rPr>
              <a:t>.</a:t>
            </a: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13 février 2022 au 29 juillet 2022 (inclus). </a:t>
            </a:r>
            <a:r>
              <a:rPr lang="fr-FR" sz="800" cap="none" dirty="0"/>
              <a:t>Une fois le montant de l’enveloppe initiale atteint (30 000 000 EUR), la commercialisation de « kopkpopok » peut cesser à tout moment sans préavis avant le 29 juillet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t>10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indice.</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81588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⁽²⁾</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FR0014009DK8</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chemeClr val="tx2"/>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fr-FR" sz="800" b="1" cap="all" dirty="0" err="1">
                <a:solidFill>
                  <a:srgbClr val="B9A049"/>
                </a:solidFill>
                <a:latin typeface="Futura PT" panose="020B0902020204020203" pitchFamily="34" charset="0"/>
              </a:rPr>
              <a:t>morgan</a:t>
            </a:r>
            <a:r>
              <a:rPr lang="fr-FR" sz="800" b="1" cap="all" dirty="0">
                <a:solidFill>
                  <a:srgbClr val="B9A049"/>
                </a:solidFill>
                <a:latin typeface="Futura PT" panose="020B0902020204020203" pitchFamily="34" charset="0"/>
              </a:rPr>
              <a:t> </a:t>
            </a:r>
            <a:r>
              <a:rPr lang="fr-FR" sz="800" b="1" cap="all" dirty="0" err="1">
                <a:solidFill>
                  <a:srgbClr val="B9A049"/>
                </a:solidFill>
                <a:latin typeface="Futura PT" panose="020B0902020204020203" pitchFamily="34" charset="0"/>
              </a:rPr>
              <a:t>stanley</a:t>
            </a:r>
            <a:r>
              <a:rPr lang="fr-FR" sz="800" b="1" cap="all" dirty="0">
                <a:solidFill>
                  <a:srgbClr val="B9A049"/>
                </a:solidFill>
                <a:latin typeface="Futura PT" panose="020B0902020204020203" pitchFamily="34" charset="0"/>
              </a:rPr>
              <a:t> &amp; </a:t>
            </a:r>
            <a:r>
              <a:rPr lang="fr-FR" sz="800" b="1" cap="all" dirty="0" err="1">
                <a:solidFill>
                  <a:srgbClr val="B9A049"/>
                </a:solidFill>
                <a:latin typeface="Futura PT" panose="020B0902020204020203" pitchFamily="34" charset="0"/>
              </a:rPr>
              <a:t>co</a:t>
            </a:r>
            <a:r>
              <a:rPr lang="fr-FR" sz="800" b="1" cap="all" dirty="0">
                <a:solidFill>
                  <a:srgbClr val="B9A049"/>
                </a:solidFill>
                <a:latin typeface="Futura PT" panose="020B0902020204020203" pitchFamily="34" charset="0"/>
              </a:rPr>
              <a:t> international PLC</a:t>
            </a:r>
            <a:r>
              <a:rPr lang="fr-FR" sz="800" b="1" baseline="30000" dirty="0">
                <a:solidFill>
                  <a:srgbClr val="B9A049"/>
                </a:solidFill>
                <a:latin typeface="Proxima Nova Rg" panose="02000506030000020004" pitchFamily="2" charset="0"/>
              </a:rPr>
              <a:t>(3)</a:t>
            </a:r>
            <a:r>
              <a:rPr lang="fr-FR" sz="800" b="1" cap="all" dirty="0">
                <a:solidFill>
                  <a:srgbClr val="B9A049"/>
                </a:solidFill>
                <a:latin typeface="Futura PT" panose="020B0902020204020203" pitchFamily="34" charset="0"/>
              </a:rPr>
              <a:t>, </a:t>
            </a:r>
            <a:r>
              <a:rPr lang="fr-FR" sz="800" cap="none" dirty="0">
                <a:solidFill>
                  <a:schemeClr val="tx2"/>
                </a:solidFill>
                <a:latin typeface="Proxima Nova Rg" panose="02000506030000020004" pitchFamily="2" charset="0"/>
              </a:rPr>
              <a:t>l’investisseur est par conséquent soumis au risque de défaut de paiement, de faillite ainsi que de mise en résolution de Morgan Stanley &amp; Co International Plc.</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KOPKPOPOK</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569387"/>
          </a:xfrm>
          <a:prstGeom prst="rect">
            <a:avLst/>
          </a:prstGeom>
          <a:noFill/>
          <a:ln w="9525">
            <a:noFill/>
            <a:miter lim="800000"/>
            <a:headEnd/>
            <a:tailEnd/>
          </a:ln>
        </p:spPr>
        <p:txBody>
          <a:bodyPr wrap="square" lIns="0" tIns="0" rIns="0" bIns="0">
            <a:spAutoFit/>
          </a:bodyPr>
          <a:lstStyle/>
          <a:p>
            <a:pPr algn="just" defTabSz="914400"/>
            <a:r>
              <a:rPr lang="fr-FR" sz="600" i="1" baseline="30000" dirty="0">
                <a:solidFill>
                  <a:schemeClr val="tx2"/>
                </a:solidFill>
                <a:latin typeface="Proxima Nova Rg" panose="02000506030000020004" pitchFamily="2" charset="0"/>
              </a:rPr>
              <a:t>⁽¹⁾ </a:t>
            </a:r>
            <a:r>
              <a:rPr lang="fr-FR" sz="600" i="1"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automatique anticipé. L'investisseur supporte le risque de défaut de paiement et/ou faillite de l’Émetteur. Pour les autres risques de perte en capital, voir pages suivantes.</a:t>
            </a:r>
          </a:p>
          <a:p>
            <a:pPr algn="just" defTabSz="914400"/>
            <a:r>
              <a:rPr lang="fr-FR" sz="600" i="1" baseline="30000" dirty="0">
                <a:solidFill>
                  <a:schemeClr val="tx2"/>
                </a:solidFill>
                <a:latin typeface="Proxima Nova Rg" panose="02000506030000020004" pitchFamily="2" charset="0"/>
              </a:rPr>
              <a:t>⁽²⁾ </a:t>
            </a:r>
            <a:r>
              <a:rPr lang="fr-FR" sz="600" i="1" dirty="0">
                <a:solidFill>
                  <a:schemeClr val="tx2"/>
                </a:solidFill>
                <a:latin typeface="Proxima Nova Rg" panose="02000506030000020004" pitchFamily="2" charset="0"/>
              </a:rPr>
              <a:t>L’Assureur s’engage exclusivement sur le nombre d’unités de compte mais non sur leur valeur, qu’il ne garantit pas. Il est précisé que l’Assureur d’une part et l’Émetteur d’autre part, sont des entités juridiques indépendantes. Ce document n’a pas été rédigé par l’Assureur.</a:t>
            </a:r>
          </a:p>
          <a:p>
            <a:pPr algn="just" defTabSz="914400"/>
            <a:r>
              <a:rPr lang="fr-FR" sz="600" i="1" baseline="30000" dirty="0">
                <a:solidFill>
                  <a:schemeClr val="tx2"/>
                </a:solidFill>
                <a:latin typeface="Proxima Nova Rg" panose="02000506030000020004" pitchFamily="2" charset="0"/>
              </a:rPr>
              <a:t>(3) </a:t>
            </a:r>
            <a:r>
              <a:rPr lang="fr-FR" sz="600" i="1" dirty="0">
                <a:solidFill>
                  <a:schemeClr val="tx2"/>
                </a:solidFill>
                <a:latin typeface="Proxima Nova Rg" panose="02000506030000020004" pitchFamily="2" charset="0"/>
              </a:rPr>
              <a:t>Morgan Stanley &amp; Co International Plc : Moody’s Aa3 / S&amp;P A+. Notations en vigueur au moment de la rédaction de la présente brochure le </a:t>
            </a:r>
            <a:r>
              <a:rPr lang="fr-FR" sz="650" dirty="0">
                <a:solidFill>
                  <a:schemeClr val="tx2"/>
                </a:solidFill>
                <a:latin typeface="Proxima Nova Rg" panose="02000506030000020004" pitchFamily="2" charset="0"/>
              </a:rPr>
              <a:t>17 juin 2022. </a:t>
            </a:r>
            <a:r>
              <a:rPr lang="fr-FR" sz="600" i="1" dirty="0">
                <a:solidFill>
                  <a:schemeClr val="tx2"/>
                </a:solidFill>
                <a:latin typeface="Proxima Nova Rg" panose="02000506030000020004" pitchFamily="2" charset="0"/>
              </a:rPr>
              <a:t>Ces notations peuvent être révisées à tout moment et ne sont pas une garantie de solvabilité de l’Émetteur. Elles ne sauraient constituer un argument de souscription au produit.</a:t>
            </a:r>
            <a:endParaRPr lang="fr-FR" sz="650" dirty="0">
              <a:solidFill>
                <a:schemeClr val="tx2"/>
              </a:solidFill>
              <a:latin typeface="Proxima Nova Rg" panose="02000506030000020004" pitchFamily="2" charset="0"/>
            </a:endParaRPr>
          </a:p>
        </p:txBody>
      </p:sp>
      <p:sp>
        <p:nvSpPr>
          <p:cNvPr id="10" name="Rectangle">
            <a:extLst>
              <a:ext uri="{FF2B5EF4-FFF2-40B4-BE49-F238E27FC236}">
                <a16:creationId xmlns:a16="http://schemas.microsoft.com/office/drawing/2014/main" id="{6AB66FB1-4D6F-30FB-00E3-544C3BFCAA95}"/>
              </a:ext>
            </a:extLst>
          </p:cNvPr>
          <p:cNvSpPr/>
          <p:nvPr/>
        </p:nvSpPr>
        <p:spPr>
          <a:xfrm>
            <a:off x="359837" y="968428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79835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75104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EURO STOXX 50 PRICE EUR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7478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79449922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16/06/2022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EURO STOXX 50 PRICE EUR</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defRPr sz="700"/>
                      </a:pPr>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L'INDICE  EURO STOXX 50 PRICE EUR ENTRE LE </a:t>
            </a:r>
            <a:r>
              <a:rPr lang="en-US" sz="1200" b="0" dirty="0">
                <a:effectLst/>
                <a:latin typeface="+mj-lt"/>
              </a:rPr>
              <a:t>16 JUIN 2010</a:t>
            </a:r>
            <a:r>
              <a:rPr lang="en-US" sz="1200" dirty="0">
                <a:latin typeface="+mj-lt"/>
              </a:rPr>
              <a:t> </a:t>
            </a:r>
            <a:r>
              <a:rPr lang="fr-FR" sz="1200" cap="none" dirty="0">
                <a:latin typeface="Futura PT" panose="020B0902020204020203" pitchFamily="34" charset="0"/>
              </a:rPr>
              <a:t>ET LE 16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33855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16 JUIN 2022</a:t>
            </a:r>
            <a:endParaRPr lang="fr-FR" sz="800" dirty="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16 JUIN 2022</a:t>
            </a:r>
            <a:endParaRPr lang="fr-FR" sz="800" dirty="0">
              <a:highlight>
                <a:srgbClr val="FF00FF"/>
              </a:highlight>
            </a:endParaRPr>
          </a:p>
        </p:txBody>
      </p:sp>
      <p:sp>
        <p:nvSpPr>
          <p:cNvPr id="20" name="ZoneTexte 19">
            <a:extLst>
              <a:ext uri="{FF2B5EF4-FFF2-40B4-BE49-F238E27FC236}">
                <a16:creationId xmlns:a16="http://schemas.microsoft.com/office/drawing/2014/main" id="{2F598E05-39CA-7388-F3B7-8C0904D50D74}"/>
              </a:ext>
            </a:extLst>
          </p:cNvPr>
          <p:cNvSpPr txBox="1"/>
          <p:nvPr/>
        </p:nvSpPr>
        <p:spPr>
          <a:xfrm>
            <a:off x="600924" y="385199"/>
            <a:ext cx="6000749" cy="276999"/>
          </a:xfrm>
          <a:prstGeom prst="rect">
            <a:avLst/>
          </a:prstGeom>
          <a:noFill/>
        </p:spPr>
        <p:txBody>
          <a:bodyPr wrap="square">
            <a:spAutoFit/>
          </a:bodyPr>
          <a:lstStyle/>
          <a:p>
            <a:pPr algn="just"/>
            <a:r>
              <a:rPr lang="fr-FR" sz="60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p:txBody>
      </p:sp>
      <p:sp>
        <p:nvSpPr>
          <p:cNvPr id="21" name="Rectangle">
            <a:extLst>
              <a:ext uri="{FF2B5EF4-FFF2-40B4-BE49-F238E27FC236}">
                <a16:creationId xmlns:a16="http://schemas.microsoft.com/office/drawing/2014/main" id="{73FE95BF-5478-6A01-9726-C38CE9FEAAF1}"/>
              </a:ext>
            </a:extLst>
          </p:cNvPr>
          <p:cNvSpPr/>
          <p:nvPr/>
        </p:nvSpPr>
        <p:spPr>
          <a:xfrm>
            <a:off x="359839" y="9728525"/>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2" name="ZoneTexte 21">
            <a:extLst>
              <a:ext uri="{FF2B5EF4-FFF2-40B4-BE49-F238E27FC236}">
                <a16:creationId xmlns:a16="http://schemas.microsoft.com/office/drawing/2014/main" id="{BD821271-F0D2-16DA-E9D8-13C9340158C3}"/>
              </a:ext>
            </a:extLst>
          </p:cNvPr>
          <p:cNvSpPr txBox="1"/>
          <p:nvPr/>
        </p:nvSpPr>
        <p:spPr>
          <a:xfrm>
            <a:off x="1524761" y="8002768"/>
            <a:ext cx="4056888" cy="230832"/>
          </a:xfrm>
          <a:prstGeom prst="rect">
            <a:avLst/>
          </a:prstGeom>
          <a:noFill/>
        </p:spPr>
        <p:txBody>
          <a:bodyPr wrap="square">
            <a:spAutoFit/>
          </a:bodyPr>
          <a:lstStyle/>
          <a:p>
            <a:r>
              <a:rPr lang="en-US" sz="900" dirty="0"/>
              <a:t>&lt;</a:t>
            </a:r>
            <a:r>
              <a:rPr lang="en-US" sz="900" b="0" dirty="0" err="1">
                <a:solidFill>
                  <a:srgbClr val="CE9178"/>
                </a:solidFill>
                <a:effectLst/>
                <a:latin typeface="Consolas" panose="020B0609020204030204" pitchFamily="49" charset="0"/>
              </a:rPr>
              <a:t>tickersname</a:t>
            </a:r>
            <a:r>
              <a:rPr lang="en-US" sz="900" dirty="0"/>
              <a:t>&gt;</a:t>
            </a:r>
          </a:p>
        </p:txBody>
      </p:sp>
      <p:sp>
        <p:nvSpPr>
          <p:cNvPr id="23" name="ZoneTexte 22">
            <a:extLst>
              <a:ext uri="{FF2B5EF4-FFF2-40B4-BE49-F238E27FC236}">
                <a16:creationId xmlns:a16="http://schemas.microsoft.com/office/drawing/2014/main" id="{5306FCE3-4601-C553-63AA-5E2C1283550B}"/>
              </a:ext>
            </a:extLst>
          </p:cNvPr>
          <p:cNvSpPr txBox="1"/>
          <p:nvPr/>
        </p:nvSpPr>
        <p:spPr>
          <a:xfrm>
            <a:off x="458462" y="3626416"/>
            <a:ext cx="4056888" cy="276999"/>
          </a:xfrm>
          <a:prstGeom prst="rect">
            <a:avLst/>
          </a:prstGeom>
          <a:noFill/>
        </p:spPr>
        <p:txBody>
          <a:bodyPr wrap="square">
            <a:spAutoFit/>
          </a:bodyPr>
          <a:lstStyle/>
          <a:p>
            <a:r>
              <a:rPr lang="en-US" sz="1200" dirty="0">
                <a:latin typeface="Futura PT" panose="020B0902020204020203" pitchFamily="34" charset="0"/>
              </a:rPr>
              <a:t>&lt;</a:t>
            </a:r>
            <a:r>
              <a:rPr lang="en-US" sz="1200" dirty="0" err="1">
                <a:latin typeface="Futura PT" panose="020B0902020204020203" pitchFamily="34" charset="0"/>
              </a:rPr>
              <a:t>tickersname</a:t>
            </a:r>
            <a:r>
              <a:rPr lang="en-US" sz="1200" dirty="0">
                <a:latin typeface="Futura PT" panose="020B0902020204020203" pitchFamily="34" charset="0"/>
              </a:rPr>
              <a:t>&gt;</a:t>
            </a:r>
          </a:p>
        </p:txBody>
      </p:sp>
      <p:pic>
        <p:nvPicPr>
          <p:cNvPr id="24" name="Picture 23"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30887"/>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latin typeface="Proxima Nova Rg" panose="02000506030000020004" pitchFamily="2" charset="0"/>
              </a:rPr>
              <a:t>⁽¹⁾ </a:t>
            </a:r>
            <a:r>
              <a:rPr lang="fr-FR" sz="700" dirty="0">
                <a:solidFill>
                  <a:srgbClr val="000000"/>
                </a:solidFill>
                <a:latin typeface="Proxima Nova Rg" panose="02000506030000020004" pitchFamily="2" charset="0"/>
              </a:rPr>
              <a:t>Morgan Stanley &amp; Co International Plc : Moody’s Aa3 / S&amp;P A+. Notations en vigueur au moment de la rédaction de la présente brochure le </a:t>
            </a:r>
            <a:r>
              <a:rPr lang="fr-FR" sz="650" dirty="0"/>
              <a:t>&lt;DDR_MAJ</a:t>
            </a:r>
            <a:r>
              <a:rPr lang="fr-FR" sz="700" dirty="0">
                <a:solidFill>
                  <a:srgbClr val="000000"/>
                </a:solidFill>
                <a:latin typeface="Proxima Nova Rg" panose="02000506030000020004" pitchFamily="2" charset="0"/>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baseline="30000" dirty="0">
                <a:solidFill>
                  <a:srgbClr val="000000"/>
                </a:solidFill>
                <a:latin typeface="Proxima Nova Rg" panose="02000506030000020004" pitchFamily="2" charset="0"/>
              </a:rPr>
              <a:t>⁽²⁾ </a:t>
            </a:r>
            <a:r>
              <a:rPr lang="fr-FR" sz="700" dirty="0">
                <a:solidFill>
                  <a:srgbClr val="000000"/>
                </a:solidFill>
                <a:latin typeface="Proxima Nova Rg" panose="02000506030000020004" pitchFamily="2" charset="0"/>
              </a:rPr>
              <a:t>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754839707"/>
              </p:ext>
            </p:extLst>
          </p:nvPr>
        </p:nvGraphicFramePr>
        <p:xfrm>
          <a:off x="361950" y="979297"/>
          <a:ext cx="6837886" cy="732742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anglais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EURO STOXX 50 Price EUR (dividendes non réinvestis dans l'indice ; code Bloomberg : SX5E Index ; sponsor : sponsorSTOXX ; www.stoxx.com).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kopkpopok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de Référence correspond à la moyenne arithmétique des niveaux de clôture de l'indice  du 29/07/2022 au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 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07/08/2023, 06/11/2023,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 05/11/2031, 05/02/2032, 06/05/2032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 paiera aux distributeurs une rémunération annuelle maximum inférieur à 1,50% TTC du montant de l’émission.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 ce qui peut être source d’un conflit d’intérêt⁽²⁾.</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6900565A-F48B-5B06-F008-39BAB3A261F0}"/>
              </a:ext>
            </a:extLst>
          </p:cNvPr>
          <p:cNvSpPr/>
          <p:nvPr/>
        </p:nvSpPr>
        <p:spPr>
          <a:xfrm>
            <a:off x="357725" y="9705670"/>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
        <p:nvSpPr>
          <p:cNvPr id="4" name="Rectangle">
            <a:extLst>
              <a:ext uri="{FF2B5EF4-FFF2-40B4-BE49-F238E27FC236}">
                <a16:creationId xmlns:a16="http://schemas.microsoft.com/office/drawing/2014/main" id="{520466E7-91C4-9A40-89AB-1AD05A0F35F6}"/>
              </a:ext>
            </a:extLst>
          </p:cNvPr>
          <p:cNvSpPr/>
          <p:nvPr/>
        </p:nvSpPr>
        <p:spPr>
          <a:xfrm>
            <a:off x="359837" y="9654374"/>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 juillet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algn="just"/>
            <a:r>
              <a:rPr lang="fr-FR" sz="650" baseline="30000">
                <a:solidFill>
                  <a:srgbClr val="000000"/>
                </a:solidFill>
                <a:highlight>
                  <a:srgbClr val="FF00FF"/>
                </a:highlight>
                <a:latin typeface="Proxima Nova Rg" panose="02000506030000020004" pitchFamily="2" charset="0"/>
              </a:rPr>
              <a:t>(</a:t>
            </a:r>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Niveau de Référence</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300391"/>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lnSpc>
                <a:spcPct val="90000"/>
              </a:lnSpc>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kopkpopok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des prélèvements sociaux applicables au cadre d’investissement. Ils sont calculés pour un investissement entre la &lt;</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DDCI_M_B_Strike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 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29/07/2022)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kopkpopok », vous êtes exposé pour une durée de 4 à 40 trimestres à la performance positive ou négative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EURO STOXX 50 Price EUR (dividendes non réinvestis dans l'indice ; code Bloomberg : SX5E Index ;  sponsor : STOXX ; www.stoxx.com).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à un niveau strictement inférieur à 50% de son Niveau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100% de son Niveau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1,00% par trimestre écoulé depuis le 29/07/2022 (soit 4,00%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highlight>
                  <a:srgbClr val="FFFF00"/>
                </a:highlight>
                <a:uLnTx/>
                <a:uFillTx/>
                <a:latin typeface="Proxima Nova Rg"/>
                <a:ea typeface="+mn-ea"/>
                <a:cs typeface="+mn-cs"/>
              </a:rPr>
              <a:t>100 </a:t>
            </a:r>
            <a:r>
              <a:rPr kumimoji="0" lang="fr-FR" sz="800" b="0" i="0" u="none" strike="noStrike" kern="1200" cap="none" spc="0" normalizeH="0" baseline="0" noProof="0" dirty="0">
                <a:ln>
                  <a:noFill/>
                </a:ln>
                <a:effectLst/>
                <a:uLnTx/>
                <a:uFillTx/>
                <a:latin typeface="Proxima Nova Rg"/>
                <a:ea typeface="+mn-ea"/>
                <a:cs typeface="+mn-cs"/>
              </a:rPr>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1,00% par trimestre écoulé (soit un Taux de Rendement Annuel net maximum de 2,92%%), les investisseurs recevront en contrepartie l’intégralité du capital initial si l'indice ne baisse pas de plus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&lt;</a:t>
            </a:r>
            <a:r>
              <a:rPr lang="fr-FR" sz="800" dirty="0">
                <a:solidFill>
                  <a:srgbClr val="000000"/>
                </a:solidFill>
                <a:highlight>
                  <a:srgbClr val="FFFF00"/>
                </a:highlight>
              </a:rPr>
              <a:t>PDIPERF&gt;</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par rapport à son Niveau de Référence </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lang="fr-FR" dirty="0">
                <a:solidFill>
                  <a:schemeClr val="tx1"/>
                </a:solidFill>
                <a:latin typeface="Proxima Nova Rg"/>
              </a:rPr>
              <a:t> « kopkpopok » ne peut constituer l’intégralité d’un portefeuille d’investissement. L’investisseur est exposé pour une durée de 4 à 40 trimestres à l'indice.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sp>
        <p:nvSpPr>
          <p:cNvPr id="13" name="Rectangle">
            <a:extLst>
              <a:ext uri="{FF2B5EF4-FFF2-40B4-BE49-F238E27FC236}">
                <a16:creationId xmlns:a16="http://schemas.microsoft.com/office/drawing/2014/main" id="{BE2900B0-346F-9C03-3B28-C7107EF48128}"/>
              </a:ext>
            </a:extLst>
          </p:cNvPr>
          <p:cNvSpPr/>
          <p:nvPr/>
        </p:nvSpPr>
        <p:spPr>
          <a:xfrm>
            <a:off x="283637" y="969576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1,00% par trimestre écoulé depuis le 29/07/2022</a:t>
            </a:r>
          </a:p>
          <a:p>
            <a:pPr marL="0" indent="0" algn="ctr">
              <a:lnSpc>
                <a:spcPct val="100000"/>
              </a:lnSpc>
              <a:spcBef>
                <a:spcPts val="0"/>
              </a:spcBef>
              <a:buNone/>
            </a:pPr>
            <a:r>
              <a:rPr lang="fr-FR" sz="800" dirty="0"/>
              <a:t>(soit un gain de 40,00% et un Taux de Rendement Annuel net de </a:t>
            </a:r>
            <a:r>
              <a:rPr lang="fr-FR" sz="800" dirty="0">
                <a:highlight>
                  <a:srgbClr val="FFFF00"/>
                </a:highlight>
              </a:rPr>
              <a:t>2,38%</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1,00% par trimestre écoulé depuis le 29/07/2022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3,15%</a:t>
            </a:r>
            <a:r>
              <a:rPr lang="fr-FR" sz="800" baseline="30000" dirty="0"/>
              <a:t>⁽²⁾ </a:t>
            </a:r>
            <a:r>
              <a:rPr lang="fr-FR" sz="800" dirty="0"/>
              <a:t>et </a:t>
            </a:r>
            <a:r>
              <a:rPr lang="fr-FR" sz="800" dirty="0">
                <a:highlight>
                  <a:srgbClr val="FFFF00"/>
                </a:highlight>
              </a:rPr>
              <a:t>2,92%</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39, on observe le niveau de clôture de l'indice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l'indice </a:t>
            </a:r>
            <a:r>
              <a:rPr lang="fr-FR" sz="800" b="1" dirty="0">
                <a:solidFill>
                  <a:schemeClr val="tx2"/>
                </a:solidFill>
              </a:rPr>
              <a:t>clôture à un niveau supérieur ou égal à 100% de son Niveau de Référence,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29/07/2032,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100% de son Niveau de Référence, l’investisseur reçoit, le 02 août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50% de </a:t>
            </a:r>
            <a:r>
              <a:rPr lang="fr-FR" sz="800" b="1">
                <a:solidFill>
                  <a:schemeClr val="tx2"/>
                </a:solidFill>
              </a:rPr>
              <a:t>son Niveau de Référence, </a:t>
            </a:r>
            <a:r>
              <a:rPr lang="fr-FR" sz="800" b="1" dirty="0">
                <a:solidFill>
                  <a:schemeClr val="tx2"/>
                </a:solidFill>
              </a:rPr>
              <a:t>l’investisseur reçoit, le 02 août 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29/07/2022 et le 29/07/2032</a:t>
            </a:r>
          </a:p>
          <a:p>
            <a:pPr marL="0" indent="0" algn="ctr">
              <a:lnSpc>
                <a:spcPct val="100000"/>
              </a:lnSpc>
              <a:spcBef>
                <a:spcPts val="0"/>
              </a:spcBef>
              <a:buNone/>
            </a:pPr>
            <a:r>
              <a:rPr lang="fr-FR" sz="800" dirty="0"/>
              <a:t>(Soit un Taux de Rendement Annuel net inférieur ou égal </a:t>
            </a:r>
            <a:r>
              <a:rPr lang="fr-FR" sz="800"/>
              <a:t>à -7,62%</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de Référence correspond à la moyenne arithmétique des niveaux de clôture de l'indice  du 29/07/2022 au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100% mais supérieur ou égal à 50% de son Niveau de Référence, l’investisseur reçoit, le 02 août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100% DU Niveau de Référence de l'indice</a:t>
            </a:r>
            <a:endParaRPr lang="en-US" sz="800" dirty="0"/>
          </a:p>
        </p:txBody>
      </p:sp>
      <p:sp>
        <p:nvSpPr>
          <p:cNvPr id="22" name="Rectangle">
            <a:extLst>
              <a:ext uri="{FF2B5EF4-FFF2-40B4-BE49-F238E27FC236}">
                <a16:creationId xmlns:a16="http://schemas.microsoft.com/office/drawing/2014/main" id="{6B9B65C2-6288-5A83-9D8D-B46A62946578}"/>
              </a:ext>
            </a:extLst>
          </p:cNvPr>
          <p:cNvSpPr/>
          <p:nvPr/>
        </p:nvSpPr>
        <p:spPr>
          <a:xfrm>
            <a:off x="368373" y="970250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39837" y="972749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5714898"/>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39, si à l’une des dates de constatation</a:t>
            </a:r>
            <a:r>
              <a:rPr lang="fr-FR" sz="800" baseline="30000" dirty="0">
                <a:solidFill>
                  <a:srgbClr val="000000"/>
                </a:solidFill>
              </a:rPr>
              <a:t>⁽¹⁾</a:t>
            </a:r>
            <a:r>
              <a:rPr lang="fr-FR" sz="800" dirty="0">
                <a:solidFill>
                  <a:srgbClr val="000000"/>
                </a:solidFill>
              </a:rPr>
              <a:t> trimestrielle l'indice clôture à un niveau supérieur ou égal à 100% de son Niveau de Référence,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1,00% par trimestre écoulé depuis le 29/07/2022 (soit 4,00%</a:t>
            </a:r>
            <a:r>
              <a:rPr lang="fr-FR" sz="800" i="1" dirty="0">
                <a:solidFill>
                  <a:srgbClr val="000000"/>
                </a:solidFill>
              </a:rPr>
              <a:t> </a:t>
            </a:r>
            <a:r>
              <a:rPr lang="fr-FR" sz="800" dirty="0">
                <a:solidFill>
                  <a:srgbClr val="000000"/>
                </a:solidFill>
              </a:rPr>
              <a:t>par année écoulée et un Taux de Rendement Annuel net maximum de 2,92%</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l'indice clôture à un niveau supérieur ou égal à 100% de son Niveau de Référence, l’investisseur récupère alors l’intégralité de son capital initial, majorée d’un gain de 1,00% par trimestre écoulé depuis le 29/07/2022  (soit un gain de 40,00% et un Taux de Rendement Annuel net de 2,38%</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l'indice clôture à un niveau strictement inférieur à 100% de son Niveau de Référence mais supérieur ou égal à 50% de ce dernier, l’investisseur récupère l’intégralité de son capital initialement investi. Le capital n’est donc exposé à un risque de perte à l’échéance⁽¹⁾ que si l'indice clôture à un niveau strictement inférieur à 50% de son Niveau de Référence à la date de constatation finale⁽¹⁾.</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kopkpopok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enregistre une baisse supérieure à 50% de son Niveau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En cas de revente des titres de créance avant la date de remboursement final⁽¹⁾,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1,00% par trimestre écoulé depuis le 29/07/2022 </a:t>
            </a:r>
            <a:r>
              <a:rPr lang="fr-FR" sz="800" dirty="0">
                <a:solidFill>
                  <a:srgbClr val="000000"/>
                </a:solidFill>
              </a:rPr>
              <a:t>(soit un Taux de Rendement Annuel net maximum de 2,92%</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kopkpopok » est très sensible à une faible variation du niveau de clôture de l'indice autour du seuil de </a:t>
            </a:r>
            <a:r>
              <a:rPr lang="fr-FR" sz="800" b="1" dirty="0">
                <a:solidFill>
                  <a:srgbClr val="000000"/>
                </a:solidFill>
                <a:effectLst/>
                <a:ea typeface="Calibri" panose="020F0502020204030204" pitchFamily="34" charset="0"/>
              </a:rPr>
              <a:t>100% de son Niveau de Référence   </a:t>
            </a:r>
            <a:r>
              <a:rPr lang="fr-FR" sz="800" b="1" dirty="0">
                <a:effectLst/>
                <a:ea typeface="Calibri" panose="020F0502020204030204" pitchFamily="34" charset="0"/>
              </a:rPr>
              <a:t>en cours de vie, et des seuils de 100% et 50% de son Niveau de Référence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endParaRPr lang="fr-FR" sz="800" b="1" dirty="0">
              <a:effectLst/>
              <a:ea typeface="Calibri" panose="020F0502020204030204" pitchFamily="34" charset="0"/>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p:txBody>
      </p:sp>
    </p:spTree>
    <p:extLst>
      <p:ext uri="{BB962C8B-B14F-4D97-AF65-F5344CB8AC3E}">
        <p14:creationId xmlns:p14="http://schemas.microsoft.com/office/powerpoint/2010/main" val="2335663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59409" y="9771581"/>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l'indice</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l'indice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l'indice clôture à un niveau strictement inférieur à 50% de son Niveau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clôture à un niveau strictement inférieur à 100% mais supérieur ou égal à 50% de son Niveau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l'indice clôture à un niveau supérieur ou égal à 100% de son Niveau de Référence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kopkpopok » EST TRÈS SENSIBLE À UNE FAIBLE VARIATION DU niveau DE CLÔTURE de l'indice AUTOUR DES SEUILS DE 100% ET DE 50% </a:t>
            </a:r>
            <a:r>
              <a:rPr lang="fr-FR" sz="800" cap="all" dirty="0">
                <a:solidFill>
                  <a:srgbClr val="B9A049"/>
                </a:solidFill>
                <a:latin typeface="+mn-lt"/>
              </a:rPr>
              <a:t>DE SON Niveau de Référence</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du trimestres 4 à 39</a:t>
            </a:r>
            <a:r>
              <a:rPr lang="fr-FR" sz="800" dirty="0"/>
              <a:t>, l'indice clôture à un niveau strictement inférieur à 100% de son Niveau de Référence.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l'indice clôture à un niveau strictement inférieur à 50% de son Niveau de Référence (30% dans cet exemple). L’investisseur récupère alors le capital initialement investi diminué de l’intégralité de la baisse enregistrée par l'indice,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l'indice</a:t>
            </a:r>
            <a:r>
              <a:rPr lang="fr-FR" sz="800" baseline="30000" dirty="0"/>
              <a:t>(3)</a:t>
            </a:r>
            <a:r>
              <a:rPr lang="fr-FR" sz="800" dirty="0"/>
              <a:t>, soit -12,21%</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39, l'indice clôture à </a:t>
            </a:r>
            <a:r>
              <a:rPr lang="fr-FR" sz="800" dirty="0">
                <a:solidFill>
                  <a:schemeClr val="tx2"/>
                </a:solidFill>
                <a:latin typeface="+mn-lt"/>
              </a:rPr>
              <a:t>un niveau strictement inférieur à 100% de son Niveau de Référence</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100% de son Niveau de Référence (70%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-4,46%</a:t>
            </a:r>
            <a:r>
              <a:rPr lang="fr-FR" sz="800" baseline="30000" dirty="0">
                <a:solidFill>
                  <a:schemeClr val="tx1"/>
                </a:solidFill>
                <a:latin typeface="+mn-lt"/>
              </a:rPr>
              <a:t>⁽²⁾</a:t>
            </a:r>
            <a:r>
              <a:rPr lang="fr-FR" sz="800" dirty="0">
                <a:solidFill>
                  <a:schemeClr val="tx1"/>
                </a:solidFill>
                <a:latin typeface="+mn-lt"/>
              </a:rPr>
              <a:t>, pour un investissement direct dans l'indice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kopkpopok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l'indice </a:t>
            </a:r>
            <a:r>
              <a:rPr lang="fr-FR" sz="800" dirty="0">
                <a:solidFill>
                  <a:schemeClr val="tx2"/>
                </a:solidFill>
              </a:rPr>
              <a:t>clôture à </a:t>
            </a:r>
            <a:r>
              <a:rPr lang="fr-FR" sz="800" dirty="0">
                <a:solidFill>
                  <a:schemeClr val="tx2"/>
                </a:solidFill>
                <a:latin typeface="Proxima Nova Rg" panose="02000506030000020004" pitchFamily="2" charset="0"/>
              </a:rPr>
              <a:t>un niveau supérieur à 100% de son Niveau de Référence 100% de son Niveau de Référence </a:t>
            </a:r>
            <a:r>
              <a:rPr lang="fr-FR" sz="800" dirty="0">
                <a:solidFill>
                  <a:schemeClr val="tx2"/>
                </a:solidFill>
              </a:rPr>
              <a:t>(115% dans cet exemple). Le produit est automatiquement remboursé par anticipation. Il verse alors l’intégralité du capital initial majorée d’un gain de 1,00% par trimestre écoulé depuis le 29/07/2022, soit un gain de 4,00% dans notre exemple.</a:t>
            </a:r>
          </a:p>
          <a:p>
            <a:pPr algn="just">
              <a:spcAft>
                <a:spcPts val="600"/>
              </a:spcAft>
            </a:pPr>
            <a:r>
              <a:rPr lang="fr-FR" sz="800" dirty="0"/>
              <a:t>Ce qui correspond à un Taux de Rendement Annuel net de 2,92%</a:t>
            </a:r>
            <a:r>
              <a:rPr lang="fr-FR" sz="800" baseline="30000" dirty="0"/>
              <a:t>⁽²⁾</a:t>
            </a:r>
            <a:r>
              <a:rPr lang="fr-FR" sz="800" dirty="0"/>
              <a:t>, contre un Taux de Rendement Annuel net de 13,68%</a:t>
            </a:r>
            <a:r>
              <a:rPr lang="fr-FR" sz="800" baseline="30000" dirty="0"/>
              <a:t>⁽²⁾</a:t>
            </a:r>
            <a:r>
              <a:rPr lang="fr-FR" sz="800" dirty="0"/>
              <a:t> pour un investissement direct dans </a:t>
            </a:r>
            <a:r>
              <a:rPr lang="it-IT" sz="800" dirty="0"/>
              <a:t>l'indice</a:t>
            </a:r>
            <a:r>
              <a:rPr lang="fr-FR" sz="800" baseline="30000" dirty="0"/>
              <a:t>(3)</a:t>
            </a:r>
            <a:r>
              <a:rPr lang="fr-FR" sz="800" dirty="0"/>
              <a:t>, du fait du </a:t>
            </a:r>
            <a:r>
              <a:rPr lang="fr-FR" sz="800" b="1" dirty="0">
                <a:solidFill>
                  <a:schemeClr val="tx2"/>
                </a:solidFill>
              </a:rPr>
              <a:t>mécanisme de plafonnement des gains à 1,00% par trimestre écoulé depuis le 29/07/2022.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sp>
        <p:nvSpPr>
          <p:cNvPr id="17" name="Rectangle">
            <a:extLst>
              <a:ext uri="{FF2B5EF4-FFF2-40B4-BE49-F238E27FC236}">
                <a16:creationId xmlns:a16="http://schemas.microsoft.com/office/drawing/2014/main" id="{BEDC322A-047C-AD25-3052-3FBCB8664A82}"/>
              </a:ext>
            </a:extLst>
          </p:cNvPr>
          <p:cNvSpPr/>
          <p:nvPr/>
        </p:nvSpPr>
        <p:spPr>
          <a:xfrm>
            <a:off x="357721" y="9671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DE898DE2-83E7-42CE-B7CD-9C9DF4B16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20542</TotalTime>
  <Words>8876</Words>
  <Application>Microsoft Office PowerPoint</Application>
  <PresentationFormat>Personnalisé</PresentationFormat>
  <Paragraphs>383</Paragraphs>
  <Slides>14</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14</vt:i4>
      </vt:variant>
    </vt:vector>
  </HeadingPairs>
  <TitlesOfParts>
    <vt:vector size="22" baseType="lpstr">
      <vt:lpstr>Arial</vt:lpstr>
      <vt:lpstr>Calibri</vt:lpstr>
      <vt:lpstr>Consolas</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915</cp:revision>
  <cp:lastPrinted>2022-05-04T09:56:42Z</cp:lastPrinted>
  <dcterms:created xsi:type="dcterms:W3CDTF">2017-02-21T09:03:05Z</dcterms:created>
  <dcterms:modified xsi:type="dcterms:W3CDTF">2022-06-17T12:19:04Z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