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808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guigui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25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dans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l'indice clôture à un niveau strictement inférieur à 80%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l'indice AUTOUR DES SEUILS DE 70% ET DE 80%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l'indice clôture à un niveau strictement supérieur à 80 de son Niveau Initial%. Le produit verse donc un coupon de 2,10%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l'indice clôture à un niveau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70%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-12,02%</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l'indice clôture à un niveau strictement inférieur à la barrière dégressive de remboursement anticipé automatique⁽¹⁾ mais supérieur au seuil de versement du coupon. Le mécanisme de remboursement anticipé automatique n’est donc pas activé mais le produit verse un coupon de 2,10%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(70% dans cet exemple) mais strictement supérieur à 70%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6,67%</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l'indice clôture à un niveau supérieur au seuil de versement du coupon. Le produit verse alors un coupon de 2,10%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l'indice clôture à un niveau supérieur à la barrière dégressive de remboursement anticipé automatique⁽¹⁾ (115% dans cet exemple). Le produit est alors automatiquement remboursé par anticipation. L’investisseur récupère l’intégralité du capital initial majoré du coupon de 2,10%.</a:t>
            </a:r>
          </a:p>
          <a:p>
            <a:pPr algn="just">
              <a:spcAft>
                <a:spcPts val="600"/>
              </a:spcAft>
            </a:pPr>
            <a:r>
              <a:rPr lang="fr-FR" sz="800" dirty="0">
                <a:solidFill>
                  <a:srgbClr val="04202E"/>
                </a:solidFill>
              </a:rPr>
              <a:t>Ce qui correspond à un taux de rendement annuel net de 10,27%</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24/07/2022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cap="none" dirty="0">
                <a:solidFill>
                  <a:srgbClr val="B9A049"/>
                </a:solidFill>
                <a:latin typeface="Futura PT" panose="020B0902020204020203" pitchFamily="34" charset="0"/>
              </a:rPr>
              <a:t>EURO STOXX 50 PRICE EUR</a:t>
            </a:r>
            <a:r>
              <a:rPr lang="fr-FR" sz="1200" cap="none" dirty="0">
                <a:latin typeface="Futura PT" panose="020B0902020204020203" pitchFamily="34" charset="0"/>
              </a:rPr>
              <a:t> ENTRE LE </a:t>
            </a:r>
            <a:r>
              <a:rPr lang="en-US" sz="1200" b="0" dirty="0">
                <a:solidFill>
                  <a:srgbClr val="B9A049"/>
                </a:solidFill>
                <a:effectLst/>
                <a:latin typeface="+mj-lt"/>
              </a:rPr>
              <a:t>24/07/2010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24/07/2022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25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entre de l'indice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05/08/2022, 05/08/2022,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100% du Niveau Initial en fin de trimestre 4, puis décroît de 1,00% chaque trimestre, pour atteindre 81% du Niveau Initial à la fin du trimestre 39.</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versement du coupon est dégressive au fil du temps. Elle est fixée à 80% du Niveau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trimestre soit (8,40%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des marchés (taux de rendement annuel net maximum de 7,88%</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a:t>
            </a:r>
            <a:r>
              <a:rPr lang="fr-FR" b="1" i="1" dirty="0">
                <a:solidFill>
                  <a:schemeClr val="tx1"/>
                </a:solidFill>
                <a:latin typeface="Proxima Nova Rg"/>
              </a:rPr>
              <a:t>l'indice.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et à la date de constatation finale,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entre de l'indice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80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80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5,21%</a:t>
            </a:r>
            <a:r>
              <a:rPr lang="fr-FR" sz="800" baseline="30000" dirty="0"/>
              <a:t>(2)</a:t>
            </a:r>
            <a:r>
              <a:rPr lang="fr-FR" sz="800" dirty="0"/>
              <a:t> et 7,88%</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Initial,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son Niveau Initial et son niveau final le 29/07/2032</a:t>
            </a:r>
          </a:p>
          <a:p>
            <a:pPr marL="0" indent="0" algn="ctr">
              <a:lnSpc>
                <a:spcPct val="100000"/>
              </a:lnSpc>
              <a:spcBef>
                <a:spcPts val="0"/>
              </a:spcBef>
              <a:buNone/>
            </a:pPr>
            <a:r>
              <a:rPr lang="fr-FR" sz="800" dirty="0"/>
              <a:t>(Soit un taux de rendement annuel net inférieur ou égal à 5,34%</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7,73%</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70% de son Niveau Initial, l’investisseur reçoit, le 02 août 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6,67%</a:t>
            </a:r>
            <a:r>
              <a:rPr lang="fr-FR" sz="800" baseline="30000" dirty="0"/>
              <a:t>(2) </a:t>
            </a:r>
            <a:r>
              <a:rPr lang="fr-FR" sz="800" dirty="0"/>
              <a:t>et 7,93%</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4, puis décroît de 1,00% chaque trimestre, pour atteindre 81 du Niveau Initial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t>l’investisseur peut recevoir un coupon de 2,10% dès lors que l'indice clôture à un niveau supérieur ou égal à 80 de son Niveau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70% de son Niveau Initial, l’investisseur récupère alors l’intégralité de son capital initial (soit un taux de rendement annuel net maximum de 7,88%</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trimestre </a:t>
            </a:r>
            <a:r>
              <a:rPr lang="fr-FR" sz="800" dirty="0">
                <a:solidFill>
                  <a:srgbClr val="000000"/>
                </a:solidFill>
              </a:rPr>
              <a:t>(soit un taux de rendement annuel net maximum de 7,88%</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 » est très sensible à une faible variation du niveau de clôture de l'indice autour des seuils de </a:t>
            </a:r>
            <a:r>
              <a:rPr lang="fr-FR" sz="800" dirty="0">
                <a:solidFill>
                  <a:srgbClr val="000000"/>
                </a:solidFill>
                <a:effectLst/>
                <a:ea typeface="Calibri" panose="020F0502020204030204" pitchFamily="34" charset="0"/>
              </a:rPr>
              <a:t>80 de son Niveau Initial% et la barrière dégressive de remboursement anticipé automatique⁽¹⁾ </a:t>
            </a:r>
            <a:r>
              <a:rPr lang="fr-FR" sz="800" dirty="0">
                <a:effectLst/>
                <a:ea typeface="Calibri" panose="020F0502020204030204" pitchFamily="34" charset="0"/>
              </a:rPr>
              <a:t>en cours de vie, et des seuils de 80% et 70% de son Niveau Initial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20701</TotalTime>
  <Words>11161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984</cp:revision>
  <cp:lastPrinted>2022-07-13T14:13:17Z</cp:lastPrinted>
  <dcterms:created xsi:type="dcterms:W3CDTF">2017-02-21T09:03:05Z</dcterms:created>
  <dcterms:modified xsi:type="dcterms:W3CDTF">2022-07-20T16:08:40Z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