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78" y="-2462"/>
      </p:cViewPr>
      <p:guideLst>
        <p:guide orient="horz" pos="3367"/>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&lt;droit&gt; présentant un risque de perte en capital partielle ou totale en cours de vie</a:t>
            </a:r>
            <a:r>
              <a:rPr lang="fr-FR" sz="800" b="1" cap="none" baseline="30000"/>
              <a:t>(1)</a:t>
            </a:r>
            <a:r>
              <a:rPr lang="fr-FR" sz="800" b="1" cap="none"/>
              <a:t> et à l’échéance</a:t>
            </a:r>
            <a:r>
              <a:rPr lang="fr-FR" sz="800" baseline="30000">
                <a:solidFill>
                  <a:schemeClr val="tx2"/>
                </a:solidFill>
              </a:rPr>
              <a:t> </a:t>
            </a:r>
            <a:r>
              <a:rPr lang="fr-FR" sz="800" b="1" baseline="30000">
                <a:solidFill>
                  <a:schemeClr val="tx2"/>
                </a:solidFill>
              </a:rPr>
              <a:t>(1)</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&lt;1PDC_MAJ&gt; au &lt;2PDC_MAJ&gt;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&lt;DIC&gt;</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&lt;TDP&gt;.</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(2)</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(1)</a:t>
            </a:r>
            <a:r>
              <a:rPr lang="fr-FR" sz="80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a:solidFill>
                  <a:srgbClr val="B9A049"/>
                </a:solidFill>
                <a:latin typeface="+mn-lt"/>
              </a:rPr>
              <a:t>(1)</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&lt;DU&gt; &lt;F0&gt; 1, à la date de constatation correspondante</a:t>
            </a:r>
            <a:r>
              <a:rPr lang="fr-FR" sz="800" baseline="30000">
                <a:solidFill>
                  <a:schemeClr val="tx2"/>
                </a:solidFill>
                <a:latin typeface="Proxima Nova Rg" panose="02000506030000020004" pitchFamily="2" charset="0"/>
              </a:rPr>
              <a:t>(1)</a:t>
            </a:r>
            <a:r>
              <a:rPr lang="fr-FR" sz="80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&lt;F0&gt;&lt;F0s&gt; 2 à &lt;ADPR&gt;, aux dates de constatation correspondantes</a:t>
            </a:r>
            <a:r>
              <a:rPr lang="fr-FR" sz="800" baseline="30000"/>
              <a:t>(1)</a:t>
            </a:r>
            <a:r>
              <a:rPr lang="fr-FR" sz="800"/>
              <a:t>, &lt;SJR1&gt; clôture à un &lt;SJR3&gt; strictement inférieur à </a:t>
            </a:r>
            <a:r>
              <a:rPr lang="fr-FR" sz="800">
                <a:highlight>
                  <a:srgbClr val="FF00FF"/>
                </a:highlight>
              </a:rPr>
              <a:t>&lt;ABAC2&gt; </a:t>
            </a:r>
            <a:r>
              <a:rPr lang="fr-FR" sz="800"/>
              <a:t>de </a:t>
            </a:r>
            <a:r>
              <a:rPr lang="fr-FR" sz="800">
                <a:highlight>
                  <a:srgbClr val="FF00FF"/>
                </a:highlight>
              </a:rPr>
              <a:t>&lt;NDR&gt;. </a:t>
            </a:r>
            <a:r>
              <a:rPr lang="fr-FR" sz="800"/>
              <a:t>Le mécanisme de remboursement anticipé automatique n’est donc pas activé et le produit ne verse aucun coupon&lt;Mémoire4&gt;.</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(1)</a:t>
            </a:r>
            <a:r>
              <a:rPr lang="fr-FR" sz="80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&lt;TRA.D.P&gt;</a:t>
            </a:r>
            <a:r>
              <a:rPr lang="fr-FR" sz="800" baseline="30000"/>
              <a:t>(2)</a:t>
            </a:r>
            <a:r>
              <a:rPr lang="fr-FR" sz="800"/>
              <a:t>, contre un Taux de Rendement Annuel net négatif de </a:t>
            </a:r>
            <a:r>
              <a:rPr lang="fr-FR" sz="800">
                <a:solidFill>
                  <a:srgbClr val="000000"/>
                </a:solidFill>
                <a:highlight>
                  <a:srgbClr val="00FFFF"/>
                </a:highlight>
              </a:rPr>
              <a:t>&lt;TRA.D.A&gt;</a:t>
            </a:r>
            <a:r>
              <a:rPr lang="fr-FR" sz="800" baseline="30000"/>
              <a:t>(2)</a:t>
            </a:r>
            <a:r>
              <a:rPr lang="fr-FR" sz="800"/>
              <a:t>, pour un investissement direct dans &lt;SJR1&gt;</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&lt;DU&gt; &lt;F0&gt; 2, à la date de constatation correspondante</a:t>
            </a:r>
            <a:r>
              <a:rPr lang="fr-FR" sz="800" baseline="30000">
                <a:latin typeface="+mn-lt"/>
              </a:rPr>
              <a:t>(1)</a:t>
            </a:r>
            <a:r>
              <a:rPr lang="fr-FR" sz="80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&lt;baliseCM6&gt;</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&lt;TRA.RM.P&gt;</a:t>
            </a:r>
            <a:r>
              <a:rPr lang="fr-FR" sz="800" baseline="30000">
                <a:solidFill>
                  <a:srgbClr val="04202E"/>
                </a:solidFill>
                <a:latin typeface="+mn-lt"/>
              </a:rPr>
              <a:t>(2)</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&lt;TRA.M.SJ&gt;</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&lt;SJR1&gt;</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(1)</a:t>
            </a:r>
            <a:r>
              <a:rPr lang="fr-FR" sz="800" b="1">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&lt;DU1&gt; &lt;F0&gt; 1 au &lt;F0&gt; &lt;1PR-1&gt;, aux dates de constatation correspondantes</a:t>
            </a:r>
            <a:r>
              <a:rPr lang="fr-FR" sz="800" baseline="30000">
                <a:solidFill>
                  <a:schemeClr val="tx2"/>
                </a:solidFill>
              </a:rPr>
              <a:t>(1)</a:t>
            </a:r>
            <a:r>
              <a:rPr lang="fr-FR" sz="800">
                <a:solidFill>
                  <a:schemeClr val="tx2"/>
                </a:solidFill>
              </a:rPr>
              <a:t>, &lt;SJR1&gt; clôture à un &lt;SJR3&gt;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&lt;NDR&gt;. </a:t>
            </a:r>
            <a:r>
              <a:rPr lang="fr-FR" sz="800">
                <a:solidFill>
                  <a:schemeClr val="tx2"/>
                </a:solidFill>
              </a:rPr>
              <a:t>Le produit verse alors un coupon de &lt;CPN&gt; au titre de chaque &lt;F0&gt;.</a:t>
            </a:r>
          </a:p>
          <a:p>
            <a:pPr algn="just">
              <a:spcAft>
                <a:spcPts val="600"/>
              </a:spcAft>
            </a:pPr>
            <a:r>
              <a:rPr lang="fr-FR" sz="800">
                <a:solidFill>
                  <a:schemeClr val="tx2"/>
                </a:solidFill>
              </a:rPr>
              <a:t>Dès la fin &lt;DU&gt; &lt;F0&gt; &lt;1PR&gt;, à la date de constatation correspondante</a:t>
            </a:r>
            <a:r>
              <a:rPr lang="fr-FR" sz="800" baseline="30000">
                <a:solidFill>
                  <a:schemeClr val="tx2"/>
                </a:solidFill>
              </a:rPr>
              <a:t>(1)</a:t>
            </a:r>
            <a:r>
              <a:rPr lang="fr-FR" sz="80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&lt;TRA.F.P&gt;</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&lt;TRA.F.SJ&gt;</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&lt;SJR1&gt;</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a:t>&lt;graph3&gt;</a:t>
            </a:r>
            <a:endParaRPr lang="en-US"/>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a:t>&lt;graph4&gt;</a:t>
            </a:r>
            <a:endParaRPr lang="en-US"/>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&lt;SJR6P1&gt; &lt;NOMSOUSJACENTP1&gt; ENTRE LE </a:t>
            </a:r>
            <a:r>
              <a:rPr lang="en-US" sz="1200" b="0">
                <a:effectLst/>
                <a:latin typeface="+mj-lt"/>
              </a:rPr>
              <a:t>&lt;DDR1-12_MAJ&gt;</a:t>
            </a:r>
            <a:r>
              <a:rPr lang="en-US" sz="1200">
                <a:latin typeface="+mj-lt"/>
              </a:rPr>
              <a:t> </a:t>
            </a:r>
            <a:r>
              <a:rPr lang="fr-FR" sz="1200" cap="none">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a:t>&lt;graph5&gt;</a:t>
            </a:r>
            <a:endParaRPr lang="en-US"/>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a:t>(1)</a:t>
            </a:r>
            <a:r>
              <a:rPr lang="fr-FR" sz="650"/>
              <a:t> BNP Paribas </a:t>
            </a:r>
            <a:r>
              <a:rPr lang="fr-FR" sz="650" err="1"/>
              <a:t>Issuance</a:t>
            </a:r>
            <a:r>
              <a:rPr lang="fr-FR" sz="65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225971516"/>
              </p:ext>
            </p:extLst>
          </p:nvPr>
        </p:nvGraphicFramePr>
        <p:xfrm>
          <a:off x="361950" y="979297"/>
          <a:ext cx="6837886" cy="749430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a:solidFill>
                            <a:schemeClr val="tx1"/>
                          </a:solidFill>
                          <a:latin typeface="+mn-lt"/>
                          <a:ea typeface="+mn-ea"/>
                          <a:cs typeface="+mn-cs"/>
                        </a:rPr>
                        <a:t>Du &lt;1PDC&gt; au &lt;2PDC&gt; (inclus). </a:t>
                      </a:r>
                      <a:r>
                        <a:rPr lang="fr-FR" sz="700" b="0" i="0" kern="120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&lt;Datesremb1&gt;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Publication quotidienne sur Reuters, Bloomberg et </a:t>
                      </a:r>
                      <a:r>
                        <a:rPr lang="fr-FR" sz="700" b="0" i="0" kern="1200" err="1">
                          <a:solidFill>
                            <a:schemeClr val="tx1"/>
                          </a:solidFill>
                          <a:latin typeface="+mn-lt"/>
                          <a:ea typeface="+mn-ea"/>
                          <a:cs typeface="+mn-cs"/>
                        </a:rPr>
                        <a:t>Telekurs</a:t>
                      </a:r>
                      <a:r>
                        <a:rPr lang="fr-FR" sz="700" b="0" i="0" kern="120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(2)</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519578744"/>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a:solidFill>
                            <a:schemeClr val="tx1"/>
                          </a:solidFill>
                          <a:latin typeface="+mn-lt"/>
                          <a:ea typeface="+mn-ea"/>
                          <a:cs typeface="+mn-cs"/>
                        </a:rPr>
                        <a:t>Du &lt;1PDC&gt; au &lt;2PDC&gt; (inclus). </a:t>
                      </a:r>
                      <a:r>
                        <a:rPr lang="fr-FR" sz="700" b="0" i="0" kern="120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latin typeface="+mn-lt"/>
                          <a:ea typeface="+mn-ea"/>
                          <a:cs typeface="+mn-cs"/>
                        </a:rPr>
                        <a:t>dates_last_remboursement</a:t>
                      </a:r>
                      <a:r>
                        <a:rPr lang="fr-FR" sz="700" b="0" i="0" kern="1200" err="1">
                          <a:solidFill>
                            <a:schemeClr val="tx1"/>
                          </a:solidFill>
                          <a:latin typeface="+mn-lt"/>
                          <a:ea typeface="+mn-ea"/>
                          <a:cs typeface="+mn-cs"/>
                        </a:rPr>
                        <a:t>_</a:t>
                      </a:r>
                      <a:r>
                        <a:rPr lang="fr-FR" sz="700" b="0" i="0" kern="1200">
                          <a:solidFill>
                            <a:schemeClr val="tx1"/>
                          </a:solidFill>
                          <a:latin typeface="+mn-lt"/>
                          <a:ea typeface="+mn-ea"/>
                          <a:cs typeface="+mn-cs"/>
                        </a:rPr>
                        <a:t>rappel</a:t>
                      </a:r>
                      <a:r>
                        <a:rPr lang="fr-FR" sz="700" b="0" i="0" kern="1200">
                          <a:solidFill>
                            <a:schemeClr val="tx1"/>
                          </a:solidFill>
                          <a:highlight>
                            <a:srgbClr val="00FFFF"/>
                          </a:highlight>
                          <a:latin typeface="+mn-lt"/>
                          <a:ea typeface="+mn-ea"/>
                          <a:cs typeface="+mn-cs"/>
                        </a:rPr>
                        <a:t>&gt;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a:solidFill>
                            <a:schemeClr val="tx1"/>
                          </a:solidFill>
                          <a:latin typeface="+mn-lt"/>
                          <a:ea typeface="+mn-ea"/>
                          <a:cs typeface="+mn-cs"/>
                        </a:rP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7182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date de constatation initiale</a:t>
            </a:r>
            <a:r>
              <a:rPr lang="fr-FR" sz="800" baseline="30000">
                <a:solidFill>
                  <a:schemeClr val="tx2"/>
                </a:solidFill>
              </a:rPr>
              <a:t> (1)</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&lt;2PDC&gt;) et la date d’échéance</a:t>
            </a:r>
            <a:r>
              <a:rPr lang="fr-FR" sz="800" b="1" baseline="30000">
                <a:solidFill>
                  <a:schemeClr val="tx2"/>
                </a:solidFill>
              </a:rPr>
              <a:t> </a:t>
            </a:r>
            <a:r>
              <a:rPr lang="fr-FR" sz="800" baseline="30000">
                <a:solidFill>
                  <a:schemeClr val="tx2"/>
                </a:solidFill>
              </a:rPr>
              <a:t>(1)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(1)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(1)</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&lt;BCPN&gt; &lt;balisedeg1&gt;</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(1)</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a:solidFill>
                  <a:srgbClr val="000000"/>
                </a:solidFill>
              </a:rPr>
              <a:t>PDIPERF&gt;</a:t>
            </a:r>
            <a:r>
              <a:rPr kumimoji="0" lang="fr-FR" sz="800" b="0" i="0" u="none" strike="noStrike" kern="1200" cap="none" spc="0" normalizeH="0" baseline="0" noProof="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a:t>&lt;graph1&gt;</a:t>
            </a:r>
            <a:endParaRPr lang="en-US"/>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(1)</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&lt;2PDC&gt;) et la date d’échéance</a:t>
            </a:r>
            <a:r>
              <a:rPr lang="fr-FR" sz="800" b="1" baseline="30000">
                <a:solidFill>
                  <a:schemeClr val="tx2"/>
                </a:solidFill>
              </a:rPr>
              <a:t> </a:t>
            </a:r>
            <a:r>
              <a:rPr lang="fr-FR" sz="800" baseline="30000">
                <a:solidFill>
                  <a:schemeClr val="tx2"/>
                </a:solidFill>
              </a:rPr>
              <a:t>(1)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(1)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(1)</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(1)</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(1)</a:t>
            </a:r>
            <a:r>
              <a:rPr kumimoji="0" lang="fr-FR" sz="800" b="0" i="0" u="none" strike="noStrike" kern="1200" cap="none" spc="0" normalizeH="0" baseline="0" noProof="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a:t>&lt;graph1&gt;</a:t>
            </a:r>
            <a:endParaRPr lang="en-US"/>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&lt;CPN&gt; par &lt;F0&gt; &lt;F2&gt; depuis le &lt;DDCI&gt;</a:t>
            </a:r>
          </a:p>
          <a:p>
            <a:pPr marL="0" indent="0" algn="ctr">
              <a:lnSpc>
                <a:spcPct val="100000"/>
              </a:lnSpc>
              <a:spcBef>
                <a:spcPts val="0"/>
              </a:spcBef>
              <a:buNone/>
            </a:pPr>
            <a:r>
              <a:rPr lang="fr-FR" sz="800"/>
              <a:t>(soit un &lt;GC&gt; de &lt;GCE&gt; et un Taux de Rendement Annuel net de </a:t>
            </a:r>
            <a:r>
              <a:rPr lang="fr-FR" sz="800">
                <a:highlight>
                  <a:srgbClr val="FFFF00"/>
                </a:highlight>
              </a:rPr>
              <a:t>&lt;TRA.MG.A&gt;</a:t>
            </a:r>
            <a:r>
              <a:rPr lang="fr-FR" sz="800" baseline="30000"/>
              <a:t>(2)</a:t>
            </a:r>
            <a:r>
              <a:rPr lang="fr-FR" sz="80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&lt;CPN&gt; par &lt;F0&gt; &lt;F2&gt; depuis le &lt;DDCI&gt; </a:t>
            </a:r>
          </a:p>
          <a:p>
            <a:pPr marL="0" indent="0" algn="ctr">
              <a:lnSpc>
                <a:spcPct val="100000"/>
              </a:lnSpc>
              <a:spcBef>
                <a:spcPts val="0"/>
              </a:spcBef>
              <a:buNone/>
            </a:pPr>
            <a:r>
              <a:rPr lang="fr-FR" sz="800"/>
              <a:t>(Soit un Taux de Rendement Annuel net compris entre </a:t>
            </a:r>
            <a:r>
              <a:rPr lang="fr-FR" sz="800">
                <a:highlight>
                  <a:srgbClr val="FFFF00"/>
                </a:highlight>
              </a:rPr>
              <a:t>&lt;TRA.MRA.MIN.A&gt;</a:t>
            </a:r>
            <a:r>
              <a:rPr lang="fr-FR" sz="800" baseline="30000"/>
              <a:t>(2) </a:t>
            </a:r>
            <a:r>
              <a:rPr lang="fr-FR" sz="800"/>
              <a:t>et </a:t>
            </a:r>
            <a:r>
              <a:rPr lang="fr-FR" sz="800">
                <a:highlight>
                  <a:srgbClr val="FFFF00"/>
                </a:highlight>
              </a:rPr>
              <a:t>&lt;TRA.F.A&gt;</a:t>
            </a:r>
            <a:r>
              <a:rPr lang="fr-FR" sz="800" baseline="30000"/>
              <a:t>(2)</a:t>
            </a:r>
            <a:r>
              <a:rPr lang="fr-FR" sz="80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 </a:t>
            </a:r>
            <a:r>
              <a:rPr lang="fr-FR" sz="800">
                <a:solidFill>
                  <a:schemeClr val="tx2"/>
                </a:solidFill>
              </a:rPr>
              <a:t>à partir de la fin &lt;DU&gt; &lt;F0&gt; &lt;1PR&gt; et jusqu’à la fin &lt;DU&gt; &lt;F0&gt; &lt;ADPR&gt;, on observe le &lt;SJR3&gt; de clôture &lt;SJR7&gt;</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à une date de constatation &lt;F1&gt;</a:t>
            </a:r>
            <a:r>
              <a:rPr lang="fr-FR" sz="800" b="1" baseline="30000">
                <a:solidFill>
                  <a:schemeClr val="tx2"/>
                </a:solidFill>
              </a:rPr>
              <a:t>(1)</a:t>
            </a:r>
            <a:r>
              <a:rPr lang="fr-FR" sz="800" b="1">
                <a:solidFill>
                  <a:schemeClr val="tx2"/>
                </a:solidFill>
              </a:rPr>
              <a:t>, </a:t>
            </a:r>
            <a:r>
              <a:rPr lang="it-IT" sz="800" b="1">
                <a:solidFill>
                  <a:schemeClr val="tx2"/>
                </a:solidFill>
              </a:rPr>
              <a:t>&lt;SJR1&gt; </a:t>
            </a:r>
            <a:r>
              <a:rPr lang="fr-FR" sz="800" b="1">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a:solidFill>
                  <a:schemeClr val="tx2"/>
                </a:solidFill>
              </a:rPr>
              <a:t>(1)</a:t>
            </a:r>
            <a:r>
              <a:rPr lang="fr-FR" sz="800" b="1">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&lt;DCF&gt;, en l’absence de remboursement anticipé automatique préalable, on compare le &lt;SJR3&gt; de clôture &lt;SJR7&gt;</a:t>
            </a:r>
            <a:r>
              <a:rPr lang="en-US" sz="800">
                <a:solidFill>
                  <a:schemeClr val="tx2"/>
                </a:solidFill>
              </a:rPr>
              <a:t> </a:t>
            </a:r>
            <a:r>
              <a:rPr lang="fr-FR" sz="80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supérieur ou égal à &lt;DBAC&gt; de son &lt;NDR&gt;, l’investisseur reçoit, le &lt;DEC_MAJ&gt;</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&lt;SJR1&gt; entre le &lt;DDCI&gt; et le &lt;DCF&gt;</a:t>
            </a:r>
          </a:p>
          <a:p>
            <a:pPr marL="0" indent="0" algn="ctr">
              <a:lnSpc>
                <a:spcPct val="100000"/>
              </a:lnSpc>
              <a:spcBef>
                <a:spcPts val="0"/>
              </a:spcBef>
              <a:buNone/>
            </a:pPr>
            <a:r>
              <a:rPr lang="fr-FR" sz="800"/>
              <a:t>(Soit un Taux de Rendement Annuel net inférieur ou égal à &lt;TRA.ECHEANCE.PERTE.A&gt;</a:t>
            </a:r>
            <a:r>
              <a:rPr lang="fr-FR" sz="800" baseline="30000"/>
              <a:t>(2)</a:t>
            </a:r>
            <a:r>
              <a:rPr lang="fr-FR" sz="800"/>
              <a:t>)</a:t>
            </a:r>
          </a:p>
          <a:p>
            <a:pPr marL="0" indent="0" algn="ctr">
              <a:lnSpc>
                <a:spcPct val="100000"/>
              </a:lnSpc>
              <a:spcBef>
                <a:spcPts val="0"/>
              </a:spcBef>
              <a:buNone/>
            </a:pPr>
            <a:r>
              <a:rPr lang="fr-FR" sz="800" b="1" i="1"/>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&lt;balise&gt;</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de -1,00%</a:t>
            </a:r>
            <a:r>
              <a:rPr lang="fr-FR" sz="800" baseline="30000">
                <a:latin typeface="+mn-lt"/>
              </a:rPr>
              <a:t>(2)</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&lt;SJR1&gt; </a:t>
            </a:r>
            <a:r>
              <a:rPr lang="fr-FR" sz="800" b="1">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a:t>&lt;balisedeg2&gt;</a:t>
            </a:r>
            <a:endParaRPr lang="en-US" sz="80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a:t>
            </a:r>
            <a:r>
              <a:rPr lang="fr-FR" sz="80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&lt;balise&gt;</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&lt;SJR1&gt; </a:t>
            </a:r>
            <a:r>
              <a:rPr lang="fr-FR" sz="800" b="1">
                <a:solidFill>
                  <a:schemeClr val="tx2"/>
                </a:solidFill>
              </a:rPr>
              <a:t>clôture à un &lt;SJR3&gt; supérieur ou égal à &lt;ABAC2&gt;</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(1)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&lt;CPN&gt;</a:t>
            </a:r>
          </a:p>
          <a:p>
            <a:pPr defTabSz="1042988" fontAlgn="base">
              <a:spcBef>
                <a:spcPct val="0"/>
              </a:spcBef>
              <a:spcAft>
                <a:spcPct val="0"/>
              </a:spcAft>
            </a:pPr>
            <a:r>
              <a:rPr lang="fr-FR">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&lt;SJR1&gt;</a:t>
            </a:r>
            <a:r>
              <a:rPr lang="fr-FR" sz="800" b="1">
                <a:solidFill>
                  <a:schemeClr val="tx2"/>
                </a:solidFill>
              </a:rPr>
              <a:t> clôture à un &lt;SJR3&gt; </a:t>
            </a:r>
            <a:r>
              <a:rPr lang="fr-FR" sz="800" b="1">
                <a:solidFill>
                  <a:schemeClr val="tx2"/>
                </a:solidFill>
                <a:latin typeface="Proxima Nova Rg" panose="02000506030000020004" pitchFamily="2" charset="0"/>
              </a:rPr>
              <a:t>strictement inférieur à &lt;ABAC2&gt;, l’investisseur reçoit, à la date de paiement de coupon correspondante</a:t>
            </a:r>
            <a:r>
              <a:rPr lang="fr-FR" sz="800" b="1" baseline="30000">
                <a:solidFill>
                  <a:schemeClr val="tx2"/>
                </a:solidFill>
                <a:latin typeface="Proxima Nova Rg" panose="02000506030000020004" pitchFamily="2" charset="0"/>
              </a:rPr>
              <a:t>(1)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&lt;Mémoire2&gt;</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(1)</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(2)</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&lt;TRA.MRE.MIN.PM&gt;</a:t>
            </a:r>
            <a:r>
              <a:rPr lang="fr-FR" sz="800" baseline="30000"/>
              <a:t>(2)</a:t>
            </a:r>
            <a:r>
              <a:rPr lang="fr-FR" sz="800"/>
              <a:t> et </a:t>
            </a:r>
            <a:r>
              <a:rPr lang="fr-FR" sz="800">
                <a:highlight>
                  <a:srgbClr val="00FFFF"/>
                </a:highlight>
              </a:rPr>
              <a:t>&lt;TRA.TOUT.P&gt;</a:t>
            </a:r>
            <a:r>
              <a:rPr lang="fr-FR" sz="800" baseline="30000"/>
              <a:t>(2)</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&lt;DCF&gt;, en l’absence de remboursement anticipé automatique préalable, on compare le &lt;SJR3&gt; de clôture &lt;SJR7&gt;</a:t>
            </a:r>
            <a:r>
              <a:rPr lang="en-US" sz="800">
                <a:solidFill>
                  <a:schemeClr val="tx2"/>
                </a:solidFill>
              </a:rPr>
              <a:t> </a:t>
            </a:r>
            <a:r>
              <a:rPr lang="fr-FR" sz="80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supérieur ou égal à &lt;BFP&gt; de son &lt;NDR&gt;, l’investisseur reçoit, le &lt;DEC&gt;</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&lt;SJR1&gt; entre le &lt;</a:t>
            </a:r>
            <a:r>
              <a:rPr lang="fr-FR" sz="800">
                <a:highlight>
                  <a:srgbClr val="FF00FF"/>
                </a:highlight>
              </a:rPr>
              <a:t>NDR&gt; </a:t>
            </a:r>
            <a:r>
              <a:rPr lang="fr-FR" sz="800"/>
              <a:t>et son niveau de clôture le &lt;DCF&gt;</a:t>
            </a:r>
          </a:p>
          <a:p>
            <a:pPr marL="0" indent="0" algn="ctr">
              <a:lnSpc>
                <a:spcPct val="100000"/>
              </a:lnSpc>
              <a:spcBef>
                <a:spcPts val="0"/>
              </a:spcBef>
              <a:buNone/>
            </a:pPr>
            <a:r>
              <a:rPr lang="fr-FR" sz="800"/>
              <a:t>(Soit un Taux de Rendement Annuel net inférieur ou égal à &lt;TRA.MED.P&gt;</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&lt;TRA.TOUT.SAUF.P&gt;</a:t>
            </a:r>
            <a:r>
              <a:rPr lang="fr-FR" sz="800" baseline="30000">
                <a:latin typeface="+mn-lt"/>
              </a:rPr>
              <a:t>(2)</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&lt;SJR1&gt; </a:t>
            </a:r>
            <a:r>
              <a:rPr lang="fr-FR" sz="800" b="1">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&lt;TRA.MRA.MIN.PM&gt;</a:t>
            </a:r>
            <a:r>
              <a:rPr lang="fr-FR" sz="800" baseline="30000"/>
              <a:t>2) </a:t>
            </a:r>
            <a:r>
              <a:rPr lang="fr-FR" sz="800"/>
              <a:t>et &lt;TRA.TOUT-1.P&gt;</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 </a:t>
            </a:r>
            <a:r>
              <a:rPr lang="fr-FR" sz="800">
                <a:solidFill>
                  <a:srgbClr val="000000"/>
                </a:solidFill>
                <a:latin typeface="Proxima Nova Rg" panose="02000506030000020004" pitchFamily="2" charset="0"/>
              </a:rPr>
              <a:t>(</a:t>
            </a:r>
            <a:r>
              <a:rPr lang="fr-FR" sz="800">
                <a:solidFill>
                  <a:schemeClr val="tx2"/>
                </a:solidFill>
              </a:rPr>
              <a:t>à partir de la fin &lt;DU&gt; &lt;F0&gt; &lt;1PR&gt; et jusqu’à la fin &lt;DU&gt; &lt;F0&gt; &lt;ADPR&gt;), on compare le &lt;SJR3&gt; de clôture &lt;SJR7&gt; à son &lt;NDR&gt;</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&lt;SJR1&gt; </a:t>
            </a:r>
            <a:r>
              <a:rPr lang="fr-FR" sz="800" b="1">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a:solidFill>
                  <a:schemeClr val="tx2"/>
                </a:solidFill>
              </a:rPr>
              <a:t>(1)</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&lt;balisedeg2&gt;</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De la fin &lt;DU&gt; &lt;F0&gt; &lt;1PR&gt; jusqu'à la fin &lt;DU&gt; &lt;F0&gt; &lt;ADPR&gt;, si à l’une des dates de constatation &lt;F1&gt; correspondantes</a:t>
            </a:r>
            <a:r>
              <a:rPr lang="fr-FR" sz="800" baseline="30000">
                <a:solidFill>
                  <a:srgbClr val="000000"/>
                </a:solidFill>
              </a:rPr>
              <a:t>(1)</a:t>
            </a:r>
            <a:r>
              <a:rPr lang="fr-FR" sz="800">
                <a:solidFill>
                  <a:srgbClr val="000000"/>
                </a:solidFill>
              </a:rPr>
              <a:t> &lt;SJR1&gt; clôture à un &lt;SJR3&gt; supérieur ou égal à &lt;ABAC&gt;,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d’un &lt;GC&gt; de &lt;CPN&gt; par &lt;F0&gt; &lt;F2&gt; depuis le &lt;DDCI&gt; (soit &lt;GCA&gt;</a:t>
            </a:r>
            <a:r>
              <a:rPr lang="fr-FR" sz="800" i="1">
                <a:solidFill>
                  <a:srgbClr val="000000"/>
                </a:solidFill>
              </a:rPr>
              <a:t> </a:t>
            </a:r>
            <a:r>
              <a:rPr lang="fr-FR" sz="800">
                <a:solidFill>
                  <a:srgbClr val="000000"/>
                </a:solidFill>
              </a:rPr>
              <a:t>par année écoulée et un Taux de Rendement Annuel net maximum de &lt;TRA.F.A&gt;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endParaRPr lang="fr-FR" sz="800">
              <a:solidFill>
                <a:srgbClr val="000000"/>
              </a:solidFill>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À la date de constatation finale</a:t>
            </a:r>
            <a:r>
              <a:rPr lang="fr-FR" sz="800" baseline="30000">
                <a:solidFill>
                  <a:srgbClr val="000000"/>
                </a:solidFill>
              </a:rPr>
              <a:t>(1)</a:t>
            </a:r>
            <a:r>
              <a:rPr lang="fr-FR" sz="80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a:solidFill>
                  <a:srgbClr val="000000"/>
                </a:solidFill>
              </a:rPr>
              <a:t>(2)</a:t>
            </a:r>
            <a:r>
              <a:rPr lang="fr-FR" sz="80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a:solidFill>
                  <a:srgbClr val="000000"/>
                </a:solidFill>
              </a:rPr>
              <a:t>&lt;baliseCM22&gt;</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&lt;NOM&gt;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(1)</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(1)</a:t>
            </a:r>
            <a:r>
              <a:rPr lang="fr-FR" sz="80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(1)</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(1)</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&lt;SJR7&gt;, du fait du </a:t>
            </a:r>
            <a:r>
              <a:rPr lang="fr-FR" sz="800" b="1">
                <a:solidFill>
                  <a:srgbClr val="000000"/>
                </a:solidFill>
              </a:rPr>
              <a:t>mécanisme de plafonnement des gains à &lt;CPN&gt; par &lt;F0&gt; &lt;F2&gt; depuis le &lt;DDCI&gt; </a:t>
            </a:r>
            <a:r>
              <a:rPr lang="fr-FR" sz="800">
                <a:solidFill>
                  <a:srgbClr val="000000"/>
                </a:solidFill>
              </a:rPr>
              <a:t>(soit un Taux de Rendement Annuel net maximum de &lt;TRA.F.A&gt;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Le rendement de « &lt;NOM&gt; » est très sensible à une faible variation du &lt;SJR3&gt; de clôture &lt;SJR7&gt; autour du seuil de </a:t>
            </a:r>
            <a:r>
              <a:rPr lang="fr-FR" sz="800" b="1">
                <a:solidFill>
                  <a:srgbClr val="000000"/>
                </a:solidFill>
                <a:effectLst/>
                <a:ea typeface="Calibri" panose="020F0502020204030204" pitchFamily="34" charset="0"/>
              </a:rPr>
              <a:t>&lt;ABAC&gt; &lt;EBAC&gt; &lt;DESONNDR&gt; </a:t>
            </a:r>
            <a:r>
              <a:rPr lang="fr-FR" sz="800" b="1">
                <a:effectLst/>
                <a:ea typeface="Calibri" panose="020F0502020204030204" pitchFamily="34" charset="0"/>
              </a:rPr>
              <a:t>en cours de vie, et des seuils de &lt;DBAC&gt; et &lt;PDI&gt; de son &lt;NDR&gt; à la date de constatation finale</a:t>
            </a:r>
            <a:r>
              <a:rPr lang="fr-FR" sz="800" b="1" baseline="30000">
                <a:effectLst/>
                <a:ea typeface="Calibri" panose="020F0502020204030204" pitchFamily="34" charset="0"/>
              </a:rPr>
              <a:t>(1)</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marché : </a:t>
            </a:r>
            <a:r>
              <a:rPr lang="fr-FR" sz="80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 </a:t>
            </a:r>
            <a:r>
              <a:rPr lang="fr-FR" sz="80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perte en capital : </a:t>
            </a:r>
            <a:r>
              <a:rPr lang="fr-FR" sz="80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lié au sous-jacent : </a:t>
            </a:r>
            <a:r>
              <a:rPr lang="fr-FR" sz="80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découlant de la nature du support : </a:t>
            </a:r>
            <a:r>
              <a:rPr lang="fr-FR" sz="800">
                <a:solidFill>
                  <a:srgbClr val="000000"/>
                </a:solidFill>
              </a:rPr>
              <a:t>En cas de revente du produit avant l’échéance ou, selon le cas, à la date de remboursement anticipé automatique</a:t>
            </a:r>
            <a:r>
              <a:rPr lang="fr-FR" sz="800" baseline="30000">
                <a:solidFill>
                  <a:srgbClr val="000000"/>
                </a:solidFill>
              </a:rPr>
              <a:t>(1)</a:t>
            </a:r>
            <a:r>
              <a:rPr lang="fr-FR" sz="80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a:solidFill>
                  <a:srgbClr val="000000"/>
                </a:solidFill>
              </a:rPr>
              <a:t>(1)</a:t>
            </a:r>
            <a:r>
              <a:rPr lang="fr-FR" sz="800">
                <a:solidFill>
                  <a:srgbClr val="000000"/>
                </a:solidFill>
              </a:rPr>
              <a:t>. Ainsi, le montant remboursé pourra être très différent (inférieur ou supérieur) du montant résultant de l’application de la formule annoncée. </a:t>
            </a:r>
            <a:r>
              <a:rPr lang="fr-FR" sz="800" b="1">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&lt;F1&gt;</a:t>
            </a:r>
            <a:r>
              <a:rPr lang="fr-FR" sz="800" baseline="30000">
                <a:solidFill>
                  <a:srgbClr val="000000"/>
                </a:solidFill>
              </a:rPr>
              <a:t>(1)</a:t>
            </a:r>
            <a:r>
              <a:rPr lang="fr-FR" sz="800">
                <a:solidFill>
                  <a:srgbClr val="000000"/>
                </a:solidFill>
              </a:rPr>
              <a:t>, </a:t>
            </a:r>
            <a:r>
              <a:rPr lang="fr-FR" sz="800">
                <a:latin typeface="Proxima Nova Rg" panose="02000506030000020004" pitchFamily="2" charset="0"/>
              </a:rPr>
              <a:t>l’investisseur peut recevoir un coupon de &lt;CPN&gt; dès lors que &lt;SJR1&gt; clôture à un &lt;SJR3&gt; supérieur ou égal à &lt;ABAC2&gt;</a:t>
            </a:r>
            <a:r>
              <a:rPr lang="fr-FR" sz="80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&lt;DU&gt; &lt;F0&gt; &lt;1PR&gt; à &lt;ADPR&gt;, si à l’une des dates de constatation &lt;F1&gt; correspondantes</a:t>
            </a:r>
            <a:r>
              <a:rPr lang="fr-FR" sz="800" baseline="30000">
                <a:solidFill>
                  <a:srgbClr val="000000"/>
                </a:solidFill>
              </a:rPr>
              <a:t>(1)</a:t>
            </a:r>
            <a:r>
              <a:rPr lang="fr-FR" sz="800">
                <a:solidFill>
                  <a:srgbClr val="000000"/>
                </a:solidFill>
              </a:rPr>
              <a:t> ,&lt;SJR1&gt; clôture à un &lt;SJR3&gt; supérieur ou égal à &lt;ABAC&gt;,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&lt;CPN&gt; &lt;Mémoire6&gt; (soit un Taux de Rendement Annuel net maximum de</a:t>
            </a:r>
            <a:r>
              <a:rPr lang="fr-FR" sz="800">
                <a:solidFill>
                  <a:srgbClr val="000000"/>
                </a:solidFill>
                <a:highlight>
                  <a:srgbClr val="00FFFF"/>
                </a:highlight>
              </a:rPr>
              <a:t>&lt;TRA.MRA.MAX.P&gt;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a:solidFill>
                  <a:srgbClr val="000000"/>
                </a:solidFill>
                <a:highlight>
                  <a:srgbClr val="00FFFF"/>
                </a:highlight>
              </a:rPr>
              <a:t>&lt;TRA.TOUT.P&gt;</a:t>
            </a:r>
            <a:r>
              <a:rPr lang="fr-FR" sz="800" baseline="30000">
                <a:solidFill>
                  <a:srgbClr val="000000"/>
                </a:solidFill>
              </a:rPr>
              <a:t>(2)</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&lt;NOM&gt;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(1)</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(1)</a:t>
            </a:r>
            <a:r>
              <a:rPr lang="fr-FR" sz="80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(1)</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(1)</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&lt;SJR7&gt;, du fait du </a:t>
            </a:r>
            <a:r>
              <a:rPr lang="fr-FR" sz="800" b="1">
                <a:solidFill>
                  <a:srgbClr val="000000"/>
                </a:solidFill>
              </a:rPr>
              <a:t>mécanisme de plafonnement des gains à &lt;CPN&gt; par &lt;F0&gt; </a:t>
            </a:r>
            <a:r>
              <a:rPr lang="fr-FR" sz="800">
                <a:solidFill>
                  <a:srgbClr val="000000"/>
                </a:solidFill>
              </a:rPr>
              <a:t>(soit un Taux de Rendement Annuel net maximum de de de </a:t>
            </a:r>
            <a:r>
              <a:rPr lang="fr-FR" sz="800">
                <a:solidFill>
                  <a:srgbClr val="000000"/>
                </a:solidFill>
                <a:highlight>
                  <a:srgbClr val="00FFFF"/>
                </a:highlight>
              </a:rPr>
              <a:t>&lt;TRA.TOUT.P&gt;</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&lt;NOM&gt; » est très sensible à une faible variation du &lt;SJR3&gt; de clôture &lt;SJR7&gt; autour du seuil de </a:t>
            </a:r>
            <a:r>
              <a:rPr lang="fr-FR" sz="800">
                <a:solidFill>
                  <a:srgbClr val="000000"/>
                </a:solidFill>
                <a:effectLst/>
                <a:ea typeface="Calibri" panose="020F0502020204030204" pitchFamily="34" charset="0"/>
              </a:rPr>
              <a:t>&lt;ABAC2&gt; &lt;EBAC&gt; &lt;DESONNDR&gt; </a:t>
            </a:r>
            <a:r>
              <a:rPr lang="fr-FR" sz="800">
                <a:effectLst/>
                <a:ea typeface="Calibri" panose="020F0502020204030204" pitchFamily="34" charset="0"/>
              </a:rPr>
              <a:t>en cours de vie, et des seuils de &lt;BFP&gt; et &lt;PDI&gt; de son &lt;NDR&gt;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a:solidFill>
                  <a:schemeClr val="tx2"/>
                </a:solidFill>
                <a:latin typeface="+mn-lt"/>
              </a:rPr>
              <a:t>(3</a:t>
            </a:r>
            <a:r>
              <a:rPr lang="fr-FR" sz="650" baseline="30000">
                <a:solidFill>
                  <a:schemeClr val="tx2"/>
                </a:solidFill>
                <a:highlight>
                  <a:srgbClr val="FFFF00"/>
                </a:highlight>
                <a:latin typeface="+mn-lt"/>
              </a:rPr>
              <a:t>) </a:t>
            </a:r>
            <a:r>
              <a:rPr lang="fr-FR" sz="650">
                <a:solidFill>
                  <a:schemeClr val="tx2"/>
                </a:solidFill>
                <a:highlight>
                  <a:srgbClr val="FFFF00"/>
                </a:highlight>
                <a:latin typeface="+mn-lt"/>
              </a:rPr>
              <a:t>Hors prise en compte des dividendes éventuels détachés par </a:t>
            </a:r>
            <a:r>
              <a:rPr lang="it-IT" sz="650">
                <a:solidFill>
                  <a:schemeClr val="tx2"/>
                </a:solidFill>
                <a:highlight>
                  <a:srgbClr val="FFFF00"/>
                </a:highlight>
                <a:latin typeface="+mn-lt"/>
              </a:rPr>
              <a:t>&lt;SJR1&gt;</a:t>
            </a:r>
            <a:endParaRPr lang="fr-FR" sz="65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(1)</a:t>
            </a:r>
            <a:r>
              <a:rPr lang="fr-FR" sz="80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a:solidFill>
                  <a:srgbClr val="B9A049"/>
                </a:solidFill>
                <a:latin typeface="+mn-lt"/>
              </a:rPr>
              <a:t>LE RENDEMENT DU PRODUIT « &lt;NOM&gt; » EST TRÈS SENSIBLE À UNE FAIBLE VARIATION DU &lt;SJR3&gt; DE CLÔTURE &lt;SJR7&gt; AUTOUR DES SEUILS DE &lt;DBAC&gt; ET DE &lt;PDI&gt; </a:t>
            </a:r>
            <a:r>
              <a:rPr lang="fr-FR" sz="800" cap="all">
                <a:solidFill>
                  <a:srgbClr val="B9A049"/>
                </a:solidFill>
                <a:latin typeface="+mn-lt"/>
              </a:rPr>
              <a:t>DE SON &lt;NDR&gt;</a:t>
            </a:r>
            <a:r>
              <a:rPr lang="fr-FR" sz="800">
                <a:solidFill>
                  <a:srgbClr val="B9A049"/>
                </a:solidFill>
                <a:latin typeface="+mn-lt"/>
              </a:rPr>
              <a:t> à la date de constatation finale</a:t>
            </a:r>
            <a:r>
              <a:rPr lang="fr-FR" sz="800" baseline="30000">
                <a:solidFill>
                  <a:srgbClr val="B9A049"/>
                </a:solidFill>
                <a:latin typeface="+mn-lt"/>
              </a:rPr>
              <a:t>(1)</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chaque date de constatation &lt;F1&gt;</a:t>
            </a:r>
            <a:r>
              <a:rPr lang="fr-FR" sz="800" baseline="30000"/>
              <a:t>(1) </a:t>
            </a:r>
            <a:r>
              <a:rPr lang="fr-FR" sz="800">
                <a:latin typeface="+mn-lt"/>
              </a:rPr>
              <a:t>des &lt;F0&gt;&lt;F0s&gt; &lt;1PR&gt; à &lt;ADPR&gt;</a:t>
            </a:r>
            <a:r>
              <a:rPr lang="fr-FR" sz="80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(1)</a:t>
            </a:r>
            <a:r>
              <a:rPr lang="fr-FR" sz="80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a:t>Le Taux de Rendement Annuel net est alors similaire à celui d’un investissement direct dans &lt;SJR1&gt;</a:t>
            </a:r>
            <a:r>
              <a:rPr lang="fr-FR" sz="800" baseline="30000"/>
              <a:t>(3)</a:t>
            </a:r>
            <a:r>
              <a:rPr lang="fr-FR" sz="800"/>
              <a:t>, soit &lt;TRA.D.A&gt;</a:t>
            </a:r>
            <a:r>
              <a:rPr lang="fr-FR" sz="800" baseline="30000"/>
              <a:t>(2)</a:t>
            </a:r>
            <a:r>
              <a:rPr lang="fr-FR" sz="800"/>
              <a:t>. </a:t>
            </a:r>
          </a:p>
          <a:p>
            <a:pPr lvl="0" algn="just" defTabSz="1042988" fontAlgn="base">
              <a:spcBef>
                <a:spcPct val="0"/>
              </a:spcBef>
              <a:spcAft>
                <a:spcPts val="600"/>
              </a:spcAft>
            </a:pPr>
            <a:r>
              <a:rPr lang="fr-FR" sz="800" b="1"/>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chaque date de constatation &lt;F1&gt;</a:t>
            </a:r>
            <a:r>
              <a:rPr lang="fr-FR" sz="800" baseline="30000">
                <a:solidFill>
                  <a:srgbClr val="04202E"/>
                </a:solidFill>
                <a:latin typeface="+mn-lt"/>
              </a:rPr>
              <a:t>(1)</a:t>
            </a:r>
            <a:r>
              <a:rPr lang="fr-FR" sz="800">
                <a:latin typeface="+mn-lt"/>
              </a:rPr>
              <a:t> des &lt;F0&gt;&lt;F0s&gt; &lt;1PR&gt; à &lt;ADPR&gt;, &lt;SJR1&gt; clôture à </a:t>
            </a:r>
            <a:r>
              <a:rPr lang="fr-FR" sz="800">
                <a:solidFill>
                  <a:schemeClr val="tx2"/>
                </a:solidFill>
                <a:latin typeface="+mn-lt"/>
              </a:rPr>
              <a:t>un &lt;SJR3&gt; strictement inférieur à &lt;ABAC&gt;</a:t>
            </a:r>
            <a:r>
              <a:rPr lang="fr-FR" sz="800">
                <a:latin typeface="+mn-lt"/>
              </a:rPr>
              <a:t>. Le mécanisme de remboursement anticipé automatique n’est donc pas activé et le produit continue.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&lt;baliseCM4&gt;</a:t>
            </a:r>
          </a:p>
          <a:p>
            <a:pPr lvl="0" defTabSz="1042988" fontAlgn="base">
              <a:spcBef>
                <a:spcPct val="0"/>
              </a:spcBef>
              <a:spcAft>
                <a:spcPts val="600"/>
              </a:spcAft>
            </a:pPr>
            <a:r>
              <a:rPr lang="fr-FR" sz="800">
                <a:solidFill>
                  <a:schemeClr val="tx1"/>
                </a:solidFill>
                <a:latin typeface="+mn-lt"/>
              </a:rPr>
              <a:t>Ce qui correspond à un Taux de Rendement Annuel net de                    &lt;BALISECMTRA&gt;</a:t>
            </a:r>
            <a:r>
              <a:rPr lang="fr-FR" sz="800" baseline="30000">
                <a:solidFill>
                  <a:schemeClr val="tx1"/>
                </a:solidFill>
                <a:latin typeface="+mn-lt"/>
              </a:rPr>
              <a:t>(2)</a:t>
            </a:r>
            <a:r>
              <a:rPr lang="fr-FR" sz="800">
                <a:solidFill>
                  <a:schemeClr val="tx1"/>
                </a:solidFill>
                <a:latin typeface="+mn-lt"/>
              </a:rPr>
              <a:t>, contre un Taux de Rendement Annuel net de &lt;TRA.M.SJ&gt;</a:t>
            </a:r>
            <a:r>
              <a:rPr lang="fr-FR" sz="800" baseline="30000">
                <a:solidFill>
                  <a:schemeClr val="tx1"/>
                </a:solidFill>
                <a:latin typeface="+mn-lt"/>
              </a:rPr>
              <a:t>(2)</a:t>
            </a:r>
            <a:r>
              <a:rPr lang="fr-FR" sz="800">
                <a:solidFill>
                  <a:schemeClr val="tx1"/>
                </a:solidFill>
                <a:latin typeface="+mn-lt"/>
              </a:rPr>
              <a:t>, pour un investissement direct dans &lt;SJR1&gt;</a:t>
            </a:r>
            <a:r>
              <a:rPr lang="fr-FR" sz="800" baseline="30000">
                <a:solidFill>
                  <a:schemeClr val="tx1"/>
                </a:solidFill>
                <a:latin typeface="+mn-lt"/>
              </a:rPr>
              <a:t>(3)</a:t>
            </a:r>
            <a:r>
              <a:rPr lang="fr-FR" sz="800">
                <a:solidFill>
                  <a:schemeClr val="tx1"/>
                </a:solidFill>
                <a:latin typeface="+mn-lt"/>
              </a:rPr>
              <a:t>,</a:t>
            </a:r>
            <a:r>
              <a:rPr lang="fr-FR" sz="800" baseline="30000">
                <a:solidFill>
                  <a:schemeClr val="tx1"/>
                </a:solidFill>
                <a:latin typeface="+mn-lt"/>
              </a:rPr>
              <a:t> </a:t>
            </a:r>
            <a:r>
              <a:rPr lang="fr-FR" sz="800">
                <a:solidFill>
                  <a:schemeClr val="tx1"/>
                </a:solidFill>
                <a:latin typeface="+mn-lt"/>
              </a:rPr>
              <a:t>du fait du </a:t>
            </a:r>
            <a:r>
              <a:rPr lang="fr-FR" sz="800" b="1">
                <a:solidFill>
                  <a:schemeClr val="tx1"/>
                </a:solidFill>
                <a:latin typeface="+mn-lt"/>
              </a:rPr>
              <a:t>mécanisme de remboursement à l’échéance</a:t>
            </a:r>
            <a:r>
              <a:rPr lang="fr-FR" sz="800" b="1" baseline="30000">
                <a:solidFill>
                  <a:schemeClr val="tx1"/>
                </a:solidFill>
                <a:latin typeface="+mn-lt"/>
              </a:rPr>
              <a:t>(1)</a:t>
            </a:r>
            <a:r>
              <a:rPr lang="fr-FR" sz="800" b="1">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Dès la première date de constatation &lt;F1&gt;</a:t>
            </a:r>
            <a:r>
              <a:rPr lang="fr-FR" sz="800" baseline="30000">
                <a:solidFill>
                  <a:srgbClr val="04202E"/>
                </a:solidFill>
              </a:rPr>
              <a:t>(1)</a:t>
            </a:r>
            <a:r>
              <a:rPr lang="fr-FR" sz="800">
                <a:solidFill>
                  <a:schemeClr val="tx2"/>
                </a:solidFill>
              </a:rPr>
              <a:t> du mécanisme de remboursement anticipé automatique, </a:t>
            </a:r>
            <a:r>
              <a:rPr lang="it-IT" sz="800">
                <a:solidFill>
                  <a:schemeClr val="tx2"/>
                </a:solidFill>
              </a:rPr>
              <a:t>&lt;SJR1&gt; </a:t>
            </a:r>
            <a:r>
              <a:rPr lang="fr-FR" sz="800">
                <a:solidFill>
                  <a:schemeClr val="tx2"/>
                </a:solidFill>
              </a:rPr>
              <a:t>clôture à </a:t>
            </a:r>
            <a:r>
              <a:rPr lang="fr-FR" sz="800">
                <a:solidFill>
                  <a:schemeClr val="tx2"/>
                </a:solidFill>
                <a:latin typeface="Proxima Nova Rg" panose="02000506030000020004" pitchFamily="2" charset="0"/>
              </a:rPr>
              <a:t>un &lt;SJR3&gt; supérieur à &lt;ABAC&gt; &lt;ABAC&gt; </a:t>
            </a:r>
            <a:r>
              <a:rPr lang="fr-FR" sz="80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a:t>Ce qui correspond à un Taux de Rendement Annuel net de &lt;TRA.F.A&gt;</a:t>
            </a:r>
            <a:r>
              <a:rPr lang="fr-FR" sz="800" baseline="30000"/>
              <a:t>(2)</a:t>
            </a:r>
            <a:r>
              <a:rPr lang="fr-FR" sz="800"/>
              <a:t>, contre un Taux de Rendement Annuel net de &lt;TRA.F.SJ&gt;</a:t>
            </a:r>
            <a:r>
              <a:rPr lang="fr-FR" sz="800" baseline="30000"/>
              <a:t>(2)</a:t>
            </a:r>
            <a:r>
              <a:rPr lang="fr-FR" sz="800"/>
              <a:t> pour un investissement direct dans </a:t>
            </a:r>
            <a:r>
              <a:rPr lang="it-IT" sz="800"/>
              <a:t>&lt;SJR1&gt;</a:t>
            </a:r>
            <a:r>
              <a:rPr lang="fr-FR" sz="800" baseline="30000"/>
              <a:t>(3)</a:t>
            </a:r>
            <a:r>
              <a:rPr lang="fr-FR" sz="800"/>
              <a:t>, du fait du </a:t>
            </a:r>
            <a:r>
              <a:rPr lang="fr-FR" sz="800" b="1">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a:t>&lt;graph3&gt;</a:t>
            </a:r>
            <a:endParaRPr lang="en-US"/>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a:t>&lt;graph4&gt;</a:t>
            </a:r>
            <a:endParaRPr lang="en-US"/>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10228</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cp:revision>
  <cp:lastPrinted>2022-05-04T09:56:42Z</cp:lastPrinted>
  <dcterms:created xsi:type="dcterms:W3CDTF">2017-02-21T09:03:05Z</dcterms:created>
  <dcterms:modified xsi:type="dcterms:W3CDTF">2022-06-27T09:18:06Z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