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4" r:id="rId5"/>
    <p:sldId id="262" r:id="rId6"/>
    <p:sldId id="271" r:id="rId7"/>
    <p:sldId id="276" r:id="rId8"/>
    <p:sldId id="275" r:id="rId9"/>
    <p:sldId id="260" r:id="rId10"/>
    <p:sldId id="273" r:id="rId11"/>
    <p:sldId id="267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 varScale="1">
        <p:scale>
          <a:sx n="78" d="100"/>
          <a:sy n="78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2" Type="http://schemas.openxmlformats.org/officeDocument/2006/relationships/customXml" Target="../customXml/item2.xml"/><Relationship Id="rId20" Type="http://schemas.microsoft.com/office/2016/11/relationships/changesInfo" Target="changesInfos/changesInfo1.xml"/><Relationship Id="rId21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>
                <a:solidFill>
                  <a:srgbClr val="6EBCD4"/>
                </a:solidFill>
                <a:latin typeface="Proxima Nova Rg" panose="02000506030000020004" pitchFamily="2" charset="0"/>
              </a:rPr>
              <a:t>100% + 1 x 1,75%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082" y="198352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115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8372" y="2188731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85516" y="2374747"/>
            <a:ext cx="3346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31245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6" y="2374747"/>
            <a:ext cx="317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6" y="2374747"/>
            <a:ext cx="341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72372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71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48093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3" y="2374747"/>
            <a:ext cx="316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7" y="718044"/>
            <a:ext cx="4146638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140" y="1742579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79786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17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3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820" y="4807692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chemeClr val="accent1"/>
                </a:solidFill>
                <a:latin typeface="Proxima Nova Rg" panose="02000506030000020004" pitchFamily="2" charset="0"/>
              </a:rPr>
              <a:t>102,50% = 100% + </a:t>
            </a:r>
            <a:r>
              <a:rPr lang="fr-FR" sz="600" b="1">
                <a:solidFill>
                  <a:srgbClr val="FF9933"/>
                </a:solidFill>
                <a:latin typeface="Proxima Nova Rg" panose="02000506030000020004" pitchFamily="2" charset="0"/>
              </a:rPr>
              <a:t>1 x 2,50%</a:t>
            </a: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656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entre son Niveau Initial et son cours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&lt;F0M&gt;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40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&lt;F0M&gt;</a:t>
            </a:r>
            <a:r>
              <a:rPr lang="fr-FR" sz="800" kern="0" dirty="0">
                <a:latin typeface="Proxima Nova Rg" panose="02000506030000020004" pitchFamily="2" charset="0"/>
              </a:rPr>
              <a:t>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29/07/2022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40,00%)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4,00%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entre son Niveau Initial et son cours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4,00%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40,00%)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50%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&lt;F0M&gt;</a:t>
            </a:r>
            <a:r>
              <a:rPr lang="fr-FR" sz="700" kern="0" dirty="0">
                <a:latin typeface="Proxima Nova Rg" panose="02000506030000020004" pitchFamily="2" charset="0"/>
              </a:rPr>
              <a:t>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29/07/2022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&lt;F0M&gt;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entre son Niveau Initial et son cours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4,00%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40,00%)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&lt;F0M&gt;</a:t>
            </a:r>
            <a:r>
              <a:rPr lang="fr-FR" sz="700" kern="0" dirty="0">
                <a:latin typeface="Proxima Nova Rg" panose="02000506030000020004" pitchFamily="2" charset="0"/>
              </a:rPr>
              <a:t>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29/07/2022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&lt;F0M&gt;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50%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(29/07/2032)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630603" y="4072329"/>
            <a:ext cx="323461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C00000"/>
                </a:solidFill>
                <a:latin typeface="Proxima Nova Rg" panose="02000506030000020004"/>
              </a:rPr>
              <a:t>40%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Niveau de l’indice par rapport à son Niveau de Référence Initial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0,0247% par jour 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90.2291%)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0,0247%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Années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636699" y="3509973"/>
            <a:ext cx="323461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Trimestre 24</a:t>
            </a: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574082" y="3992092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600" b="1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 pitchFamily="2" charset="0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X%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E918BE-BC8F-4F4E-9AF9-19F9509C92AC}"/>
              </a:ext>
            </a:extLst>
          </p:cNvPr>
          <p:cNvSpPr/>
          <p:nvPr/>
        </p:nvSpPr>
        <p:spPr>
          <a:xfrm>
            <a:off x="2196816" y="1338020"/>
            <a:ext cx="700719" cy="5078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Niveau de l’action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la moins performante par rapport à son Niveau Initial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X%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603097" y="2887682"/>
            <a:ext cx="229831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70C0"/>
                </a:solidFill>
                <a:latin typeface="Proxima Nova Rg" panose="02000506030000020004" pitchFamily="2" charset="0"/>
              </a:rPr>
              <a:t>85%</a:t>
            </a:r>
            <a:endParaRPr lang="en-US" sz="600" b="1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d’activation du mécanisme de remboursement anticipé automatique à partir du trimestre 4 jusqu’au trimestre 23</a:t>
            </a:r>
            <a:endParaRPr lang="en-US" sz="60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X%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877312" y="5380923"/>
            <a:ext cx="8841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Trimestres 4 à 23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C333E8FF-F264-47BD-BCD5-F5FFB45E9C34}"/>
              </a:ext>
            </a:extLst>
          </p:cNvPr>
          <p:cNvSpPr txBox="1"/>
          <p:nvPr/>
        </p:nvSpPr>
        <p:spPr>
          <a:xfrm>
            <a:off x="3388124" y="5379707"/>
            <a:ext cx="8841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Trimestres 1 à 3</a:t>
            </a: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>
                <a:latin typeface="Proxima Nova Rg" panose="02000506030000020004" pitchFamily="2" charset="0"/>
              </a:rPr>
              <a:t>Un coupon de </a:t>
            </a:r>
            <a:r>
              <a:rPr lang="fr-FR" sz="600" b="1" kern="0">
                <a:latin typeface="Proxima Nova Rg" panose="02000506030000020004" pitchFamily="2" charset="0"/>
              </a:rPr>
              <a:t>X%</a:t>
            </a:r>
            <a:r>
              <a:rPr lang="fr-FR" sz="600" kern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l’échéance⁽¹⁾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533225"/>
            <a:ext cx="738978" cy="4847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Niveau de l’action la moins performante par rapport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à son Niveau Initial</a:t>
            </a: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automatique⁽¹⁾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9,00%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trimestre 1 jusqu’à la fin du trimestre 19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800" b="1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8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Trimestres 1 à 8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l’échéance⁽¹⁾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45,00%)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l’échéance⁽¹⁾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automatique⁽¹⁾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9,00%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Trimestres 9 à 19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 20</a:t>
            </a: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8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9" y="3768853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4" y="3768853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8" y="3768829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mois 12 jusqu’à la fin du mois 143, la barrière de remboursement est dégressive au fil du temps, elle est fixé à 100% du niveau de Référence au mois 12 et 41,05% du Niveau de Référence à la fin du mois 143</a:t>
              </a:r>
              <a:endParaRPr lang="fr-FR" sz="70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 en 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Niveau </a:t>
            </a:r>
            <a:r>
              <a:rPr sz="60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 </a:t>
            </a:r>
            <a:r>
              <a:rPr lang="fr-FR"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l’Indice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par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rapport </a:t>
            </a:r>
            <a:r>
              <a:rPr sz="600">
                <a:latin typeface="Proxima Nova Rg" panose="02000506030000020004" pitchFamily="2" charset="0"/>
                <a:cs typeface="Tahoma"/>
              </a:rPr>
              <a:t>à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son </a:t>
            </a:r>
            <a:r>
              <a:rPr sz="600" spc="-5" err="1">
                <a:latin typeface="Proxima Nova Rg" panose="02000506030000020004" pitchFamily="2" charset="0"/>
                <a:cs typeface="Tahoma"/>
              </a:rPr>
              <a:t>Niveau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>
                <a:latin typeface="Proxima Nova Rg" panose="02000506030000020004" pitchFamily="2" charset="0"/>
                <a:cs typeface="Tahoma"/>
              </a:rPr>
              <a:t>de</a:t>
            </a:r>
            <a:r>
              <a:rPr sz="600" spc="-10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Référence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33499" y="2294861"/>
            <a:ext cx="106426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1" y="6225148"/>
            <a:ext cx="249554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932280" y="6145638"/>
            <a:ext cx="33026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40,30%</a:t>
            </a:r>
            <a:endParaRPr sz="70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2267" y="6040821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100%</a:t>
            </a:r>
            <a:r>
              <a:rPr sz="700" b="1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+ 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12 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x</a:t>
            </a:r>
            <a:r>
              <a:rPr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0,6667%</a:t>
            </a:r>
            <a:r>
              <a:rPr sz="700" b="1" spc="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=</a:t>
            </a:r>
            <a:r>
              <a:rPr sz="700" b="1" spc="-1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08,00%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1" y="3593031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6" y="3593031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4" y="3593031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60" y="3593031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90841" y="5131546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5" y="5131546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1" y="6427659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99081" y="2042588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75%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S18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S20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4051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S19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>
                <a:solidFill>
                  <a:srgbClr val="6EBCD4"/>
                </a:solidFill>
                <a:latin typeface="Proxima Nova Rg" panose="02000506030000020004" pitchFamily="2" charset="0"/>
              </a:rPr>
              <a:t>100% + 1 x 2,75%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9062" y="3754343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S3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semestre 2 et jusqu’à la fin du semestre 19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2,75%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39171" y="5201014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2027069" y="5201014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88765" y="5201014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5" y="5201014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514a554b-82b0-4359-b247-fc84018a95f0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ef624bc2-1644-4d69-8362-5c28ca49637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2642</Words>
  <Application>Microsoft Office PowerPoint</Application>
  <PresentationFormat>Grand écran</PresentationFormat>
  <Paragraphs>687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5</cp:revision>
  <dcterms:created xsi:type="dcterms:W3CDTF">2021-04-29T09:48:33Z</dcterms:created>
  <dcterms:modified xsi:type="dcterms:W3CDTF">2022-06-27T13:50:52Z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