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355" y="-251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27/06/2022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10 ans</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754326"/>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4202E"/>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Sg </a:t>
            </a:r>
            <a:r>
              <a:rPr lang="fr-FR" sz="800" b="1" cap="all" dirty="0" err="1">
                <a:solidFill>
                  <a:srgbClr val="B9A049"/>
                </a:solidFill>
                <a:latin typeface="Futura PT" panose="020B0902020204020203" pitchFamily="34" charset="0"/>
              </a:rPr>
              <a:t>issuer</a:t>
            </a:r>
            <a:r>
              <a:rPr lang="fr-FR" sz="800" b="1" cap="all" dirty="0">
                <a:solidFill>
                  <a:srgbClr val="B9A049"/>
                </a:solidFill>
                <a:latin typeface="Futura PT" panose="020B0902020204020203" pitchFamily="34" charset="0"/>
              </a:rPr>
              <a:t> </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véhicule d’émission dédié de droit luxembourgeois, bénéficiant d’une garantie donnée par Société Générale</a:t>
            </a:r>
            <a:r>
              <a:rPr lang="fr-FR" sz="800" cap="none" baseline="30000"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de la formule de remboursement et du paiement des sommes dues par l’Émetteur au titre du produit. L’investisseur est par conséquent soumis au risque de défaut de paiement et de faillite de l’Émetteur, SG ISSUER, ainsi que de défaut de paiement, faillite et de mise en résolution du Garant, Société Générale.</a:t>
            </a: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4202E"/>
                </a:solidFill>
                <a:latin typeface="Proxima Nova Rg" panose="02000506030000020004" pitchFamily="2" charset="0"/>
              </a:rPr>
              <a:t>⁽¹⁾ </a:t>
            </a:r>
            <a:r>
              <a:rPr lang="fr-FR" sz="650" dirty="0">
                <a:solidFill>
                  <a:srgbClr val="04202E"/>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de faillite de l’Émetteur et/ou Garant, ainsi que de mise en résolution du Garant. Pour les autres risques de perte en capital, voir pages suivantes. </a:t>
            </a:r>
          </a:p>
          <a:p>
            <a:pPr algn="just" defTabSz="914400"/>
            <a:r>
              <a:rPr lang="fr-FR" sz="650" baseline="30000" dirty="0">
                <a:solidFill>
                  <a:srgbClr val="04202E"/>
                </a:solidFill>
                <a:latin typeface="Proxima Nova Rg" panose="02000506030000020004" pitchFamily="2" charset="0"/>
              </a:rPr>
              <a:t>⁽²⁾ </a:t>
            </a:r>
            <a:r>
              <a:rPr lang="fr-FR" sz="650" dirty="0">
                <a:solidFill>
                  <a:srgbClr val="04202E"/>
                </a:solidFill>
                <a:latin typeface="Proxima Nova Rg" panose="02000506030000020004" pitchFamily="2" charset="0"/>
              </a:rPr>
              <a:t>L’assureur s’engage exclusivement sur le nombre d’unités de compte mais non sur leur valeur, qu’il ne garantit pas. Il est précisé que l’assureur d’une part, l’Émetteur et le Garant d’autre part sont des entités juridiques indépendantes. Ce document n’a pas été rédigé par l’assureur. </a:t>
            </a:r>
          </a:p>
          <a:p>
            <a:pPr algn="just" defTabSz="914400"/>
            <a:r>
              <a:rPr lang="fr-FR" sz="650" baseline="30000" dirty="0">
                <a:solidFill>
                  <a:srgbClr val="04202E"/>
                </a:solidFill>
                <a:latin typeface="Proxima Nova Rg" panose="02000506030000020004" pitchFamily="2" charset="0"/>
              </a:rPr>
              <a:t>(3) </a:t>
            </a:r>
            <a:r>
              <a:rPr lang="fr-FR" sz="650" dirty="0">
                <a:solidFill>
                  <a:srgbClr val="04202E"/>
                </a:solidFill>
                <a:latin typeface="Proxima Nova Rg" panose="02000506030000020004" pitchFamily="2" charset="0"/>
              </a:rPr>
              <a:t>Filiale à 100% de Société Générale Luxembourg SA, elle-même filiale à 100% de Société Générale : Moody’s : A1 / Standard &amp; </a:t>
            </a:r>
            <a:r>
              <a:rPr lang="fr-FR" sz="650" dirty="0" err="1">
                <a:solidFill>
                  <a:srgbClr val="04202E"/>
                </a:solidFill>
                <a:latin typeface="Proxima Nova Rg" panose="02000506030000020004" pitchFamily="2" charset="0"/>
              </a:rPr>
              <a:t>Poor’s</a:t>
            </a:r>
            <a:r>
              <a:rPr lang="fr-FR" sz="650" dirty="0">
                <a:solidFill>
                  <a:srgbClr val="04202E"/>
                </a:solidFill>
                <a:latin typeface="Proxima Nova Rg" panose="02000506030000020004" pitchFamily="2" charset="0"/>
              </a:rPr>
              <a:t> : A. Notations en vigueur au moment de la rédaction de la présente brochure le </a:t>
            </a:r>
            <a:r>
              <a:rPr lang="fr-FR" sz="650" dirty="0">
                <a:solidFill>
                  <a:schemeClr val="tx2"/>
                </a:solidFill>
                <a:latin typeface="Proxima Nova Rg" panose="02000506030000020004" pitchFamily="2" charset="0"/>
              </a:rPr>
              <a:t>27 juin 2022. </a:t>
            </a:r>
            <a:r>
              <a:rPr lang="fr-FR" sz="650" dirty="0">
                <a:solidFill>
                  <a:srgbClr val="04202E"/>
                </a:solidFill>
                <a:latin typeface="Proxima Nova Rg" panose="02000506030000020004" pitchFamily="2" charset="0"/>
              </a:rPr>
              <a:t>Ces notations peuvent être révisées à tout moment et ne sont pas une garantie de solvabilité de l’Émetteur ni du Garant. Elles ne sauraient constituer un argument de souscription au titres de créance.</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26/06/2022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EURO STOXX 50 PRICE EUR ENTRE LE </a:t>
            </a:r>
            <a:r>
              <a:rPr lang="en-US" sz="1200" b="0" dirty="0">
                <a:effectLst/>
                <a:latin typeface="+mj-lt"/>
              </a:rPr>
              <a:t>26 JUIN 2010</a:t>
            </a:r>
            <a:r>
              <a:rPr lang="en-US" sz="1200" dirty="0">
                <a:latin typeface="+mj-lt"/>
              </a:rPr>
              <a:t> </a:t>
            </a:r>
            <a:r>
              <a:rPr lang="fr-FR" sz="1200" cap="none" dirty="0">
                <a:latin typeface="Futura PT" panose="020B0902020204020203" pitchFamily="34" charset="0"/>
              </a:rPr>
              <a:t>ET LE 26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26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26 JUIN 2022</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416251737"/>
              </p:ext>
            </p:extLst>
          </p:nvPr>
        </p:nvGraphicFramePr>
        <p:xfrm>
          <a:off x="361950" y="659257"/>
          <a:ext cx="6837886" cy="767391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0305239"/>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SG Issuer. Filiale à 100% de Société Générale Luxembourg SA, elle-même filiale à 100% de Société Générale⁽¹⁾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Société Générale⁽¹⁾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cour de clôture de l’actionEURO STOXX 50 Price EUR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cap="none" dirty="0">
                          <a:solidFill>
                            <a:schemeClr val="tx2"/>
                          </a:solidFill>
                          <a:latin typeface="Proxima Nova Rg" panose="02000506030000020004" pitchFamily="2" charset="0"/>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Société Générale paiera au distributeur concerné une rémunération annuelle (calculée sur la base de la durée des titres) dont le montant maximum est égal à 1,50%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Société Générale, ce qui peut être source d’un conflit d’intérêts⁽²⁾.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27 juin 2022,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Niveau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80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2,92%%), les investisseurs recevront en contrepartie l’intégralité du capital initial si l’action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Niveau Initial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⁽²⁾ </a:t>
            </a:r>
            <a:r>
              <a:rPr lang="fr-FR" sz="800" dirty="0"/>
              <a:t>et </a:t>
            </a:r>
            <a:r>
              <a:rPr lang="fr-FR" sz="800" dirty="0">
                <a:highlight>
                  <a:srgbClr val="FFFF00"/>
                </a:highlight>
              </a:rPr>
              <a:t>2,92%</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50% de son Niveau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a:t>
            </a:r>
            <a:r>
              <a:rPr lang="fr-FR" sz="800"/>
              <a:t>à -7,62%</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cour de clôture de l’actionEURO STOXX 50 Price EUR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⁽¹⁾</a:t>
            </a:r>
            <a:r>
              <a:rPr lang="fr-FR" sz="800" dirty="0">
                <a:solidFill>
                  <a:srgbClr val="000000"/>
                </a:solidFill>
              </a:rPr>
              <a:t> trimestrielle l’action clôture à un cours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50% de son Niveau Initial,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⁽²⁾</a:t>
            </a:r>
            <a:r>
              <a:rPr lang="fr-FR" sz="800" dirty="0">
                <a:solidFill>
                  <a:srgbClr val="000000"/>
                </a:solidFill>
              </a:rPr>
              <a:t>). Le capital n’est donc exposé à un risque de perte à l’échéance(¹) que si l’action clôture à un cours strictement inférieur à 50% de son Niveau Initial à la date de constatation finale⁽¹⁾.</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 » est très sensible à une faible variation du cours de clôture de l'action autour du seuil de </a:t>
            </a:r>
            <a:r>
              <a:rPr lang="fr-FR" sz="800" b="1" dirty="0">
                <a:solidFill>
                  <a:srgbClr val="000000"/>
                </a:solidFill>
                <a:effectLst/>
                <a:ea typeface="Calibri" panose="020F0502020204030204" pitchFamily="34" charset="0"/>
              </a:rPr>
              <a:t>100% de son Niveau Initial de son Niveau Initial </a:t>
            </a:r>
            <a:r>
              <a:rPr lang="fr-FR" sz="800" b="1" dirty="0">
                <a:effectLst/>
                <a:ea typeface="Calibri" panose="020F0502020204030204" pitchFamily="34" charset="0"/>
              </a:rPr>
              <a:t>en cours de vie, et des seuils de 50% et 50% de son Niveau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Risque lié au sous-jacent : 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Risque découlant de la nature du support : En cas de revente du produit avant l’échéance ou, selon le cas, à la date de remboursement anticipé automatique⁽¹⁾,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d’échéance⁽¹⁾. Ainsi, le montant remboursé pourra être très différent (inférieur ou supérieur) du montant résultant de l’application de la formule annoncée. 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supérieur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cours DE CLÔTURE de l'action AUTOUR DES SEUILS DE 50% ET DE 50%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39</a:t>
            </a:r>
            <a:r>
              <a:rPr lang="fr-FR" sz="800" dirty="0"/>
              <a:t>, l’action clôture à un cours strictement inférieur à 100%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50% de son Niveau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l’action clôture à </a:t>
            </a:r>
            <a:r>
              <a:rPr lang="fr-FR" sz="800" dirty="0">
                <a:solidFill>
                  <a:schemeClr val="tx2"/>
                </a:solidFill>
                <a:latin typeface="+mn-lt"/>
              </a:rPr>
              <a:t>un cours strictement inférieur à 100%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supérieur à 50% de son Niveau Initial (65% dans cet exemple). L’investisseur récupère alors l’intégralité de son capital initialement investi majorée d’un gain de 1,00% par trimestre écoulé depuis le 2022-07-29 (soit un gain total de 40,00% total).</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-5,17%</a:t>
            </a:r>
            <a:r>
              <a:rPr lang="fr-FR" sz="800" baseline="30000" dirty="0">
                <a:solidFill>
                  <a:schemeClr val="tx1"/>
                </a:solidFill>
                <a:latin typeface="+mn-lt"/>
              </a:rPr>
              <a:t>⁽²⁾</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Niveau Initial 100% de son Niveau Initial </a:t>
            </a:r>
            <a:r>
              <a:rPr lang="fr-FR" sz="800" dirty="0">
                <a:solidFill>
                  <a:schemeClr val="tx2"/>
                </a:solidFill>
              </a:rPr>
              <a:t>(115% dans cet exemple). Le produit est automatiquement remboursé par anticipation. Il verse alors l’intégralité du capital initial majorée d’un gain de 1,00% par trimestre écoulé depuis le 29/07/2022, soit un gain de 4,00% dans notre exemple.</a:t>
            </a:r>
          </a:p>
          <a:p>
            <a:pPr algn="just">
              <a:spcAft>
                <a:spcPts val="600"/>
              </a:spcAft>
            </a:pPr>
            <a:r>
              <a:rPr lang="fr-FR" sz="800" dirty="0"/>
              <a:t>Ce qui correspond à un Taux de Rendement Annuel net de 2,92%</a:t>
            </a:r>
            <a:r>
              <a:rPr lang="fr-FR" sz="800" baseline="30000" dirty="0"/>
              <a:t>⁽²⁾</a:t>
            </a:r>
            <a:r>
              <a:rPr lang="fr-FR" sz="800" dirty="0"/>
              <a:t>, contre un Taux de Rendement Annuel net de 13,68%</a:t>
            </a:r>
            <a:r>
              <a:rPr lang="fr-FR" sz="800" baseline="30000" dirty="0"/>
              <a:t>⁽²⁾</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1952AB1B-D807-48E4-B821-205D428E3F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20397</TotalTime>
  <Words>10022</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890</cp:revision>
  <cp:lastPrinted>2022-05-04T09:56:42Z</cp:lastPrinted>
  <dcterms:created xsi:type="dcterms:W3CDTF">2017-02-21T09:03:05Z</dcterms:created>
  <dcterms:modified xsi:type="dcterms:W3CDTF">2022-06-27T13:47:36Z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