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0"/>
  </p:notesMasterIdLst>
  <p:handoutMasterIdLst>
    <p:handoutMasterId r:id="rId21"/>
  </p:handoutMasterIdLst>
  <p:sldIdLst>
    <p:sldId id="283" r:id="rId5"/>
    <p:sldId id="284" r:id="rId6"/>
    <p:sldId id="291" r:id="rId7"/>
    <p:sldId id="285" r:id="rId8"/>
    <p:sldId id="297" r:id="rId9"/>
    <p:sldId id="292" r:id="rId10"/>
    <p:sldId id="293" r:id="rId11"/>
    <p:sldId id="286" r:id="rId12"/>
    <p:sldId id="294" r:id="rId13"/>
    <p:sldId id="287" r:id="rId14"/>
    <p:sldId id="295" r:id="rId15"/>
    <p:sldId id="288" r:id="rId16"/>
    <p:sldId id="289" r:id="rId17"/>
    <p:sldId id="296" r:id="rId18"/>
    <p:sldId id="290" r:id="rId19"/>
  </p:sldIdLst>
  <p:sldSz cx="7559675" cy="10691813"/>
  <p:notesSz cx="6797675" cy="9928225"/>
  <p:custDataLst>
    <p:tags r:id="rId22"/>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86" autoAdjust="0"/>
    <p:restoredTop sz="96122" autoAdjust="0"/>
  </p:normalViewPr>
  <p:slideViewPr>
    <p:cSldViewPr snapToGrid="0">
      <p:cViewPr>
        <p:scale>
          <a:sx n="125" d="100"/>
          <a:sy n="125" d="100"/>
        </p:scale>
        <p:origin x="1080" y="-1800"/>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 Type="http://schemas.openxmlformats.org/officeDocument/2006/relationships/customXml" Target="../customXml/item2.xml"/><Relationship Id="rId20" Type="http://schemas.openxmlformats.org/officeDocument/2006/relationships/notesMaster" Target="notesMasters/notesMaster1.xml"/><Relationship Id="rId21" Type="http://schemas.openxmlformats.org/officeDocument/2006/relationships/handoutMaster" Target="handoutMasters/handoutMaster1.xml"/><Relationship Id="rId22" Type="http://schemas.openxmlformats.org/officeDocument/2006/relationships/tags" Target="tags/tag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27" Type="http://schemas.microsoft.com/office/2016/11/relationships/changesInfo" Target="changesInfos/changesInfo1.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lly PILLER" userId="e1c1cba4-6299-482b-91e7-ffd34a654594" providerId="ADAL" clId="{D9EEB189-918B-4F0B-BC0B-EF75B76F7B90}"/>
    <pc:docChg chg="custSel modSld">
      <pc:chgData name="Wally PILLER" userId="e1c1cba4-6299-482b-91e7-ffd34a654594" providerId="ADAL" clId="{D9EEB189-918B-4F0B-BC0B-EF75B76F7B90}" dt="2022-06-10T12:11:54.401" v="8" actId="13926"/>
      <pc:docMkLst>
        <pc:docMk/>
      </pc:docMkLst>
      <pc:sldChg chg="delSp mod">
        <pc:chgData name="Wally PILLER" userId="e1c1cba4-6299-482b-91e7-ffd34a654594" providerId="ADAL" clId="{D9EEB189-918B-4F0B-BC0B-EF75B76F7B90}" dt="2022-06-10T09:26:53.114" v="2" actId="478"/>
        <pc:sldMkLst>
          <pc:docMk/>
          <pc:sldMk cId="2335663946" sldId="286"/>
        </pc:sldMkLst>
        <pc:spChg chg="del">
          <ac:chgData name="Wally PILLER" userId="e1c1cba4-6299-482b-91e7-ffd34a654594" providerId="ADAL" clId="{D9EEB189-918B-4F0B-BC0B-EF75B76F7B90}" dt="2022-06-10T09:26:53.114" v="2" actId="478"/>
          <ac:spMkLst>
            <pc:docMk/>
            <pc:sldMk cId="2335663946" sldId="286"/>
            <ac:spMk id="7" creationId="{11CD4052-900D-4194-A69C-0AF1ADBF03E1}"/>
          </ac:spMkLst>
        </pc:spChg>
        <pc:spChg chg="del">
          <ac:chgData name="Wally PILLER" userId="e1c1cba4-6299-482b-91e7-ffd34a654594" providerId="ADAL" clId="{D9EEB189-918B-4F0B-BC0B-EF75B76F7B90}" dt="2022-06-10T09:13:56.497" v="1" actId="478"/>
          <ac:spMkLst>
            <pc:docMk/>
            <pc:sldMk cId="2335663946" sldId="286"/>
            <ac:spMk id="8" creationId="{C768572F-300B-4C49-A926-4F8F54816CFD}"/>
          </ac:spMkLst>
        </pc:spChg>
        <pc:spChg chg="del">
          <ac:chgData name="Wally PILLER" userId="e1c1cba4-6299-482b-91e7-ffd34a654594" providerId="ADAL" clId="{D9EEB189-918B-4F0B-BC0B-EF75B76F7B90}" dt="2022-06-10T09:13:55.649" v="0" actId="478"/>
          <ac:spMkLst>
            <pc:docMk/>
            <pc:sldMk cId="2335663946" sldId="286"/>
            <ac:spMk id="9" creationId="{A55E763B-8611-4526-B7E2-84EB19435569}"/>
          </ac:spMkLst>
        </pc:spChg>
      </pc:sldChg>
      <pc:sldChg chg="modSp mod">
        <pc:chgData name="Wally PILLER" userId="e1c1cba4-6299-482b-91e7-ffd34a654594" providerId="ADAL" clId="{D9EEB189-918B-4F0B-BC0B-EF75B76F7B90}" dt="2022-06-10T09:44:41.515" v="3" actId="20577"/>
        <pc:sldMkLst>
          <pc:docMk/>
          <pc:sldMk cId="131778213" sldId="287"/>
        </pc:sldMkLst>
        <pc:spChg chg="mod">
          <ac:chgData name="Wally PILLER" userId="e1c1cba4-6299-482b-91e7-ffd34a654594" providerId="ADAL" clId="{D9EEB189-918B-4F0B-BC0B-EF75B76F7B90}" dt="2022-06-10T09:44:41.515" v="3" actId="20577"/>
          <ac:spMkLst>
            <pc:docMk/>
            <pc:sldMk cId="131778213" sldId="287"/>
            <ac:spMk id="10" creationId="{C8AE3A6A-C537-450E-A547-0EC6DD9F7A53}"/>
          </ac:spMkLst>
        </pc:spChg>
      </pc:sldChg>
      <pc:sldChg chg="modSp mod">
        <pc:chgData name="Wally PILLER" userId="e1c1cba4-6299-482b-91e7-ffd34a654594" providerId="ADAL" clId="{D9EEB189-918B-4F0B-BC0B-EF75B76F7B90}" dt="2022-06-10T09:47:41.221" v="4" actId="20577"/>
        <pc:sldMkLst>
          <pc:docMk/>
          <pc:sldMk cId="713649784" sldId="289"/>
        </pc:sldMkLst>
        <pc:graphicFrameChg chg="modGraphic">
          <ac:chgData name="Wally PILLER" userId="e1c1cba4-6299-482b-91e7-ffd34a654594" providerId="ADAL" clId="{D9EEB189-918B-4F0B-BC0B-EF75B76F7B90}" dt="2022-06-10T09:47:41.221" v="4" actId="20577"/>
          <ac:graphicFrameMkLst>
            <pc:docMk/>
            <pc:sldMk cId="713649784" sldId="289"/>
            <ac:graphicFrameMk id="4" creationId="{D75964C9-9893-4B10-B127-424F0758DE3D}"/>
          </ac:graphicFrameMkLst>
        </pc:graphicFrameChg>
      </pc:sldChg>
      <pc:sldChg chg="modSp mod">
        <pc:chgData name="Wally PILLER" userId="e1c1cba4-6299-482b-91e7-ffd34a654594" providerId="ADAL" clId="{D9EEB189-918B-4F0B-BC0B-EF75B76F7B90}" dt="2022-06-10T12:11:54.401" v="8" actId="13926"/>
        <pc:sldMkLst>
          <pc:docMk/>
          <pc:sldMk cId="3215453978" sldId="292"/>
        </pc:sldMkLst>
        <pc:spChg chg="mod">
          <ac:chgData name="Wally PILLER" userId="e1c1cba4-6299-482b-91e7-ffd34a654594" providerId="ADAL" clId="{D9EEB189-918B-4F0B-BC0B-EF75B76F7B90}" dt="2022-06-10T12:11:54.401" v="8" actId="13926"/>
          <ac:spMkLst>
            <pc:docMk/>
            <pc:sldMk cId="3215453978" sldId="292"/>
            <ac:spMk id="17" creationId="{0C43F8B6-2C0F-4FE0-B057-C5BBAC6005C9}"/>
          </ac:spMkLst>
        </pc:spChg>
      </pc:sldChg>
      <pc:sldChg chg="modSp mod">
        <pc:chgData name="Wally PILLER" userId="e1c1cba4-6299-482b-91e7-ffd34a654594" providerId="ADAL" clId="{D9EEB189-918B-4F0B-BC0B-EF75B76F7B90}" dt="2022-06-10T10:07:02.937" v="7" actId="20577"/>
        <pc:sldMkLst>
          <pc:docMk/>
          <pc:sldMk cId="3692740643" sldId="293"/>
        </pc:sldMkLst>
        <pc:spChg chg="mod">
          <ac:chgData name="Wally PILLER" userId="e1c1cba4-6299-482b-91e7-ffd34a654594" providerId="ADAL" clId="{D9EEB189-918B-4F0B-BC0B-EF75B76F7B90}" dt="2022-06-10T10:07:02.937" v="7" actId="20577"/>
          <ac:spMkLst>
            <pc:docMk/>
            <pc:sldMk cId="3692740643" sldId="293"/>
            <ac:spMk id="15" creationId="{7ED680B2-31B1-44D9-879E-5DFF6B504D08}"/>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10/06/2022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10/06/2022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derivative.credit-suisse.com/countryselect/f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8" y="6069790"/>
            <a:ext cx="3148811" cy="2192908"/>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anglais présentant un risque de perte en capital partielle ou totale en cours de vie</a:t>
            </a:r>
            <a:r>
              <a:rPr lang="fr-FR" sz="800" b="1" cap="none" baseline="30000" dirty="0"/>
              <a:t> </a:t>
            </a:r>
            <a:r>
              <a:rPr lang="fr-FR" sz="800" b="1" cap="none" dirty="0"/>
              <a:t>et à l’échéance</a:t>
            </a:r>
            <a:r>
              <a:rPr lang="fr-FR" sz="800" baseline="30000" dirty="0">
                <a:solidFill>
                  <a:schemeClr val="tx2"/>
                </a:solidFill>
              </a:rPr>
              <a:t> </a:t>
            </a:r>
            <a:r>
              <a:rPr lang="fr-FR" sz="800" b="1" baseline="30000" dirty="0">
                <a:solidFill>
                  <a:schemeClr val="tx2"/>
                </a:solidFill>
              </a:rPr>
              <a:t>⁽¹⁾</a:t>
            </a:r>
            <a:r>
              <a:rPr lang="fr-FR" sz="800" b="1" cap="none" dirty="0">
                <a:solidFill>
                  <a:schemeClr val="tx2"/>
                </a:solidFill>
                <a:latin typeface="Proxima Nova Rg" panose="02000506030000020004" pitchFamily="2" charset="0"/>
              </a:rPr>
              <a:t> .</a:t>
            </a:r>
            <a:endParaRPr lang="fr-FR" sz="800" b="1" cap="none" dirty="0">
              <a:highlight>
                <a:srgbClr val="FFFF00"/>
              </a:highlight>
            </a:endParaRPr>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22 avril 2022 au 15 juin 2022 (inclus). </a:t>
            </a:r>
            <a:r>
              <a:rPr lang="fr-FR" sz="800" cap="none" dirty="0">
                <a:solidFill>
                  <a:schemeClr val="tx2"/>
                </a:solidFill>
                <a:latin typeface="Proxima Nova Rg" panose="02000506030000020004" pitchFamily="2" charset="0"/>
              </a:rPr>
              <a:t>Durant cette période, le prix d’offre sera fixé à 100% de la valeur nominale. L’Emetteur se réserve le droit de mettre fin à l’offre de manière anticipée à tout moment. Tout Titre non vendu fera l’objet d’une annulation à l’issue de la Période d’Offre ou sera conservé en inventaire.</a:t>
            </a:r>
            <a:endParaRPr lang="fr-FR" sz="800" cap="none" dirty="0"/>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a:t>8 ans et 1 mois</a:t>
            </a:r>
            <a:r>
              <a:rPr lang="fr-FR" sz="800" b="1">
                <a:solidFill>
                  <a:srgbClr val="B9A049"/>
                </a:solidFill>
              </a:rPr>
              <a:t>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Produit de placement risqué </a:t>
            </a:r>
            <a:r>
              <a:rPr lang="fr-FR" sz="800" b="1" cap="none" dirty="0"/>
              <a:t>alternatif à un investissement dynamique risqué de type action.</a:t>
            </a:r>
            <a:endParaRPr lang="fr-FR" sz="800"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000548"/>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Cadre d’investissement : </a:t>
            </a:r>
            <a:r>
              <a:rPr lang="fr-FR" sz="800" cap="none" dirty="0">
                <a:solidFill>
                  <a:schemeClr val="tx2"/>
                </a:solidFill>
                <a:latin typeface="Proxima Nova Rg" panose="02000506030000020004" pitchFamily="2" charset="0"/>
              </a:rPr>
              <a:t>Comptes-titres, contrats d’assurance vie et de capitalisation</a:t>
            </a:r>
            <a:r>
              <a:rPr lang="fr-FR" sz="800" cap="none" baseline="30000" dirty="0">
                <a:solidFill>
                  <a:schemeClr val="tx2"/>
                </a:solidFill>
                <a:latin typeface="Proxima Nova Rg" panose="02000506030000020004" pitchFamily="2" charset="0"/>
              </a:rPr>
              <a:t>⁽²⁾</a:t>
            </a:r>
            <a:r>
              <a:rPr lang="fr-FR" sz="800" cap="none" dirty="0">
                <a:solidFill>
                  <a:schemeClr val="tx2"/>
                </a:solidFill>
                <a:latin typeface="Proxima Nova Rg" panose="02000506030000020004" pitchFamily="2" charset="0"/>
              </a:rPr>
              <a:t>.</a:t>
            </a:r>
            <a:endParaRPr lang="fr-FR" sz="800" b="1" cap="all" dirty="0">
              <a:solidFill>
                <a:srgbClr val="B9A049"/>
              </a:solidFill>
              <a:latin typeface="Futura PT" panose="020B0902020204020203" pitchFamily="34" charset="0"/>
            </a:endParaRP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FR00140096V5</a:t>
            </a:r>
          </a:p>
          <a:p>
            <a:pPr marL="171450" indent="-171450" algn="just">
              <a:buClr>
                <a:srgbClr val="000000"/>
              </a:buClr>
              <a:buSzPct val="100000"/>
              <a:buFont typeface="Wingdings" panose="05000000000000000000" pitchFamily="2" charset="2"/>
              <a:buChar char="§"/>
            </a:pPr>
            <a:endParaRPr lang="fr-FR" sz="800" b="1" dirty="0">
              <a:solidFill>
                <a:srgbClr val="B9A049"/>
              </a:solidFill>
              <a:latin typeface="Futura PT" panose="020B0902020204020203" pitchFamily="34" charset="0"/>
            </a:endParaRPr>
          </a:p>
          <a:p>
            <a:pPr marL="171450" indent="-171450" algn="just">
              <a:buClr>
                <a:srgbClr val="000000"/>
              </a:buClr>
              <a:buSzPct val="100000"/>
              <a:buFont typeface="Wingdings" panose="05000000000000000000" pitchFamily="2" charset="2"/>
              <a:buChar char="§"/>
            </a:pPr>
            <a:r>
              <a:rPr lang="fr-FR" sz="800" b="1" cap="all" dirty="0">
                <a:solidFill>
                  <a:srgbClr val="B9A049"/>
                </a:solidFill>
                <a:latin typeface="Futura PT" panose="020B0902020204020203" pitchFamily="34" charset="0"/>
              </a:rPr>
              <a:t>Produit émis par </a:t>
            </a:r>
            <a:r>
              <a:rPr lang="en-US" sz="800" b="1" cap="all" dirty="0">
                <a:solidFill>
                  <a:srgbClr val="B9A049"/>
                </a:solidFill>
                <a:latin typeface="Futura PT" panose="020B0902020204020203" pitchFamily="34" charset="0"/>
              </a:rPr>
              <a:t>credit Suisse ag</a:t>
            </a:r>
            <a:r>
              <a:rPr lang="fr-FR" sz="800" b="1" baseline="30000" dirty="0">
                <a:solidFill>
                  <a:srgbClr val="B9A049"/>
                </a:solidFill>
                <a:latin typeface="Futura PT" panose="020B0902020204020203" pitchFamily="34" charset="0"/>
              </a:rPr>
              <a:t>(3)</a:t>
            </a:r>
            <a:r>
              <a:rPr lang="fr-FR" sz="800" b="1" cap="all" dirty="0">
                <a:solidFill>
                  <a:srgbClr val="B9A049"/>
                </a:solidFill>
                <a:latin typeface="Futura PT" panose="020B0902020204020203" pitchFamily="34" charset="0"/>
              </a:rPr>
              <a:t>, agissant par l’intermédiaire de sa succursale de Londres. </a:t>
            </a:r>
            <a:r>
              <a:rPr lang="fr-FR" sz="800" cap="none" dirty="0">
                <a:solidFill>
                  <a:schemeClr val="tx2"/>
                </a:solidFill>
                <a:latin typeface="Proxima Nova Rg" panose="02000506030000020004" pitchFamily="2" charset="0"/>
              </a:rPr>
              <a:t>L’investisseur est soumis au risque de défaut de paiement, de faillite et de mise en résolution de l’Émetteur.</a:t>
            </a:r>
          </a:p>
          <a:p>
            <a:pPr marL="171450" indent="-171450" algn="just">
              <a:buClr>
                <a:srgbClr val="000000"/>
              </a:buClr>
              <a:buSzPct val="100000"/>
              <a:buFont typeface="Wingdings" panose="05000000000000000000" pitchFamily="2" charset="2"/>
              <a:buChar char="§"/>
            </a:pPr>
            <a:endParaRPr lang="fr-FR" sz="800" cap="none" dirty="0">
              <a:solidFill>
                <a:schemeClr val="tx2"/>
              </a:solidFill>
              <a:latin typeface="Proxima Nova Rg" panose="02000506030000020004" pitchFamily="2" charset="0"/>
            </a:endParaRPr>
          </a:p>
          <a:p>
            <a:pPr marL="171450" indent="-171450" algn="just">
              <a:buClr>
                <a:srgbClr val="000000"/>
              </a:buClr>
              <a:buSzPct val="100000"/>
              <a:buFont typeface="Wingdings" panose="05000000000000000000" pitchFamily="2" charset="2"/>
              <a:buChar char="§"/>
            </a:pPr>
            <a:r>
              <a:rPr lang="fr-FR" sz="800" cap="none" dirty="0">
                <a:solidFill>
                  <a:schemeClr val="tx2"/>
                </a:solidFill>
                <a:latin typeface="Proxima Nova Rg" panose="02000506030000020004" pitchFamily="2" charset="0"/>
              </a:rPr>
              <a:t>L’Assureur s’engage exclusivement sur le nombre d’unités de compte mais non sur leur valeur, qu’il ne garantit pas. Ce document n’a pas été rédigé par l’Assureur. L’Emetteur ne s’engage pas sur l’éligibilité des titres dans les contrats d’assurance vie. La détermination de cette éligibilité est du ressort de l’assureur.</a:t>
            </a: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123456</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59839" y="9765983"/>
            <a:ext cx="6485461" cy="800219"/>
          </a:xfrm>
          <a:prstGeom prst="rect">
            <a:avLst/>
          </a:prstGeom>
          <a:noFill/>
          <a:ln w="9525">
            <a:noFill/>
            <a:miter lim="800000"/>
            <a:headEnd/>
            <a:tailEnd/>
          </a:ln>
        </p:spPr>
        <p:txBody>
          <a:bodyPr wrap="square" lIns="0" tIns="0" rIns="0" bIns="0">
            <a:spAutoFit/>
          </a:bodyPr>
          <a:lstStyle/>
          <a:p>
            <a:pPr marL="228600" indent="-228600" algn="just" defTabSz="914400">
              <a:buAutoNum type="arabicParenBoth"/>
            </a:pPr>
            <a:r>
              <a:rPr lang="fr-FR" sz="650" dirty="0">
                <a:solidFill>
                  <a:schemeClr val="tx2"/>
                </a:solidFill>
                <a:latin typeface="Proxima Nova Rg" panose="02000506030000020004" pitchFamily="2" charset="0"/>
              </a:rPr>
              <a:t>L’investisseur prend un risque de perte en capital non mesurable a priori si les titres de créance sont revendus avant la date d’échéance ou de remboursement anticipé automatique. L’investisseur supporte le risque de défaut de paiement, de mise en résolution et de faillite de l’Émetteur. Pour les autres risques de perte en capital, voir pages suivantes. </a:t>
            </a:r>
          </a:p>
          <a:p>
            <a:pPr marL="228600" indent="-228600" algn="just" defTabSz="914400">
              <a:buAutoNum type="arabicParenBoth"/>
            </a:pPr>
            <a:r>
              <a:rPr lang="fr-FR" sz="650" dirty="0">
                <a:solidFill>
                  <a:schemeClr val="tx2"/>
                </a:solidFill>
                <a:latin typeface="Proxima Nova Rg" panose="02000506030000020004" pitchFamily="2" charset="0"/>
              </a:rPr>
              <a:t>L’Assureur s’engage exclusivement sur le nombre d’unités de compte mais non sur leur valeur, qu’il ne garantit pas. Ce document n’a pas été rédigé par l’Assureur. L'émetteur ne s'engage pas sur l'éligibilité des titres dans des contrats d'assurance vie. La détermination de cette éligibilité est du ressort de l'assureur. L’Emetteur ne s’engage pas sur l’éligibilité des Titres dans des contrat d’assurance-vie. La détermination de cette éligibilité est exclusivement du ressort de l’assureur. </a:t>
            </a:r>
          </a:p>
          <a:p>
            <a:pPr marL="228600" indent="-228600" algn="just" defTabSz="914400">
              <a:buAutoNum type="arabicParenBoth"/>
            </a:pPr>
            <a:r>
              <a:rPr lang="fr-FR" sz="650" dirty="0">
                <a:latin typeface="Proxima Nova Rg" panose="02000506030000020004" pitchFamily="2" charset="0"/>
              </a:rPr>
              <a:t>Crédit Suisse AG : </a:t>
            </a:r>
            <a:r>
              <a:rPr lang="en-US" sz="650" dirty="0">
                <a:latin typeface="Proxima Nova Rg" panose="02000506030000020004" pitchFamily="2" charset="0"/>
              </a:rPr>
              <a:t>Moody’s A1 / Standard &amp; Poor’s A+ / Fitch A</a:t>
            </a:r>
            <a:r>
              <a:rPr lang="fr-FR" sz="650" dirty="0">
                <a:latin typeface="Proxima Nova Rg" panose="02000506030000020004" pitchFamily="2" charset="0"/>
              </a:rPr>
              <a:t>. Notations en vigueur au moment de la rédaction de la présente brochure le 13 juin 2022. Ces notations peuvent être révisées à tout moment et ne sont pas une garantie de solvabilité de l’Émetteur. Elle ne sauraient constituer un argument de souscription au produit.</a:t>
            </a: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15/06/2022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a:t>
            </a:r>
            <a:r>
              <a:rPr lang="fr-FR" sz="650" baseline="30000" dirty="0">
                <a:solidFill>
                  <a:schemeClr val="tx2"/>
                </a:solidFill>
                <a:highlight>
                  <a:srgbClr val="FFFF00"/>
                </a:highlight>
                <a:latin typeface="+mn-lt"/>
              </a:rPr>
              <a:t>) </a:t>
            </a:r>
            <a:r>
              <a:rPr lang="fr-FR" sz="650" dirty="0">
                <a:solidFill>
                  <a:schemeClr val="tx2"/>
                </a:solidFill>
                <a:highlight>
                  <a:srgbClr val="FFFF00"/>
                </a:highlight>
                <a:latin typeface="+mn-lt"/>
              </a:rPr>
              <a:t>Hors prise en compte des dividendes éventuels détachés par </a:t>
            </a:r>
            <a:r>
              <a:rPr lang="it-IT" sz="650" dirty="0">
                <a:solidFill>
                  <a:schemeClr val="tx2"/>
                </a:solidFill>
                <a:highlight>
                  <a:srgbClr val="FFFF00"/>
                </a:highlight>
                <a:latin typeface="+mn-lt"/>
              </a:rPr>
              <a:t>l’action</a:t>
            </a:r>
            <a:endParaRPr lang="fr-FR" sz="650" dirty="0">
              <a:solidFill>
                <a:schemeClr val="tx2"/>
              </a:solidFill>
              <a:highlight>
                <a:srgbClr val="FFFF00"/>
              </a:highlight>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de l'action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⁽¹⁾</a:t>
            </a:r>
            <a:r>
              <a:rPr lang="fr-FR" sz="800" dirty="0">
                <a:solidFill>
                  <a:srgbClr val="B9A049"/>
                </a:solidFill>
              </a:rPr>
              <a:t>, l’action clôture à un cours strictement inférieur à 70% de son Cours Initial</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À la date de constatation finale(¹), l’action clôture à un cours strictement inférieur à 60% mais supérieur ou égal à 70% de son Cours Initial</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 </a:t>
            </a:r>
            <a:r>
              <a:rPr lang="fr-FR" sz="800" b="0" dirty="0">
                <a:latin typeface="+mn-lt"/>
              </a:rPr>
              <a:t>Dès la première date de constatation du mécanisme de remboursement anticipé automatique, l’action clôture à un cours supérieur ou égal à 95% de son Cours Initial</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123456 » EST TRÈS SENSIBLE À UNE FAIBLE VARIATION DU cours DE CLÔTURE de l'action AUTOUR DES SEUILS DE 60% ET DE 70% </a:t>
            </a:r>
            <a:r>
              <a:rPr lang="fr-FR" sz="800" cap="all" dirty="0">
                <a:solidFill>
                  <a:srgbClr val="B9A049"/>
                </a:solidFill>
                <a:latin typeface="+mn-lt"/>
              </a:rPr>
              <a:t>DE SON Cours Initial</a:t>
            </a:r>
            <a:r>
              <a:rPr lang="fr-FR" sz="800" dirty="0">
                <a:solidFill>
                  <a:srgbClr val="B9A049"/>
                </a:solidFill>
                <a:latin typeface="+mn-lt"/>
              </a:rPr>
              <a:t> à la date de constatation finale</a:t>
            </a:r>
            <a:r>
              <a:rPr lang="fr-FR" sz="800" baseline="30000" dirty="0">
                <a:solidFill>
                  <a:srgbClr val="B9A049"/>
                </a:solidFill>
                <a:latin typeface="+mn-lt"/>
              </a:rPr>
              <a:t>⁽¹⁾</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trimestrielle</a:t>
            </a:r>
            <a:r>
              <a:rPr lang="fr-FR" sz="800" baseline="30000" dirty="0"/>
              <a:t>⁽¹⁾ </a:t>
            </a:r>
            <a:r>
              <a:rPr lang="fr-FR" sz="800" dirty="0">
                <a:latin typeface="+mn-lt"/>
              </a:rPr>
              <a:t>du trimestres 4 à 31</a:t>
            </a:r>
            <a:r>
              <a:rPr lang="fr-FR" sz="800" dirty="0"/>
              <a:t>, l’action clôture à un cours strictement inférieur à 95% de son Cours Initial.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⁽¹⁾</a:t>
            </a:r>
            <a:r>
              <a:rPr lang="fr-FR" sz="800" dirty="0"/>
              <a:t>, l’action clôture à un cours strictement inférieur à 70% de son Cours Initial (30% dans cet exemple). L’investisseur récupère alors le capital initialement investi diminué de l’intégralité de la baisse enregistrée par l’action, soit 30%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l’action</a:t>
            </a:r>
            <a:r>
              <a:rPr lang="fr-FR" sz="800" baseline="30000" dirty="0"/>
              <a:t>(3)</a:t>
            </a:r>
            <a:r>
              <a:rPr lang="fr-FR" sz="800" dirty="0"/>
              <a:t>, soit -14,76%</a:t>
            </a:r>
            <a:r>
              <a:rPr lang="fr-FR" sz="800" baseline="30000" dirty="0"/>
              <a:t>⁽²⁾</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trimestrielle</a:t>
            </a:r>
            <a:r>
              <a:rPr lang="fr-FR" sz="800" baseline="30000" dirty="0">
                <a:solidFill>
                  <a:srgbClr val="04202E"/>
                </a:solidFill>
                <a:latin typeface="+mn-lt"/>
              </a:rPr>
              <a:t>⁽¹⁾</a:t>
            </a:r>
            <a:r>
              <a:rPr lang="fr-FR" sz="800" dirty="0">
                <a:latin typeface="+mn-lt"/>
              </a:rPr>
              <a:t> des trimestres 4 à 31, l’action clôture à </a:t>
            </a:r>
            <a:r>
              <a:rPr lang="fr-FR" sz="800" dirty="0">
                <a:solidFill>
                  <a:schemeClr val="tx2"/>
                </a:solidFill>
                <a:latin typeface="+mn-lt"/>
              </a:rPr>
              <a:t>un cours strictement inférieur à 95% de son Cours Initial</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l’action clôture à un cours strictement inférieur à 60% de son Cours Initial (75% dans cet exemple). L’investisseur récupère alors l’intégralité de son capital initialement investi.
        </a:t>
            </a:r>
          </a:p>
          <a:p>
            <a:pPr lvl="0" defTabSz="1042988" fontAlgn="base">
              <a:spcBef>
                <a:spcPct val="0"/>
              </a:spcBef>
              <a:spcAft>
                <a:spcPts val="600"/>
              </a:spcAft>
            </a:pPr>
            <a:r>
              <a:rPr lang="fr-FR" sz="800" dirty="0">
                <a:solidFill>
                  <a:schemeClr val="tx1"/>
                </a:solidFill>
                <a:latin typeface="+mn-lt"/>
              </a:rPr>
              <a:t>Ce qui correspond à un Taux de Rendement Annuel net de                    -1.00</a:t>
            </a:r>
            <a:r>
              <a:rPr lang="fr-FR" sz="800" baseline="30000" dirty="0">
                <a:solidFill>
                  <a:schemeClr val="tx1"/>
                </a:solidFill>
                <a:latin typeface="+mn-lt"/>
              </a:rPr>
              <a:t>⁽²⁾</a:t>
            </a:r>
            <a:r>
              <a:rPr lang="fr-FR" sz="800" dirty="0">
                <a:solidFill>
                  <a:schemeClr val="tx1"/>
                </a:solidFill>
                <a:latin typeface="+mn-lt"/>
              </a:rPr>
              <a:t>, contre un Taux de Rendement Annuel net de -4,48%</a:t>
            </a:r>
            <a:r>
              <a:rPr lang="fr-FR" sz="800" baseline="30000" dirty="0">
                <a:solidFill>
                  <a:schemeClr val="tx1"/>
                </a:solidFill>
                <a:latin typeface="+mn-lt"/>
              </a:rPr>
              <a:t>⁽²⁾</a:t>
            </a:r>
            <a:r>
              <a:rPr lang="fr-FR" sz="800" dirty="0">
                <a:solidFill>
                  <a:schemeClr val="tx1"/>
                </a:solidFill>
                <a:latin typeface="+mn-lt"/>
              </a:rPr>
              <a:t>, pour un investissement direct dans l’action</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⁽¹⁾</a:t>
            </a:r>
            <a:r>
              <a:rPr lang="fr-FR" sz="800" b="1" dirty="0">
                <a:solidFill>
                  <a:schemeClr val="tx1"/>
                </a:solidFill>
                <a:latin typeface="+mn-lt"/>
              </a:rPr>
              <a:t> de « 123456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trimestrielle</a:t>
            </a:r>
            <a:r>
              <a:rPr lang="fr-FR" sz="800" baseline="30000" dirty="0">
                <a:solidFill>
                  <a:srgbClr val="04202E"/>
                </a:solidFill>
              </a:rPr>
              <a:t>⁽¹⁾</a:t>
            </a:r>
            <a:r>
              <a:rPr lang="fr-FR" sz="800" dirty="0">
                <a:solidFill>
                  <a:schemeClr val="tx2"/>
                </a:solidFill>
              </a:rPr>
              <a:t> du mécanisme de remboursement anticipé automatique, </a:t>
            </a:r>
            <a:r>
              <a:rPr lang="it-IT" sz="800" dirty="0">
                <a:solidFill>
                  <a:schemeClr val="tx2"/>
                </a:solidFill>
              </a:rPr>
              <a:t>l’action </a:t>
            </a:r>
            <a:r>
              <a:rPr lang="fr-FR" sz="800" dirty="0">
                <a:solidFill>
                  <a:schemeClr val="tx2"/>
                </a:solidFill>
              </a:rPr>
              <a:t>clôture à </a:t>
            </a:r>
            <a:r>
              <a:rPr lang="fr-FR" sz="800" dirty="0">
                <a:solidFill>
                  <a:schemeClr val="tx2"/>
                </a:solidFill>
                <a:latin typeface="Proxima Nova Rg" panose="02000506030000020004" pitchFamily="2" charset="0"/>
              </a:rPr>
              <a:t>un cours supérieur à 95% de son Cours Initial 95% de son Cours Initial </a:t>
            </a:r>
            <a:r>
              <a:rPr lang="fr-FR" sz="800" dirty="0">
                <a:solidFill>
                  <a:schemeClr val="tx2"/>
                </a:solidFill>
              </a:rPr>
              <a:t>(115% dans cet exemple). Le produit est automatiquement remboursé par anticipation. Il verse alors l’intégralité du capital initial majorée d’un coupon de 1,00% par trimestre écoulé depuis le 22/04/2022, soit un gain de 4,00% dans notre exemple.</a:t>
            </a:r>
          </a:p>
          <a:p>
            <a:pPr algn="just">
              <a:spcAft>
                <a:spcPts val="600"/>
              </a:spcAft>
            </a:pPr>
            <a:r>
              <a:rPr lang="fr-FR" sz="800" dirty="0"/>
              <a:t>Ce qui correspond à un Taux de Rendement Annuel net de 2,81%</a:t>
            </a:r>
            <a:r>
              <a:rPr lang="fr-FR" sz="800" baseline="30000" dirty="0"/>
              <a:t>⁽²⁾</a:t>
            </a:r>
            <a:r>
              <a:rPr lang="fr-FR" sz="800" dirty="0"/>
              <a:t>, contre un Taux de Rendement Annuel net de 13,26%</a:t>
            </a:r>
            <a:r>
              <a:rPr lang="fr-FR" sz="800" baseline="30000" dirty="0"/>
              <a:t>⁽²⁾</a:t>
            </a:r>
            <a:r>
              <a:rPr lang="fr-FR" sz="800" dirty="0"/>
              <a:t> pour un investissement direct dans </a:t>
            </a:r>
            <a:r>
              <a:rPr lang="it-IT" sz="800" dirty="0"/>
              <a:t>l’action</a:t>
            </a:r>
            <a:r>
              <a:rPr lang="fr-FR" sz="800" baseline="30000" dirty="0"/>
              <a:t>(3)</a:t>
            </a:r>
            <a:r>
              <a:rPr lang="fr-FR" sz="800" dirty="0"/>
              <a:t>, du fait du </a:t>
            </a:r>
            <a:r>
              <a:rPr lang="fr-FR" sz="800" b="1" dirty="0">
                <a:solidFill>
                  <a:schemeClr val="tx2"/>
                </a:solidFill>
              </a:rPr>
              <a:t>mécanisme de plafonnement des gains à 1,00% par trimestre écoulé depuis le 22/04/2022.</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31778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15/06/2022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dirty="0">
                <a:solidFill>
                  <a:schemeClr val="tx2"/>
                </a:solidFill>
                <a:latin typeface="Proxima Nova Rg" panose="02000506030000020004" pitchFamily="2" charset="0"/>
              </a:rPr>
              <a:t>Les données chiffrées utilisées dans ces exemples n’ont qu’une valeur indicative et informative, l’objectif étant de décrire le mécanisme du produit. Elles ne préjugent en rien de résultats futurs et ne sauraient constituer en aucune manière une offre commerciale.</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144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⁽¹⁾</a:t>
            </a:r>
            <a:r>
              <a:rPr lang="fr-FR" sz="800" dirty="0">
                <a:solidFill>
                  <a:srgbClr val="B9A049"/>
                </a:solidFill>
              </a:rPr>
              <a:t>, l’action clôture à un cours strictement inférieur à 70% de son Cours Initial</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À la date de constatation finale⁽¹⁾, l’action clôture à un cours strictement inférieur à 80% mais supérieur ou égal à 70% de son Cours Initial</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l’action clôture à un cours supérieur ou égal à 95% de son Cours Initial</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endParaRPr lang="fr-FR" sz="800">
              <a:solidFill>
                <a:srgbClr val="B9A049"/>
              </a:solidFill>
              <a:latin typeface="+mn-lt"/>
            </a:endParaRPr>
          </a:p>
          <a:p>
            <a:pPr marL="0" lvl="2" algn="just">
              <a:spcBef>
                <a:spcPts val="0"/>
              </a:spcBef>
              <a:spcAft>
                <a:spcPts val="0"/>
              </a:spcAft>
            </a:pPr>
            <a:r>
              <a:rPr lang="fr-FR" sz="800" dirty="0">
                <a:solidFill>
                  <a:srgbClr val="B9A049"/>
                </a:solidFill>
                <a:latin typeface="+mn-lt"/>
              </a:rPr>
              <a:t>LE RENDEMENT DU PRODUIT « 123456 » EST TRÈS SENSIBLE À UNE FAIBLE </a:t>
            </a:r>
            <a:r>
              <a:rPr lang="fr-FR" sz="800">
                <a:solidFill>
                  <a:srgbClr val="B9A049"/>
                </a:solidFill>
                <a:latin typeface="+mn-lt"/>
              </a:rPr>
              <a:t>VARIATION DU cours </a:t>
            </a:r>
            <a:r>
              <a:rPr lang="fr-FR" sz="800" dirty="0">
                <a:solidFill>
                  <a:srgbClr val="B9A049"/>
                </a:solidFill>
                <a:latin typeface="+mn-lt"/>
              </a:rPr>
              <a:t>DE l’action AUTOUR DES SEUILS DE 70% ET DE 80% DE SON Cours Initial À LA DATE DE CONSTATATION FINALE</a:t>
            </a:r>
            <a:r>
              <a:rPr lang="fr-FR" sz="800" baseline="30000" dirty="0">
                <a:solidFill>
                  <a:srgbClr val="B9A049"/>
                </a:solidFill>
                <a:latin typeface="+mn-lt"/>
              </a:rPr>
              <a:t>⁽¹⁾</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24157"/>
            <a:ext cx="3189159" cy="2416046"/>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du trimestre 1, à la date de constatation correspondante</a:t>
            </a:r>
            <a:r>
              <a:rPr lang="fr-FR" sz="800" baseline="30000" dirty="0">
                <a:solidFill>
                  <a:schemeClr val="tx2"/>
                </a:solidFill>
                <a:latin typeface="Proxima Nova Rg" panose="02000506030000020004" pitchFamily="2" charset="0"/>
              </a:rPr>
              <a:t>⁽¹⁾</a:t>
            </a:r>
            <a:r>
              <a:rPr lang="fr-FR" sz="800" dirty="0"/>
              <a:t>, l’action clôture à un cours strictement supérieur à 80% de son Cours Initial. Le produit verse donc un coupon de 1,00% au titre du trimestre.</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trimestres 2 à 31, aux dates de constatation correspondantes</a:t>
            </a:r>
            <a:r>
              <a:rPr lang="fr-FR" sz="800" baseline="30000" dirty="0"/>
              <a:t>⁽¹⁾</a:t>
            </a:r>
            <a:r>
              <a:rPr lang="fr-FR" sz="800" dirty="0"/>
              <a:t>, l’action clôture à un cours strictement inférieur à </a:t>
            </a:r>
            <a:r>
              <a:rPr lang="fr-FR" sz="800" dirty="0">
                <a:highlight>
                  <a:srgbClr val="FF00FF"/>
                </a:highlight>
              </a:rPr>
              <a:t>80% de son Cours Initial. </a:t>
            </a:r>
            <a:r>
              <a:rPr lang="fr-FR" sz="800" dirty="0"/>
              <a:t>Le mécanisme de remboursement anticipé automatique n’est donc pas activé et le produit ne verse aucun coupon.</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⁽¹⁾</a:t>
            </a:r>
            <a:r>
              <a:rPr lang="fr-FR" sz="800" dirty="0"/>
              <a:t>, l’action clôture à un cours strictement inférieur à 70% de son Cours Initial (30% dans cet exemple). L’investisseur récupère alors le capital initialement investi diminué de l’intégralité de la baisse enregistrée par l’action, soit 30%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solidFill>
                  <a:srgbClr val="000000"/>
                </a:solidFill>
                <a:highlight>
                  <a:srgbClr val="00FFFF"/>
                </a:highlight>
              </a:rPr>
              <a:t>-14,65%</a:t>
            </a:r>
            <a:r>
              <a:rPr lang="fr-FR" sz="800" baseline="30000" dirty="0"/>
              <a:t>⁽²⁾</a:t>
            </a:r>
            <a:r>
              <a:rPr lang="fr-FR" sz="800" dirty="0"/>
              <a:t>, contre un Taux de Rendement Annuel net négatif de </a:t>
            </a:r>
            <a:r>
              <a:rPr lang="fr-FR" sz="800" dirty="0">
                <a:solidFill>
                  <a:srgbClr val="000000"/>
                </a:solidFill>
                <a:highlight>
                  <a:srgbClr val="00FFFF"/>
                </a:highlight>
              </a:rPr>
              <a:t>-14,76%</a:t>
            </a:r>
            <a:r>
              <a:rPr lang="fr-FR" sz="800" baseline="30000" dirty="0"/>
              <a:t>⁽²⁾</a:t>
            </a:r>
            <a:r>
              <a:rPr lang="fr-FR" sz="800" dirty="0"/>
              <a:t>, pour un investissement direct dans l’action</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l’issue du trimestre 2, à la date de constatation correspondante</a:t>
            </a:r>
            <a:r>
              <a:rPr lang="fr-FR" sz="800" baseline="30000" dirty="0">
                <a:latin typeface="+mn-lt"/>
              </a:rPr>
              <a:t>⁽¹⁾</a:t>
            </a:r>
            <a:r>
              <a:rPr lang="fr-FR" sz="800" dirty="0">
                <a:latin typeface="+mn-lt"/>
              </a:rPr>
              <a:t>, l’action clôture à un cours strictement inférieur à 95% de son Cours Initial mais supérieur au seuil de versement du coupon. Le mécanisme de remboursement anticipé automatique n’est donc pas activé mais le produit verse un coupon de 1,00% au titre du trimestre .</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l’action clôture à un cours strictement inférieur à 80% de son Cours Initial (75% dans cet exemple) mais strictement supérieur à 70% de son Cours Initial. L’investisseur récupère alors l’intégralité de son capital initialement investi.</a:t>
            </a:r>
          </a:p>
          <a:p>
            <a:pPr lvl="0" defTabSz="1042988" fontAlgn="base">
              <a:spcBef>
                <a:spcPct val="0"/>
              </a:spcBef>
              <a:spcAft>
                <a:spcPts val="600"/>
              </a:spcAft>
            </a:pPr>
            <a:r>
              <a:rPr lang="fr-FR" sz="800" dirty="0">
                <a:latin typeface="+mn-lt"/>
              </a:rPr>
              <a:t>Ce qui correspond à un Taux de Rendement Annuel net de </a:t>
            </a:r>
            <a:r>
              <a:rPr lang="fr-FR" sz="800" dirty="0">
                <a:solidFill>
                  <a:srgbClr val="000000"/>
                </a:solidFill>
                <a:highlight>
                  <a:srgbClr val="00FFFF"/>
                </a:highlight>
                <a:latin typeface="+mn-lt"/>
              </a:rPr>
              <a:t>-0,88%</a:t>
            </a:r>
            <a:r>
              <a:rPr lang="fr-FR" sz="800" baseline="30000" dirty="0">
                <a:solidFill>
                  <a:srgbClr val="04202E"/>
                </a:solidFill>
                <a:latin typeface="+mn-lt"/>
              </a:rPr>
              <a:t>⁽²⁾</a:t>
            </a:r>
            <a:r>
              <a:rPr lang="fr-FR" sz="800" dirty="0">
                <a:solidFill>
                  <a:srgbClr val="04202E"/>
                </a:solidFill>
                <a:latin typeface="+mn-lt"/>
              </a:rPr>
              <a:t>, </a:t>
            </a:r>
            <a:r>
              <a:rPr lang="fr-FR" sz="800" dirty="0">
                <a:latin typeface="+mn-lt"/>
              </a:rPr>
              <a:t>contre un Taux de Rendement Annuel net de </a:t>
            </a:r>
            <a:r>
              <a:rPr lang="fr-FR" sz="800" dirty="0">
                <a:solidFill>
                  <a:srgbClr val="000000"/>
                </a:solidFill>
                <a:highlight>
                  <a:srgbClr val="00FFFF"/>
                </a:highlight>
                <a:latin typeface="+mn-lt"/>
              </a:rPr>
              <a:t>-4,48%</a:t>
            </a:r>
            <a:r>
              <a:rPr lang="fr-FR" sz="800" baseline="30000" dirty="0">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l’action</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⁽¹⁾</a:t>
            </a:r>
            <a:r>
              <a:rPr lang="fr-FR" sz="800" b="1" dirty="0">
                <a:latin typeface="+mn-lt"/>
              </a:rPr>
              <a:t> de « 123456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63121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Du trimestre 1 au trimestre 3, aux dates de constatation correspondantes</a:t>
            </a:r>
            <a:r>
              <a:rPr lang="fr-FR" sz="800" baseline="30000" dirty="0">
                <a:solidFill>
                  <a:schemeClr val="tx2"/>
                </a:solidFill>
              </a:rPr>
              <a:t>⁽¹⁾</a:t>
            </a:r>
            <a:r>
              <a:rPr lang="fr-FR" sz="800" dirty="0">
                <a:solidFill>
                  <a:schemeClr val="tx2"/>
                </a:solidFill>
              </a:rPr>
              <a:t>, l’action clôture à un cours </a:t>
            </a:r>
            <a:r>
              <a:rPr lang="fr-FR" sz="800">
                <a:solidFill>
                  <a:schemeClr val="tx2"/>
                </a:solidFill>
              </a:rPr>
              <a:t>supérieur à 80% de son Cours Initial. </a:t>
            </a:r>
            <a:r>
              <a:rPr lang="fr-FR" sz="800" dirty="0">
                <a:solidFill>
                  <a:schemeClr val="tx2"/>
                </a:solidFill>
              </a:rPr>
              <a:t>Le produit verse alors un coupon de 1,00% au titre de chaque trimestre.</a:t>
            </a:r>
          </a:p>
          <a:p>
            <a:pPr algn="just">
              <a:spcAft>
                <a:spcPts val="600"/>
              </a:spcAft>
            </a:pPr>
            <a:r>
              <a:rPr lang="fr-FR" sz="800" dirty="0">
                <a:solidFill>
                  <a:schemeClr val="tx2"/>
                </a:solidFill>
              </a:rPr>
              <a:t>Dès la fin du trimestre 4, à la date de constatation correspondante</a:t>
            </a:r>
            <a:r>
              <a:rPr lang="fr-FR" sz="800" baseline="30000" dirty="0">
                <a:solidFill>
                  <a:schemeClr val="tx2"/>
                </a:solidFill>
              </a:rPr>
              <a:t>⁽¹⁾</a:t>
            </a:r>
            <a:r>
              <a:rPr lang="fr-FR" sz="800" dirty="0">
                <a:solidFill>
                  <a:schemeClr val="tx2"/>
                </a:solidFill>
              </a:rPr>
              <a:t>, l’action clôture à un cours supérieur à 95% de son Cours Initial (115% dans cet exemple). Le produit est alors automatiquement remboursé par anticipation. L’investisseur récupère l’intégralité du capital initial majoré d’un coupon de 1,00% au titre du trimestre.</a:t>
            </a:r>
          </a:p>
          <a:p>
            <a:pPr algn="just">
              <a:spcAft>
                <a:spcPts val="600"/>
              </a:spcAft>
            </a:pPr>
            <a:r>
              <a:rPr lang="fr-FR" sz="800" dirty="0">
                <a:solidFill>
                  <a:srgbClr val="04202E"/>
                </a:solidFill>
              </a:rPr>
              <a:t>Ce qui correspond à un Taux de Rendement Annuel net de </a:t>
            </a:r>
            <a:r>
              <a:rPr lang="fr-FR" sz="800" dirty="0">
                <a:solidFill>
                  <a:srgbClr val="04202E"/>
                </a:solidFill>
                <a:highlight>
                  <a:srgbClr val="00FFFF"/>
                </a:highlight>
              </a:rPr>
              <a:t>2,41%</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contre un Taux de Rendement Annuel net de </a:t>
            </a:r>
            <a:r>
              <a:rPr lang="fr-FR" sz="800" dirty="0">
                <a:highlight>
                  <a:srgbClr val="00FFFF"/>
                </a:highlight>
              </a:rPr>
              <a:t>13,26%</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l’action</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1,00% par trimestre.</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p:txBody>
      </p:sp>
      <p:sp>
        <p:nvSpPr>
          <p:cNvPr id="3" name="ZoneTexte 2">
            <a:extLst>
              <a:ext uri="{FF2B5EF4-FFF2-40B4-BE49-F238E27FC236}">
                <a16:creationId xmlns:a16="http://schemas.microsoft.com/office/drawing/2014/main" id="{D652E3E6-A9EC-9841-2DE3-2DD070B4FB32}"/>
              </a:ext>
            </a:extLst>
          </p:cNvPr>
          <p:cNvSpPr txBox="1"/>
          <p:nvPr/>
        </p:nvSpPr>
        <p:spPr>
          <a:xfrm>
            <a:off x="5684520" y="9174546"/>
            <a:ext cx="1646522" cy="215444"/>
          </a:xfrm>
          <a:prstGeom prst="rect">
            <a:avLst/>
          </a:prstGeom>
          <a:noFill/>
        </p:spPr>
        <p:txBody>
          <a:bodyPr wrap="square" rtlCol="0">
            <a:spAutoFit/>
          </a:bodyPr>
          <a:lstStyle/>
          <a:p>
            <a:r>
              <a:rPr lang="fr-FR" sz="800" u="sng"/>
              <a:t>Source :</a:t>
            </a:r>
            <a:r>
              <a:rPr lang="fr-FR" sz="800"/>
              <a:t> Equitim, le </a:t>
            </a:r>
            <a:r>
              <a:rPr lang="fr-FR" sz="800">
                <a:solidFill>
                  <a:schemeClr val="tx2"/>
                </a:solidFill>
              </a:rPr>
              <a:t>13 juin 2022</a:t>
            </a:r>
            <a:endParaRPr lang="fr-FR" sz="800"/>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551785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BOUYGUES SA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566184000"/>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defRPr sz="700"/>
                      </a:pPr>
                      <a:r>
                        <a:t>Performances au 12/06/2022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a:defRPr sz="700"/>
                      </a:pPr>
                      <a:r>
                        <a:t>BOUYGUES SA</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-2,24%</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12,43%</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12,70%</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179,67%</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57,27%</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3" name="ZoneTexte 12">
            <a:extLst>
              <a:ext uri="{FF2B5EF4-FFF2-40B4-BE49-F238E27FC236}">
                <a16:creationId xmlns:a16="http://schemas.microsoft.com/office/drawing/2014/main" id="{A4F2091A-6D5E-49D4-A23C-B34C523C9402}"/>
              </a:ext>
            </a:extLst>
          </p:cNvPr>
          <p:cNvSpPr txBox="1"/>
          <p:nvPr/>
        </p:nvSpPr>
        <p:spPr>
          <a:xfrm>
            <a:off x="360889" y="9531937"/>
            <a:ext cx="5332412" cy="200055"/>
          </a:xfrm>
          <a:prstGeom prst="rect">
            <a:avLst/>
          </a:prstGeom>
          <a:noFill/>
        </p:spPr>
        <p:txBody>
          <a:bodyPr wrap="square">
            <a:spAutoFit/>
          </a:bodyPr>
          <a:lstStyle/>
          <a:p>
            <a:pPr lvl="1" algn="just"/>
            <a:r>
              <a:rPr lang="fr-FR" sz="700" i="1" dirty="0">
                <a:solidFill>
                  <a:schemeClr val="tx2"/>
                </a:solidFill>
                <a:latin typeface="Proxima Nova Rg" panose="02000506030000020004" pitchFamily="2" charset="0"/>
              </a:rPr>
              <a:t>*Les performances des actions sont calculées dividendes non réinvestis et sans frais.</a:t>
            </a:r>
          </a:p>
        </p:txBody>
      </p:sp>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DE L'ACTION  BOUYGUES SA ENTRE LE </a:t>
            </a:r>
            <a:r>
              <a:rPr lang="en-US" sz="1200" b="0" dirty="0">
                <a:effectLst/>
                <a:latin typeface="+mj-lt"/>
              </a:rPr>
              <a:t>12 JUIN 2010</a:t>
            </a:r>
            <a:r>
              <a:rPr lang="en-US" sz="1200" dirty="0">
                <a:latin typeface="+mj-lt"/>
              </a:rPr>
              <a:t> </a:t>
            </a:r>
            <a:r>
              <a:rPr lang="fr-FR" sz="1200" cap="none" dirty="0">
                <a:latin typeface="Futura PT" panose="020B0902020204020203" pitchFamily="34" charset="0"/>
              </a:rPr>
              <a:t>ET LE 12 JUIN 2022</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9B028CA2-B057-FAEF-EFF1-D1F87BC5D8F3}"/>
              </a:ext>
            </a:extLst>
          </p:cNvPr>
          <p:cNvSpPr txBox="1"/>
          <p:nvPr/>
        </p:nvSpPr>
        <p:spPr>
          <a:xfrm>
            <a:off x="5417820" y="9174546"/>
            <a:ext cx="1913222" cy="215444"/>
          </a:xfrm>
          <a:prstGeom prst="rect">
            <a:avLst/>
          </a:prstGeom>
          <a:noFill/>
        </p:spPr>
        <p:txBody>
          <a:bodyPr wrap="square" rtlCol="0">
            <a:spAutoFit/>
          </a:bodyPr>
          <a:lstStyle/>
          <a:p>
            <a:r>
              <a:rPr lang="fr-FR" sz="800" u="sng">
                <a:highlight>
                  <a:srgbClr val="FF00FF"/>
                </a:highlight>
              </a:rPr>
              <a:t>Source :</a:t>
            </a:r>
            <a:r>
              <a:rPr lang="fr-FR" sz="800">
                <a:highlight>
                  <a:srgbClr val="FF00FF"/>
                </a:highlight>
              </a:rPr>
              <a:t> Bloomberg, le </a:t>
            </a:r>
            <a:r>
              <a:rPr lang="fr-FR" sz="800">
                <a:solidFill>
                  <a:schemeClr val="tx2"/>
                </a:solidFill>
                <a:highlight>
                  <a:srgbClr val="FF00FF"/>
                </a:highlight>
              </a:rPr>
              <a:t>12 JUIN 2022</a:t>
            </a:r>
            <a:endParaRPr lang="fr-FR" sz="800">
              <a:highlight>
                <a:srgbClr val="FF00FF"/>
              </a:highlight>
            </a:endParaRPr>
          </a:p>
        </p:txBody>
      </p:sp>
      <p:sp>
        <p:nvSpPr>
          <p:cNvPr id="19" name="ZoneTexte 18">
            <a:extLst>
              <a:ext uri="{FF2B5EF4-FFF2-40B4-BE49-F238E27FC236}">
                <a16:creationId xmlns:a16="http://schemas.microsoft.com/office/drawing/2014/main" id="{F430BCC1-AFEA-9CD5-2109-F2802CCF6A55}"/>
              </a:ext>
            </a:extLst>
          </p:cNvPr>
          <p:cNvSpPr txBox="1"/>
          <p:nvPr/>
        </p:nvSpPr>
        <p:spPr>
          <a:xfrm>
            <a:off x="5417820" y="7967599"/>
            <a:ext cx="1913222" cy="215444"/>
          </a:xfrm>
          <a:prstGeom prst="rect">
            <a:avLst/>
          </a:prstGeom>
          <a:noFill/>
        </p:spPr>
        <p:txBody>
          <a:bodyPr wrap="square" rtlCol="0">
            <a:spAutoFit/>
          </a:bodyPr>
          <a:lstStyle/>
          <a:p>
            <a:r>
              <a:rPr lang="fr-FR" sz="800" u="sng">
                <a:highlight>
                  <a:srgbClr val="FF00FF"/>
                </a:highlight>
              </a:rPr>
              <a:t>Source :</a:t>
            </a:r>
            <a:r>
              <a:rPr lang="fr-FR" sz="800">
                <a:highlight>
                  <a:srgbClr val="FF00FF"/>
                </a:highlight>
              </a:rPr>
              <a:t> Bloomberg, le </a:t>
            </a:r>
            <a:r>
              <a:rPr lang="fr-FR" sz="800">
                <a:solidFill>
                  <a:schemeClr val="tx2"/>
                </a:solidFill>
                <a:highlight>
                  <a:srgbClr val="FF00FF"/>
                </a:highlight>
              </a:rPr>
              <a:t>12 JUIN 2022</a:t>
            </a:r>
            <a:endParaRPr lang="fr-FR" sz="800">
              <a:highlight>
                <a:srgbClr val="FF00FF"/>
              </a:highlight>
            </a:endParaRPr>
          </a:p>
        </p:txBody>
      </p:sp>
      <p:pic>
        <p:nvPicPr>
          <p:cNvPr id="20" name="Picture 19" descr="graph5.png"/>
          <p:cNvPicPr>
            <a:picLocks noChangeAspect="1"/>
          </p:cNvPicPr>
          <p:nvPr/>
        </p:nvPicPr>
        <p:blipFill>
          <a:blip r:embed="rId2"/>
          <a:stretch>
            <a:fillRect/>
          </a:stretch>
        </p:blipFill>
        <p:spPr>
          <a:xfrm>
            <a:off x="320040" y="4297680"/>
            <a:ext cx="6858000" cy="3931920"/>
          </a:xfrm>
          <a:prstGeom prst="rect">
            <a:avLst/>
          </a:prstGeom>
        </p:spPr>
      </p:pic>
    </p:spTree>
    <p:extLst>
      <p:ext uri="{BB962C8B-B14F-4D97-AF65-F5344CB8AC3E}">
        <p14:creationId xmlns:p14="http://schemas.microsoft.com/office/powerpoint/2010/main" val="3725312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415498"/>
          </a:xfrm>
          <a:prstGeom prst="rect">
            <a:avLst/>
          </a:prstGeom>
          <a:noFill/>
          <a:ln w="9525">
            <a:noFill/>
            <a:miter lim="800000"/>
            <a:headEnd/>
            <a:tailEnd/>
          </a:ln>
        </p:spPr>
        <p:txBody>
          <a:bodyPr wrap="square" lIns="0" tIns="0" rIns="0" bIns="0">
            <a:spAutoFit/>
          </a:bodyPr>
          <a:lstStyle/>
          <a:p>
            <a:pPr marL="228600" lvl="0" indent="-228600" algn="just" defTabSz="914400">
              <a:buAutoNum type="arabicParenBoth"/>
            </a:pPr>
            <a:r>
              <a:rPr lang="fr-FR" sz="700" dirty="0">
                <a:solidFill>
                  <a:srgbClr val="000000"/>
                </a:solidFill>
                <a:latin typeface="Proxima Nova Rg" panose="02000506030000020004" pitchFamily="2" charset="0"/>
              </a:rPr>
              <a:t>Crédit Suisse AG : Moody’s A1 / Standard &amp; </a:t>
            </a:r>
            <a:r>
              <a:rPr lang="fr-FR" sz="700" dirty="0" err="1">
                <a:solidFill>
                  <a:srgbClr val="000000"/>
                </a:solidFill>
                <a:latin typeface="Proxima Nova Rg" panose="02000506030000020004" pitchFamily="2" charset="0"/>
              </a:rPr>
              <a:t>Poor’s</a:t>
            </a:r>
            <a:r>
              <a:rPr lang="fr-FR" sz="700" dirty="0">
                <a:solidFill>
                  <a:srgbClr val="000000"/>
                </a:solidFill>
                <a:latin typeface="Proxima Nova Rg" panose="02000506030000020004" pitchFamily="2" charset="0"/>
              </a:rPr>
              <a:t> A / Fitch A. Notations en vigueur au moment de la rédaction de la présente brochure le</a:t>
            </a:r>
            <a:r>
              <a:rPr lang="fr-FR" sz="650" dirty="0"/>
              <a:t> 13 juin 2022, qui ne sauraient ni être une garantie de solvabilité de l’Émetteur et du Garant de la formule, ni constituer un argument de souscription au produit. Les agences de notation peuvent les modifier à tout moment. </a:t>
            </a:r>
          </a:p>
          <a:p>
            <a:pPr marL="228600" lvl="0" indent="-228600" algn="just" defTabSz="914400">
              <a:buAutoNum type="arabicParenBoth"/>
            </a:pPr>
            <a:r>
              <a:rPr lang="fr-FR" sz="700" dirty="0">
                <a:solidFill>
                  <a:srgbClr val="000000"/>
                </a:solidFill>
                <a:latin typeface="Proxima Nova Rg" panose="02000506030000020004" pitchFamily="2" charset="0"/>
              </a:rPr>
              <a:t>Les conflits d’intérêts seront gérés suivant la réglementation en vigueur.</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51447235"/>
              </p:ext>
            </p:extLst>
          </p:nvPr>
        </p:nvGraphicFramePr>
        <p:xfrm>
          <a:off x="359839" y="703340"/>
          <a:ext cx="6837886" cy="7513733"/>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defRPr sz="700"/>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3175" cap="flat" cmpd="sng" algn="ctr">
                      <a:solidFill>
                        <a:schemeClr val="tx1"/>
                      </a:solidFill>
                      <a:prstDash val="sysDot"/>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94434610"/>
                  </a:ext>
                </a:extLst>
              </a:tr>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EMTN (Euro Medium Term Note), titre de créance de droit anglais présentant un risque de perte en capital en cours de vie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Crédit Suisse AG ⁽¹⁾, agissant par l’intermédiaire de sa succursale de Londres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l’action Bouygues SA (dividendes non réinvestis ; code Bloomberg : EN FP Equity ; place de cotation : sponsorEuronext Paris SA ; www.bouygues.com).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15/06/2022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22/04/2022 au 15/06/2022 (inclus). Une fois le montant de l’enveloppe initiale atteint (30 000 000 EUR), la commercialisation de « 123456 » peut cesser à tout moment sans préavis avant le 15/06/2022,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highlight>
                            <a:srgbClr val="FFFF00"/>
                          </a:highlight>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Cours Initial correspond au cours de clôture de l’action le 22/04/2022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19/06/2030</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30/06/2030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a:defRPr sz="700"/>
                      </a:pPr>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24/07/2023, 23/10/2023, 22/01/2024, 22/04/2024, 22/07/2024, 22/10/2024, 22/01/2025, 22/04/2025, 22/07/2025, 22/10/2025, 22/01/2026, 22/04/2026, 22/07/2026, 22/10/2026, 22/01/2027, 22/04/2027, 22/07/2027, 22/10/2027, 24/01/2028, 24/04/2028, 24/07/2028, 23/10/2028, 22/01/2029, 23/04/2029, 23/07/2029, 22/10/2029, 22/01/2030, 23/04/2030</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31/07/2023, 30/10/2023, 29/01/2024, 29/04/2024, 29/07/2024, 29/10/2024, 29/01/2025, 29/04/2025, 29/07/2025, 29/10/2025, 29/01/2026, 29/04/2026, 29/07/2026, 29/10/2026, 29/01/2027, 29/04/2027, 29/07/2027, 29/10/2027, 31/01/2028, 02/05/2028, 31/07/2028, 30/10/2028, 29/01/2029, 30/04/2029, 30/07/2029, 29/10/2029, 29/01/2030, 30/04/2030</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95% du Cours Initial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95% du Cours Initial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700"/>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70% du Cours Initial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kumimoji="0" lang="fr-FR" sz="700" b="0" i="0" u="none" strike="noStrike" kern="1200" cap="none" spc="0" normalizeH="0" baseline="0" noProof="0" dirty="0" err="1">
                          <a:ln>
                            <a:noFill/>
                          </a:ln>
                          <a:solidFill>
                            <a:srgbClr val="000000"/>
                          </a:solidFill>
                          <a:effectLst/>
                          <a:uLnTx/>
                          <a:uFillTx/>
                          <a:latin typeface="Proxima Nova Rg" panose="02000506030000020004" pitchFamily="2" charset="0"/>
                          <a:ea typeface="+mn-ea"/>
                          <a:cs typeface="+mn-cs"/>
                        </a:rPr>
                        <a:t>Credit</a:t>
                      </a:r>
                      <a:r>
                        <a:rPr kumimoji="0" lang="fr-FR" sz="700" b="0" i="0" u="none" strike="noStrike" kern="1200" cap="none" spc="0" normalizeH="0" baseline="0" noProof="0" dirty="0">
                          <a:ln>
                            <a:noFill/>
                          </a:ln>
                          <a:solidFill>
                            <a:srgbClr val="000000"/>
                          </a:solidFill>
                          <a:effectLst/>
                          <a:uLnTx/>
                          <a:uFillTx/>
                          <a:latin typeface="Proxima Nova Rg" panose="02000506030000020004" pitchFamily="2" charset="0"/>
                          <a:ea typeface="+mn-ea"/>
                          <a:cs typeface="+mn-cs"/>
                        </a:rPr>
                        <a:t> Suisse Bank (Europe) SA paiera au distributeur une rémunération annuelle maximum équivalente à 1,00% TTC (sur la base de la durée maximale des titres) du montant placé par le distributeur.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rgbClr val="000000"/>
                          </a:solidFill>
                          <a:latin typeface="Proxima Nova Rg" panose="02000506030000020004" pitchFamily="2" charset="0"/>
                          <a:ea typeface="+mn-ea"/>
                          <a:cs typeface="+mn-cs"/>
                        </a:rPr>
                        <a:t>Valorisation quotidienne publiée sur les pages Bloomberg, </a:t>
                      </a:r>
                      <a:r>
                        <a:rPr lang="fr-FR" sz="700" b="0" i="0" kern="1200" dirty="0" err="1">
                          <a:solidFill>
                            <a:srgbClr val="000000"/>
                          </a:solidFill>
                          <a:latin typeface="Proxima Nova Rg" panose="02000506030000020004" pitchFamily="2" charset="0"/>
                          <a:ea typeface="+mn-ea"/>
                          <a:cs typeface="+mn-cs"/>
                        </a:rPr>
                        <a:t>Telekurs</a:t>
                      </a:r>
                      <a:r>
                        <a:rPr lang="fr-FR" sz="700" b="0" i="0" kern="1200" dirty="0">
                          <a:solidFill>
                            <a:srgbClr val="000000"/>
                          </a:solidFill>
                          <a:latin typeface="Proxima Nova Rg" panose="02000506030000020004" pitchFamily="2" charset="0"/>
                          <a:ea typeface="+mn-ea"/>
                          <a:cs typeface="+mn-cs"/>
                        </a:rPr>
                        <a:t> et Reuters. Elle est par ailleurs tenue à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rgbClr val="000000"/>
                          </a:solidFill>
                          <a:latin typeface="Proxima Nova Rg" panose="02000506030000020004" pitchFamily="2" charset="0"/>
                          <a:ea typeface="+mn-ea"/>
                          <a:cs typeface="+mn-cs"/>
                        </a:rPr>
                        <a:t>Une double valorisation est établie par </a:t>
                      </a:r>
                      <a:r>
                        <a:rPr lang="fr-FR" sz="700" b="0" i="0" kern="1200" dirty="0" err="1">
                          <a:solidFill>
                            <a:srgbClr val="000000"/>
                          </a:solidFill>
                          <a:latin typeface="Proxima Nova Rg" panose="02000506030000020004" pitchFamily="2" charset="0"/>
                          <a:ea typeface="+mn-ea"/>
                          <a:cs typeface="+mn-cs"/>
                        </a:rPr>
                        <a:t>Finalyse</a:t>
                      </a:r>
                      <a:r>
                        <a:rPr lang="fr-FR" sz="700" b="0" i="0" kern="1200" dirty="0">
                          <a:solidFill>
                            <a:srgbClr val="000000"/>
                          </a:solidFill>
                          <a:latin typeface="Proxima Nova Rg" panose="02000506030000020004" pitchFamily="2" charset="0"/>
                          <a:ea typeface="+mn-ea"/>
                          <a:cs typeface="+mn-cs"/>
                        </a:rPr>
                        <a:t> (tous les 15 jours). Cette société est un organisme indépendant distinct et non lié financièrement à l’entité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 International ou à une autre entité du groupe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sz="700"/>
                      </a:pPr>
                      <a:r>
                        <a:rPr lang="fr-FR" sz="700" b="0" i="0" kern="1200" noProof="0" dirty="0" err="1">
                          <a:solidFill>
                            <a:schemeClr val="tx1"/>
                          </a:solidFill>
                          <a:latin typeface="+mn-lt"/>
                          <a:ea typeface="+mn-ea"/>
                          <a:cs typeface="+mn-cs"/>
                        </a:rPr>
                        <a:t>Credit</a:t>
                      </a:r>
                      <a:r>
                        <a:rPr lang="fr-FR" sz="700" b="0" i="0" kern="1200" noProof="0" dirty="0">
                          <a:solidFill>
                            <a:schemeClr val="tx1"/>
                          </a:solidFill>
                          <a:latin typeface="+mn-lt"/>
                          <a:ea typeface="+mn-ea"/>
                          <a:cs typeface="+mn-cs"/>
                        </a:rPr>
                        <a:t> Suisse Bank (Europe) SA peut, mais ne doit pas nécessairement tenir un marché pour les titres. Tout prix acheteur ou vendeur des Titres sera défini par l’Emetteur ou </a:t>
                      </a:r>
                      <a:r>
                        <a:rPr lang="fr-FR" sz="700" b="0" i="0" kern="1200" noProof="0" dirty="0" err="1">
                          <a:solidFill>
                            <a:schemeClr val="tx1"/>
                          </a:solidFill>
                          <a:latin typeface="+mn-lt"/>
                          <a:ea typeface="+mn-ea"/>
                          <a:cs typeface="+mn-cs"/>
                        </a:rPr>
                        <a:t>Credit</a:t>
                      </a:r>
                      <a:r>
                        <a:rPr lang="fr-FR" sz="700" b="0" i="0" kern="1200" noProof="0" dirty="0">
                          <a:solidFill>
                            <a:schemeClr val="tx1"/>
                          </a:solidFill>
                          <a:latin typeface="+mn-lt"/>
                          <a:ea typeface="+mn-ea"/>
                          <a:cs typeface="+mn-cs"/>
                        </a:rPr>
                        <a:t> Suisse Bank (Europe) SA (le cas échéant). Sous réserve des conditions de marchés normales, l’écart entre les prix acheteur/vendeur ne </a:t>
                      </a:r>
                      <a:r>
                        <a:rPr lang="fr-FR" sz="700" b="0" i="0" kern="1200" noProof="0" dirty="0" err="1">
                          <a:solidFill>
                            <a:schemeClr val="tx1"/>
                          </a:solidFill>
                          <a:latin typeface="+mn-lt"/>
                          <a:ea typeface="+mn-ea"/>
                          <a:cs typeface="+mn-cs"/>
                        </a:rPr>
                        <a:t>dépenssera</a:t>
                      </a:r>
                      <a:r>
                        <a:rPr lang="fr-FR" sz="700" b="0" i="0" kern="1200" noProof="0" dirty="0">
                          <a:solidFill>
                            <a:schemeClr val="tx1"/>
                          </a:solidFill>
                          <a:latin typeface="+mn-lt"/>
                          <a:ea typeface="+mn-ea"/>
                          <a:cs typeface="+mn-cs"/>
                        </a:rPr>
                        <a:t> pas 1,00%. Aucune garantie ne peut être fournie quant à l’évolution ou à la liquidité de tout marché secondaire pour les titres.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defRPr sz="7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Credit Suisse International, ce qui peut être source d’un conflit d’intérêts⁽²⁾</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700"/>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FR00140096V5</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3269057051"/>
              </p:ext>
            </p:extLst>
          </p:nvPr>
        </p:nvGraphicFramePr>
        <p:xfrm>
          <a:off x="361950" y="672380"/>
          <a:ext cx="6837886" cy="8460222"/>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defRPr sz="700"/>
                      </a:pPr>
                      <a:endParaRPr lang="fr-FR" sz="200" b="1" i="0" dirty="0">
                        <a:solidFill>
                          <a:schemeClr val="tx1"/>
                        </a:solidFill>
                        <a:latin typeface="+mn-lt"/>
                      </a:endParaRPr>
                    </a:p>
                  </a:txBody>
                  <a:tcPr marL="36000" marR="36000" marT="46800" marB="4680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5921866"/>
                  </a:ext>
                </a:extLst>
              </a:tr>
              <a:tr h="472328">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FORME</a:t>
                      </a:r>
                    </a:p>
                  </a:txBody>
                  <a:tcPr marL="72000" marR="72000" marT="46800" marB="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EMTN (Euro Medium Term Note), titre de créance de droit anglais présentant un risque de perte en capital en cours de vie et à l’échéance</a:t>
                      </a:r>
                    </a:p>
                  </a:txBody>
                  <a:tcPr marL="36000" marR="36000" marT="46800" marB="46800" anchor="ctr">
                    <a:lnL w="1270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3175" cap="flat" cmpd="sng" algn="ctr">
                      <a:solidFill>
                        <a:schemeClr val="tx1"/>
                      </a:solidFill>
                      <a:prstDash val="sysDot"/>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Crédit Suisse AG ⁽¹⁾, agissant par l’intermédiaire de sa succursale de Londres.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30956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l’action entre Bouygues SA (dividendes non réinvestis ; code Bloomberg : EN FP Equity ; place de cotation : sponsorEuronext Paris SA ; www.bouygues.com).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DROIT APPLICABLE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Droit anglais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83687796"/>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30 000 000 EUR (La taille de cette émission de Titres n’implique en aucune manière l’expression de l’émetteur quant au niveau probable de souscription (et aucune supposition ne doit en conséquence être faite pas des investisseurs potentiels à cet égard)</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 en assurance-vie et contrat de capitalisation ou 100 000 EUR en compte-titres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115120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15/06/2022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40903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22/04/2022 au 15/06/2022 (inclus). Une fois le montant de l’enveloppe initiale atteint (30 000 000 EUR), la commercialisation de « 123456 » peut cesser à tout moment sans préavis avant le 15/06/2022,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8049">
                <a:tc>
                  <a:txBody>
                    <a:bodyPr/>
                    <a:lstStyle/>
                    <a:p>
                      <a:pPr>
                        <a:defRPr sz="700"/>
                      </a:pPr>
                      <a:r>
                        <a:t>Cours Initial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Cours Initial correspond au cours de clôture de l’action le 22/04/2022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8789372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19/06/2030</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30/06/2030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98049">
                <a:tc>
                  <a:txBody>
                    <a:bodyPr/>
                    <a:lstStyle/>
                    <a:p>
                      <a:pPr>
                        <a:defRPr sz="700"/>
                      </a:pPr>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22/07/2022, 24/10/2022, 23/01/2023, 24/04/2023, 24/07/2023, 23/10/2023, 22/01/2024, 22/04/2024, 22/07/2024, 22/10/2024, 22/01/2025, 22/04/2025, 22/07/2025, 22/10/2025, 22/01/2026, 22/04/2026, 22/07/2026, 22/10/2026, 22/01/2027, 22/04/2027, 22/07/2027, 22/10/2027, 24/01/2028, 24/04/2028, 24/07/2028, 23/10/2028, 22/01/2029, 23/04/2029, 23/07/2029, 22/10/2029, 22/01/2030, 23/04/2030</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29/07/2022, 31/10/2022, 30/01/2023, 02/05/2023, 31/07/2023, 30/10/2023, 29/01/2024, 29/04/2024, 29/07/2024, 29/10/2024, 29/01/2025, 29/04/2025, 29/07/2025, 29/10/2025, 29/01/2026, 29/04/2026, 29/07/2026, 29/10/2026, 29/01/2027, 29/04/2027, 29/07/2027, 29/10/2027, 31/01/2028, 02/05/2028, 31/07/2028, 30/10/2028, 29/01/2029, 30/04/2029, 30/07/2029, 29/10/2029, 29/01/2030, 30/04/2030</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DATES DE REMBOURSEMENT ANTICIPÉ AUTOMATIQUE ÉVENTUEL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22/06/2023, 30/10/2023, 29/01/2024, 29/04/2024, 29/07/2024, 29/10/2024, 29/01/2025, 29/04/2025, 29/07/2025, 29/10/2025, 29/01/2026, 29/04/2026, 29/07/2026, 29/10/2026, 29/01/2027, 29/04/2027, 29/07/2027, 29/10/2027, 31/01/2028, 02/05/2028</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95% du Cours Initial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80% du Cours Initial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85365">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700"/>
                      </a:pPr>
                      <a:r>
                        <a:rPr lang="fr-FR" sz="700" b="1" kern="1200">
                          <a:solidFill>
                            <a:srgbClr val="B9A049"/>
                          </a:solidFill>
                          <a:latin typeface="+mn-lt"/>
                          <a:ea typeface="+mn-ea"/>
                          <a:cs typeface="+mn-cs"/>
                        </a:rPr>
                        <a:t>BARRIÈRE DE PERTE EN CAPITAL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70% du Cours Initial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51249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377385">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Credit Suisse Bank (Europe) SA paiera au distributeur une rémunération annuelle maximum équivalente à 1,0%% TTC (sur la base de la durée maximale des titres) du montant placé par le distributeur.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a:solidFill>
                            <a:schemeClr val="tx1"/>
                          </a:solidFill>
                          <a:latin typeface="+mn-lt"/>
                          <a:ea typeface="+mn-ea"/>
                          <a:cs typeface="+mn-cs"/>
                        </a:rPr>
                        <a:t>Valorisation quotidienne publiée sur les pages Bloomberg, Telekurs et Reuters. Elle est par ailleurs tenue à disposition du public en permanence..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a:solidFill>
                            <a:schemeClr val="tx1"/>
                          </a:solidFill>
                          <a:latin typeface="+mn-lt"/>
                          <a:ea typeface="+mn-ea"/>
                          <a:cs typeface="+mn-cs"/>
                        </a:rPr>
                        <a:t>Une double valorisation est établie par Finalyse (tous les 15jours). Cette société est un organisme indépendant distinct et non lié financièrement à l’entité Credit Suisse International ou à une autre entité du groupe Credit Suisse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7817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sz="700"/>
                      </a:pPr>
                      <a:r>
                        <a:rPr lang="fr-FR" sz="700" b="0" i="0" kern="1200" noProof="0" dirty="0" err="1">
                          <a:solidFill>
                            <a:schemeClr val="tx1"/>
                          </a:solidFill>
                          <a:latin typeface="+mn-lt"/>
                          <a:ea typeface="+mn-ea"/>
                          <a:cs typeface="+mn-cs"/>
                        </a:rPr>
                        <a:t>Credit</a:t>
                      </a:r>
                      <a:r>
                        <a:rPr lang="fr-FR" sz="700" b="0" i="0" kern="1200" noProof="0" dirty="0">
                          <a:solidFill>
                            <a:schemeClr val="tx1"/>
                          </a:solidFill>
                          <a:latin typeface="+mn-lt"/>
                          <a:ea typeface="+mn-ea"/>
                          <a:cs typeface="+mn-cs"/>
                        </a:rPr>
                        <a:t> Suisse Bank (Europe) SA peut, mais ne doit pas nécessairement tenir un marché pour les titres. Tout prix acheteur ou vendeur des Titres sera défini par l’Emetteur ou </a:t>
                      </a:r>
                      <a:r>
                        <a:rPr lang="fr-FR" sz="700" b="0" i="0" kern="1200" noProof="0" dirty="0" err="1">
                          <a:solidFill>
                            <a:schemeClr val="tx1"/>
                          </a:solidFill>
                          <a:latin typeface="+mn-lt"/>
                          <a:ea typeface="+mn-ea"/>
                          <a:cs typeface="+mn-cs"/>
                        </a:rPr>
                        <a:t>Credit</a:t>
                      </a:r>
                      <a:r>
                        <a:rPr lang="fr-FR" sz="700" b="0" i="0" kern="1200" noProof="0" dirty="0">
                          <a:solidFill>
                            <a:schemeClr val="tx1"/>
                          </a:solidFill>
                          <a:latin typeface="+mn-lt"/>
                          <a:ea typeface="+mn-ea"/>
                          <a:cs typeface="+mn-cs"/>
                        </a:rPr>
                        <a:t> Suisse Bank (Europe) SA (le cas échéant). Sous réserve des conditions de marchés normales, l’écart entre les prix acheteur/vendeur ne </a:t>
                      </a:r>
                      <a:r>
                        <a:rPr lang="fr-FR" sz="700" b="0" i="0" kern="1200" noProof="0" dirty="0" err="1">
                          <a:solidFill>
                            <a:schemeClr val="tx1"/>
                          </a:solidFill>
                          <a:latin typeface="+mn-lt"/>
                          <a:ea typeface="+mn-ea"/>
                          <a:cs typeface="+mn-cs"/>
                        </a:rPr>
                        <a:t>dépenssera</a:t>
                      </a:r>
                      <a:r>
                        <a:rPr lang="fr-FR" sz="700" b="0" i="0" kern="1200" noProof="0" dirty="0">
                          <a:solidFill>
                            <a:schemeClr val="tx1"/>
                          </a:solidFill>
                          <a:latin typeface="+mn-lt"/>
                          <a:ea typeface="+mn-ea"/>
                          <a:cs typeface="+mn-cs"/>
                        </a:rPr>
                        <a:t> pas 1,00%. Aucune garantie ne peut être fournie quant à l’évolution ou à la liquidité de tout marché secondaire pour les titres.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98049">
                <a:tc>
                  <a:txBody>
                    <a:bodyPr/>
                    <a:lstStyle/>
                    <a:p>
                      <a:pPr algn="l">
                        <a:lnSpc>
                          <a:spcPct val="100000"/>
                        </a:lnSpc>
                        <a:defRPr sz="7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Credit Suisse International, ce qui peut être source d’un conflit d’intérêts⁽²⁾.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04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700"/>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FR00140096V5</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14</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800" baseline="30000"/>
              <a:t>⁽¹⁾</a:t>
            </a:r>
            <a:r>
              <a:rPr lang="fr-FR" sz="650" dirty="0"/>
              <a:t> </a:t>
            </a:r>
            <a:r>
              <a:rPr lang="fr-FR" sz="650"/>
              <a:t>Crédit Suisse AG </a:t>
            </a:r>
            <a:r>
              <a:rPr lang="fr-FR" sz="650" dirty="0"/>
              <a:t>: </a:t>
            </a:r>
            <a:r>
              <a:rPr lang="fr-FR" sz="650"/>
              <a:t>Moody’s A1 / </a:t>
            </a:r>
            <a:r>
              <a:rPr lang="fr-FR" sz="650" dirty="0"/>
              <a:t>Standard &amp; </a:t>
            </a:r>
            <a:r>
              <a:rPr lang="fr-FR" sz="650" err="1"/>
              <a:t>Poor’s</a:t>
            </a:r>
            <a:r>
              <a:rPr lang="fr-FR" sz="650" dirty="0"/>
              <a:t> A+ / Fitch </a:t>
            </a:r>
            <a:r>
              <a:rPr lang="fr-FR" sz="650"/>
              <a:t>A</a:t>
            </a:r>
            <a:r>
              <a:rPr lang="fr-FR" sz="650" dirty="0"/>
              <a:t>. Notations en vigueur au moment de la rédaction de la présente brochure le </a:t>
            </a:r>
            <a:r>
              <a:rPr lang="fr-FR" sz="650"/>
              <a:t>29/04/2022. Ces notations peuvent être révisées à tout moment et </a:t>
            </a:r>
            <a:r>
              <a:rPr lang="fr-FR" sz="650" dirty="0"/>
              <a:t>ne </a:t>
            </a:r>
            <a:r>
              <a:rPr lang="fr-FR" sz="650"/>
              <a:t>sont pas </a:t>
            </a:r>
            <a:r>
              <a:rPr lang="fr-FR" sz="650" dirty="0"/>
              <a:t>une garantie de solvabilité de l’Émetteur de la formule</a:t>
            </a:r>
            <a:r>
              <a:rPr lang="fr-FR" sz="650"/>
              <a:t>. Elles ne sauraient </a:t>
            </a:r>
            <a:r>
              <a:rPr lang="fr-FR" sz="650" dirty="0"/>
              <a:t>constituer un argument de souscription au produit.</a:t>
            </a:r>
            <a:endParaRPr lang="fr-FR" sz="650"/>
          </a:p>
          <a:p>
            <a:pPr lvl="0" algn="just" defTabSz="914400"/>
            <a:r>
              <a:rPr lang="fr-FR" sz="800" baseline="30000"/>
              <a:t>⁽²⁾</a:t>
            </a:r>
            <a:r>
              <a:rPr lang="fr-FR" sz="650"/>
              <a:t> Les conflits d’intérêts seront gérés suivant la réglementation en vigueur.</a:t>
            </a:r>
            <a:endParaRPr lang="fr-FR" sz="650" i="1" dirty="0">
              <a:latin typeface="Proxima Nova Rg" panose="02000506030000020004" pitchFamily="2" charset="0"/>
            </a:endParaRPr>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33589409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15</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15 juin 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a:p>
            <a:pPr algn="just"/>
            <a:r>
              <a:rPr lang="fr-FR" sz="650" baseline="30000">
                <a:solidFill>
                  <a:srgbClr val="000000"/>
                </a:solidFill>
                <a:highlight>
                  <a:srgbClr val="FF00FF"/>
                </a:highlight>
                <a:latin typeface="Proxima Nova Rg" panose="02000506030000020004" pitchFamily="2" charset="0"/>
              </a:rPr>
              <a:t>(</a:t>
            </a:r>
            <a:r>
              <a:rPr lang="fr-FR" sz="650" baseline="30000">
                <a:solidFill>
                  <a:srgbClr val="000000"/>
                </a:solidFill>
                <a:latin typeface="Proxima Nova Rg" panose="02000506030000020004" pitchFamily="2" charset="0"/>
              </a:rPr>
              <a:t>3) </a:t>
            </a:r>
            <a:r>
              <a:rPr lang="fr-FR" sz="650">
                <a:solidFill>
                  <a:srgbClr val="000000"/>
                </a:solidFill>
                <a:latin typeface="Proxima Nova Rg" panose="02000506030000020004" pitchFamily="2" charset="0"/>
              </a:rPr>
              <a:t> Veuillez vous référer à la section dédiée en page 3 pour une présentation de la détermination du Cours Initial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769237"/>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123456 » soit 1 000 EUR multiplié par le nombre de titres. Le montant remboursé est brut, hors frais et fiscalité applicable au cadre d’investissement.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t prélèvements sociaux applicables au cadre d’investissement. Ils sont calculés pour un investissement entre la </a:t>
            </a:r>
            <a:r>
              <a:rPr lang="fr-FR" sz="800" dirty="0">
                <a:solidFill>
                  <a:schemeClr val="tx1"/>
                </a:solidFill>
                <a:latin typeface="Proxima Nova Rg"/>
              </a:rPr>
              <a:t>dernière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date de constatation initiale</a:t>
            </a:r>
            <a:r>
              <a:rPr lang="fr-FR" sz="800" baseline="30000" dirty="0">
                <a:solidFill>
                  <a:schemeClr val="tx2"/>
                </a:solidFill>
              </a:rPr>
              <a:t> ⁽¹⁾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(soit le 15/06/2022) et la date d’échéance</a:t>
            </a:r>
            <a:r>
              <a:rPr lang="fr-FR" sz="800" b="1" baseline="30000" dirty="0">
                <a:solidFill>
                  <a:schemeClr val="tx2"/>
                </a:solidFill>
              </a:rPr>
              <a:t> </a:t>
            </a:r>
            <a:r>
              <a:rPr lang="fr-FR" sz="800" baseline="30000" dirty="0">
                <a:solidFill>
                  <a:schemeClr val="tx2"/>
                </a:solidFill>
              </a:rPr>
              <a:t>⁽¹⁾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 ⁽¹⁾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en cas d’arbitrage ou de rachat pour les contrats d’assurance vie ou de capitalisation, ou de dénouement par décès pour les contrats d’assurance vie), les Taux de Rendement Annuel effectifs peuvent être supérieurs ou inférieurs aux Taux de Rendement Annuel indiqués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partielle ou totale. Les avantages du titre de créance profitent aux seuls investisseurs qui conservent l’instrument financier jusqu’à son échéance effective. </a:t>
            </a:r>
            <a:endParaRPr kumimoji="0" lang="fr-FR" sz="800" b="0"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123456 », vous êtes exposé pour une durée de 4 à 32 trimestres à la performance positive ou négative de l'action</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Bouygues SA (dividendes non réinvestis ; code Bloomberg : EN FP Equity ;  place de cotation : Euronext Paris SA ; www.bouygues.com).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⁽¹⁾</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l’action </a:t>
            </a:r>
            <a:r>
              <a:rPr kumimoji="0" lang="fr-FR" sz="800" b="0" i="0" u="none" strike="noStrike" kern="1200" cap="none" spc="0" normalizeH="0" baseline="0" noProof="0" dirty="0">
                <a:ln>
                  <a:noFill/>
                </a:ln>
                <a:effectLst/>
                <a:uLnTx/>
                <a:uFillTx/>
                <a:latin typeface="Proxima Nova Rg"/>
                <a:ea typeface="+mn-ea"/>
                <a:cs typeface="+mn-cs"/>
              </a:rPr>
              <a:t>si celle-ci clôture, à la date de constatation finale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à un cours strictement inférieur à 70%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activable automatiquement à toutes les dates de constatations trimestrielle dès la fin du trimestre 4 jusqu'à la fin du trimestre 31</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95%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1,00% par trimestre écoulé depuis le 22/04/2022 (soit 4,00%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highlight>
                  <a:srgbClr val="FFFF00"/>
                </a:highlight>
                <a:uLnTx/>
                <a:uFillTx/>
                <a:latin typeface="Proxima Nova Rg"/>
                <a:ea typeface="+mn-ea"/>
                <a:cs typeface="+mn-cs"/>
              </a:rPr>
              <a:t>80 </a:t>
            </a:r>
            <a:r>
              <a:rPr kumimoji="0" lang="fr-FR" sz="800" b="0" i="0" u="none" strike="noStrike" kern="1200" cap="none" spc="0" normalizeH="0" baseline="0" noProof="0" dirty="0">
                <a:ln>
                  <a:noFill/>
                </a:ln>
                <a:effectLst/>
                <a:uLnTx/>
                <a:uFillTx/>
                <a:latin typeface="Proxima Nova Rg"/>
                <a:ea typeface="+mn-ea"/>
                <a:cs typeface="+mn-cs"/>
              </a:rPr>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l’action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acceptant de limiter leurs gains à 1,00% par trimestre écoulé (soit un Taux de Rendement Annuel net maximum de 2,81%), les investisseurs recevront en contrepartie l’intégralité du capital initial si l’action ne baisse pas de plus de </a:t>
            </a:r>
            <a:r>
              <a:rPr kumimoji="0" lang="fr-FR" sz="800" b="0" i="0" u="none" strike="noStrike" kern="1200" cap="none" spc="0" normalizeH="0" baseline="0" noProof="0" dirty="0">
                <a:ln>
                  <a:noFill/>
                </a:ln>
                <a:solidFill>
                  <a:schemeClr val="tx1"/>
                </a:solidFill>
                <a:effectLst/>
                <a:highlight>
                  <a:srgbClr val="FFFF00"/>
                </a:highlight>
                <a:uLnTx/>
                <a:uFillTx/>
                <a:latin typeface="Proxima Nova Rg"/>
                <a:ea typeface="+mn-ea"/>
                <a:cs typeface="+mn-cs"/>
              </a:rPr>
              <a:t>&lt;</a:t>
            </a:r>
            <a:r>
              <a:rPr lang="fr-FR" sz="800" dirty="0">
                <a:solidFill>
                  <a:srgbClr val="000000"/>
                </a:solidFill>
                <a:highlight>
                  <a:srgbClr val="FFFF00"/>
                </a:highlight>
              </a:rPr>
              <a:t>PDIPERF&gt;</a:t>
            </a:r>
            <a:r>
              <a:rPr kumimoji="0" lang="fr-FR" sz="800" b="0" i="0" u="none" strike="noStrike" kern="1200" cap="none" spc="0" normalizeH="0" baseline="0" noProof="0" dirty="0">
                <a:ln>
                  <a:noFill/>
                </a:ln>
                <a:solidFill>
                  <a:schemeClr val="tx1"/>
                </a:solidFill>
                <a:effectLst/>
                <a:highlight>
                  <a:srgbClr val="FFFF00"/>
                </a:highligh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par rapport à son Cours Initial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123456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123456 » et ne prend pas en compte les spécificités des contrats d’assurance vie ou de capitalisation dans le cadre desquels ce produit est proposé. </a:t>
            </a:r>
            <a:r>
              <a:rPr lang="fr-FR" sz="800" b="1" i="1" dirty="0">
                <a:latin typeface="Proxima Nova Rg" panose="02000506030000020004" pitchFamily="2" charset="0"/>
              </a:rPr>
              <a:t>Dans le cadre d’un contrat d’assurance vie ou de capitalisation, l’assureur s’engage exclusivement sur le nombre d’unités de compte mais non sur leur valeur, qu’il ne garantit pas. L'émetteur ne s'engage pas sur l'éligibilité des titres dans des contrats d'assurance-vie. La détermination de cette éligibilité est du ressort de l'assureur. Il est précisé que l’Assureur d’une part et l’Émetteur d’autre part, sont des entités juridiques distinctes. Ce document n’a pas été rédigé par l’Assureur.</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35624"/>
            <a:ext cx="7315200" cy="3526971"/>
          </a:xfrm>
          <a:prstGeom prst="rect">
            <a:avLst/>
          </a:prstGeom>
        </p:spPr>
      </p:pic>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800219"/>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15/06/2022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a:p>
            <a:pPr algn="just"/>
            <a:r>
              <a:rPr lang="fr-FR" sz="650" baseline="30000">
                <a:solidFill>
                  <a:srgbClr val="000000"/>
                </a:solidFill>
                <a:latin typeface="Proxima Nova Rg" panose="02000506030000020004" pitchFamily="2" charset="0"/>
              </a:rPr>
              <a:t>(3) </a:t>
            </a:r>
            <a:r>
              <a:rPr lang="fr-FR" sz="650">
                <a:solidFill>
                  <a:srgbClr val="000000"/>
                </a:solidFill>
                <a:latin typeface="Proxima Nova Rg" panose="02000506030000020004" pitchFamily="2" charset="0"/>
              </a:rPr>
              <a:t> Veuillez vous référer à la section dédiée en page 3 pour une présentation de la détermination du Cours Initial</a:t>
            </a:r>
          </a:p>
          <a:p>
            <a:pPr algn="just"/>
            <a:endParaRPr lang="fr-FR" sz="650">
              <a:solidFill>
                <a:srgbClr val="000000"/>
              </a:solidFill>
              <a:latin typeface="Proxima Nova Rg" panose="02000506030000020004" pitchFamily="2" charset="0"/>
            </a:endParaRP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838450" cy="3658437"/>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123456 » soit 1 000 EUR multiplié par le nombre de titres. Le montant remboursé est brut, hors frais et fiscalité applicable au cadre d’investissement.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t prélèvements sociaux applicables au cadre d’investissement. Ils sont calculés pour un investissement </a:t>
            </a:r>
            <a:r>
              <a:rPr lang="fr-FR" sz="800" dirty="0">
                <a:solidFill>
                  <a:schemeClr val="tx1"/>
                </a:solidFill>
                <a:latin typeface="Proxima Nova Rg"/>
              </a:rPr>
              <a:t>entre la dernière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date de constatation initiale</a:t>
            </a:r>
            <a:r>
              <a:rPr lang="fr-FR" sz="800" baseline="30000" dirty="0">
                <a:solidFill>
                  <a:schemeClr val="tx2"/>
                </a:solidFill>
              </a:rPr>
              <a:t> ⁽¹⁾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(soit le 15/06/2022) et la date d’échéance</a:t>
            </a:r>
            <a:r>
              <a:rPr lang="fr-FR" sz="800" b="1" baseline="30000" dirty="0">
                <a:solidFill>
                  <a:schemeClr val="tx2"/>
                </a:solidFill>
              </a:rPr>
              <a:t> </a:t>
            </a:r>
            <a:r>
              <a:rPr lang="fr-FR" sz="800" baseline="30000" dirty="0">
                <a:solidFill>
                  <a:schemeClr val="tx2"/>
                </a:solidFill>
              </a:rPr>
              <a:t>⁽¹⁾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 ⁽¹⁾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en cas d’arbitrage ou de rachat pour les contrats d’assurance vie ou de capitalisation, ou de dénouement par décès pour les contrats d’assurance vie), les Taux de Rendement Annuel effectifs peuvent être supérieurs ou inférieurs aux Taux de Rendement Annuel indiqués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partielle ou totale. Les avantages du titre de créance profitent aux seuls investisseurs qui conservent l’instrument financier jusqu’à son échéance effective. </a:t>
            </a:r>
            <a:endParaRPr kumimoji="0" lang="fr-FR" sz="800" b="0"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123456 », vous êtes exposé pour une durée de 4 à 32 trimestres à l’évolution de l'action</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Bouygues SA (dividendes non réinvestis ; code Bloomberg : EN FP Equity ;  place de cotation : Euronext Paris SA ; www.bouygues.com).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⁽¹⁾</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l’action </a:t>
            </a:r>
            <a:r>
              <a:rPr kumimoji="0" lang="fr-FR" sz="800" b="0" i="0" u="none" strike="noStrike" kern="1200" cap="none" spc="0" normalizeH="0" baseline="0" noProof="0" dirty="0">
                <a:ln>
                  <a:noFill/>
                </a:ln>
                <a:effectLst/>
                <a:uLnTx/>
                <a:uFillTx/>
                <a:latin typeface="Proxima Nova Rg"/>
                <a:ea typeface="+mn-ea"/>
                <a:cs typeface="+mn-cs"/>
              </a:rPr>
              <a:t>si celle-ci,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clôture à un cours strictement inférieur à 70%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du trimestre 4 jusqu'à la fin du trimestre 31</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95%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coupon fixe plafonné à 1,00% par trimestre (soit 4,00%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80% de son Cours Initial.</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l’action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l’action</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30% par rapport à son Cours Initial, l’investisseur accepte de limiter ses gains en cas de forte hausse des marchés (Taux de Rendement Annuel net maximum de </a:t>
            </a:r>
            <a:r>
              <a:rPr kumimoji="0" lang="fr-FR" sz="800" b="0" i="0" u="none" strike="noStrike" kern="1200" cap="none" spc="0" normalizeH="0" baseline="0" noProof="0" dirty="0">
                <a:ln>
                  <a:noFill/>
                </a:ln>
                <a:solidFill>
                  <a:schemeClr val="tx1"/>
                </a:solidFill>
                <a:effectLst/>
                <a:highlight>
                  <a:srgbClr val="00FFFF"/>
                </a:highlight>
                <a:uLnTx/>
                <a:uFillTx/>
                <a:latin typeface="Proxima Nova Rg"/>
                <a:ea typeface="+mn-ea"/>
                <a:cs typeface="+mn-cs"/>
              </a:rPr>
              <a:t>2,94%</a:t>
            </a:r>
            <a:r>
              <a:rPr kumimoji="0" lang="fr-FR" sz="800" b="0" i="0" u="none" strike="noStrike" kern="1200" cap="none" spc="0" normalizeH="0" baseline="30000" noProof="0" dirty="0">
                <a:ln>
                  <a:noFill/>
                </a:ln>
                <a:solidFill>
                  <a:schemeClr val="tx1"/>
                </a:solidFill>
                <a:effectLst/>
                <a:highlight>
                  <a:srgbClr val="00FFFF"/>
                </a:highlight>
                <a:uLnTx/>
                <a:uFillTx/>
                <a:latin typeface="Proxima Nova Rg"/>
                <a:ea typeface="+mn-ea"/>
                <a:cs typeface="+mn-cs"/>
              </a:rPr>
              <a: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123456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123456 » et ne prend pas en compte les spécificités des contrats d’assurance vie ou de capitalisation dans le cadre desquels ce produit est proposé.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l’Emetteur d’autre part, sont des entités juridiques distinctes. Ce document n’a pas été rédigé par l’Assureur. L’Emetteur ne s’engage pas sur l’éligibilité des titres dans les contrats d’assurance vie. La détermination de cette éligibilité est du ressort de l’assureur. </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35624"/>
            <a:ext cx="7315200" cy="3526971"/>
          </a:xfrm>
          <a:prstGeom prst="rect">
            <a:avLst/>
          </a:prstGeom>
        </p:spPr>
      </p:pic>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15/06/2022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1,00% par trimestre écoulé depuis le 22/04/2022</a:t>
            </a:r>
          </a:p>
          <a:p>
            <a:pPr marL="0" indent="0" algn="ctr">
              <a:lnSpc>
                <a:spcPct val="100000"/>
              </a:lnSpc>
              <a:spcBef>
                <a:spcPts val="0"/>
              </a:spcBef>
              <a:buNone/>
            </a:pPr>
            <a:r>
              <a:rPr lang="fr-FR" sz="800" dirty="0"/>
              <a:t>(soit un coupon de 32,00% et un Taux de Rendement Annuel net de </a:t>
            </a:r>
            <a:r>
              <a:rPr lang="fr-FR" sz="800" dirty="0">
                <a:highlight>
                  <a:srgbClr val="FFFF00"/>
                </a:highlight>
              </a:rPr>
              <a:t>2,48%</a:t>
            </a:r>
            <a:r>
              <a:rPr lang="fr-FR" sz="800" baseline="30000" dirty="0"/>
              <a:t>⁽²⁾</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1,00% par trimestre écoulé depuis le 22/04/2022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3,52%</a:t>
            </a:r>
            <a:r>
              <a:rPr lang="fr-FR" sz="800" baseline="30000" dirty="0"/>
              <a:t>⁽²⁾ </a:t>
            </a:r>
            <a:r>
              <a:rPr lang="fr-FR" sz="800" dirty="0"/>
              <a:t>et </a:t>
            </a:r>
            <a:r>
              <a:rPr lang="fr-FR" sz="800" dirty="0">
                <a:highlight>
                  <a:srgbClr val="FFFF00"/>
                </a:highlight>
              </a:rPr>
              <a:t>2,81%</a:t>
            </a:r>
            <a:r>
              <a:rPr lang="fr-FR" sz="800" baseline="30000" dirty="0"/>
              <a:t>⁽²⁾</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⁽¹⁾ </a:t>
            </a:r>
            <a:r>
              <a:rPr lang="fr-FR" sz="800" dirty="0">
                <a:solidFill>
                  <a:schemeClr val="tx2"/>
                </a:solidFill>
              </a:rPr>
              <a:t>à partir de la fin du trimestre 4 et jusqu’à la fin du trimestre 31, on observe le cours de clôture de l'action</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trimestrielle</a:t>
            </a:r>
            <a:r>
              <a:rPr lang="fr-FR" sz="800" b="1" baseline="30000" dirty="0">
                <a:solidFill>
                  <a:schemeClr val="tx2"/>
                </a:solidFill>
              </a:rPr>
              <a:t>⁽¹⁾</a:t>
            </a:r>
            <a:r>
              <a:rPr lang="fr-FR" sz="800" b="1" dirty="0">
                <a:solidFill>
                  <a:schemeClr val="tx2"/>
                </a:solidFill>
              </a:rPr>
              <a:t>, </a:t>
            </a:r>
            <a:r>
              <a:rPr lang="it-IT" sz="800" b="1" dirty="0">
                <a:solidFill>
                  <a:schemeClr val="tx2"/>
                </a:solidFill>
              </a:rPr>
              <a:t>l’action </a:t>
            </a:r>
            <a:r>
              <a:rPr lang="fr-FR" sz="800" b="1" dirty="0">
                <a:solidFill>
                  <a:schemeClr val="tx2"/>
                </a:solidFill>
              </a:rPr>
              <a:t>clôture à un cours supérieur ou égal à 95% de son Cours Initial, le produit est automatiquement remboursé par anticipation et l’investisseur reçoit, à la date de remboursement anticipé automatique correspondante</a:t>
            </a:r>
            <a:r>
              <a:rPr lang="fr-FR" sz="800" b="1" baseline="30000" dirty="0">
                <a:solidFill>
                  <a:schemeClr val="tx2"/>
                </a:solidFill>
              </a:rPr>
              <a:t>⁽¹⁾</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19 juin 2030, en l’absence de remboursement anticipé automatique préalable, on compare le cours de clôture de l'action</a:t>
            </a:r>
            <a:r>
              <a:rPr lang="en-US" sz="800" dirty="0">
                <a:solidFill>
                  <a:schemeClr val="tx2"/>
                </a:solidFill>
              </a:rPr>
              <a:t> </a:t>
            </a:r>
            <a:r>
              <a:rPr lang="fr-FR" sz="800" dirty="0">
                <a:solidFill>
                  <a:schemeClr val="tx2"/>
                </a:solidFill>
              </a:rPr>
              <a:t>à son Cours Initial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l’action </a:t>
            </a:r>
            <a:r>
              <a:rPr lang="fr-FR" sz="800" b="1" dirty="0">
                <a:solidFill>
                  <a:schemeClr val="tx2"/>
                </a:solidFill>
              </a:rPr>
              <a:t>clôture à un cours supérieur ou égal à 60% de son Cours Initial, l’investisseur reçoit, le 30 juin 2030</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l’action </a:t>
            </a:r>
            <a:r>
              <a:rPr lang="fr-FR" sz="800" b="1" dirty="0">
                <a:solidFill>
                  <a:schemeClr val="tx2"/>
                </a:solidFill>
              </a:rPr>
              <a:t>clôture à un cours strictement inférieur à 70% de son </a:t>
            </a:r>
            <a:r>
              <a:rPr lang="fr-FR" sz="800" b="1" dirty="0">
                <a:solidFill>
                  <a:srgbClr val="000000"/>
                </a:solidFill>
              </a:rPr>
              <a:t>Cours Initial</a:t>
            </a:r>
            <a:r>
              <a:rPr lang="fr-FR" sz="800" b="1" dirty="0">
                <a:solidFill>
                  <a:schemeClr val="tx2"/>
                </a:solidFill>
              </a:rPr>
              <a:t>, l’investisseur reçoit, le 30 juin 2030</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l’action entre le 22/04/2022 et le 19/06/2030</a:t>
            </a:r>
          </a:p>
          <a:p>
            <a:pPr marL="0" indent="0" algn="ctr">
              <a:lnSpc>
                <a:spcPct val="100000"/>
              </a:lnSpc>
              <a:spcBef>
                <a:spcPts val="0"/>
              </a:spcBef>
              <a:buNone/>
            </a:pPr>
            <a:r>
              <a:rPr lang="fr-FR" sz="800" dirty="0"/>
              <a:t>(Soit un Taux de Rendement Annuel net inférieur ou égal </a:t>
            </a:r>
            <a:r>
              <a:rPr lang="fr-FR" sz="800"/>
              <a:t>à -6,67%</a:t>
            </a:r>
            <a:r>
              <a:rPr lang="fr-FR" sz="800" baseline="30000"/>
              <a: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Cours Initial correspond au cours de clôture de l’action le 22/04/2022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Cours Initial</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⁽²⁾</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l’action </a:t>
            </a:r>
            <a:r>
              <a:rPr lang="fr-FR" sz="800" b="1" dirty="0">
                <a:solidFill>
                  <a:srgbClr val="000000"/>
                </a:solidFill>
              </a:rPr>
              <a:t>clôture à un cours strictement inférieur à 60% mais supérieur ou égal à 70% de son Cours Initial, l’investisseur reçoit, le 30 juin 2030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highlight>
                  <a:srgbClr val="FFFF00"/>
                </a:highlight>
              </a:rPr>
              <a:t> 95% DU Cours Initial de l’action</a:t>
            </a:r>
            <a:endParaRPr lang="en-US" sz="800" dirty="0">
              <a:highlight>
                <a:srgbClr val="FFFF00"/>
              </a:highlight>
            </a:endParaRPr>
          </a:p>
        </p:txBody>
      </p:sp>
    </p:spTree>
    <p:extLst>
      <p:ext uri="{BB962C8B-B14F-4D97-AF65-F5344CB8AC3E}">
        <p14:creationId xmlns:p14="http://schemas.microsoft.com/office/powerpoint/2010/main" val="125143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D7936C59-900F-8D83-704D-C97E8D0E1DDC}"/>
              </a:ext>
            </a:extLst>
          </p:cNvPr>
          <p:cNvSpPr>
            <a:spLocks noGrp="1"/>
          </p:cNvSpPr>
          <p:nvPr>
            <p:ph type="sldNum" sz="quarter" idx="4"/>
          </p:nvPr>
        </p:nvSpPr>
        <p:spPr/>
        <p:txBody>
          <a:bodyPr/>
          <a:lstStyle/>
          <a:p>
            <a:fld id="{58F0BA28-1212-45AE-B075-64C06113A6D3}" type="slidenum">
              <a:rPr lang="fr-FR" smtClean="0"/>
              <a:pPr/>
              <a:t>5</a:t>
            </a:fld>
            <a:endParaRPr lang="fr-FR" dirty="0"/>
          </a:p>
        </p:txBody>
      </p:sp>
    </p:spTree>
    <p:extLst>
      <p:ext uri="{BB962C8B-B14F-4D97-AF65-F5344CB8AC3E}">
        <p14:creationId xmlns:p14="http://schemas.microsoft.com/office/powerpoint/2010/main" val="2977469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23248"/>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a:t>
            </a:r>
            <a:r>
              <a:rPr lang="fr-FR" sz="700" dirty="0">
                <a:solidFill>
                  <a:srgbClr val="000000"/>
                </a:solidFill>
                <a:latin typeface="Proxima Nova Rg" panose="02000506030000020004" pitchFamily="2" charset="0"/>
              </a:rPr>
              <a:t>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dirty="0">
                <a:solidFill>
                  <a:srgbClr val="000000"/>
                </a:solidFill>
                <a:latin typeface="Proxima Nova Rg" panose="02000506030000020004" pitchFamily="2" charset="0"/>
              </a:rPr>
              <a:t>du 15/06/2022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⁽¹⁾</a:t>
            </a:r>
            <a:r>
              <a:rPr lang="fr-FR" sz="800" dirty="0">
                <a:solidFill>
                  <a:schemeClr val="tx2"/>
                </a:solidFill>
              </a:rPr>
              <a:t>, on compare le cours de l’action à son Cours Initial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0" y="1709454"/>
            <a:ext cx="5270604"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a:t>
            </a:r>
            <a:r>
              <a:rPr lang="fr-FR" sz="800" b="0" i="0" kern="1200" dirty="0">
                <a:solidFill>
                  <a:schemeClr val="tx2"/>
                </a:solidFill>
                <a:highlight>
                  <a:srgbClr val="FFFF00"/>
                </a:highlight>
                <a:latin typeface="+mn-lt"/>
                <a:ea typeface="+mn-ea"/>
                <a:cs typeface="+mn-cs"/>
              </a:rPr>
              <a:t>balise</a:t>
            </a:r>
            <a:r>
              <a:rPr lang="fr-FR" sz="800" b="0" i="0" kern="1200" dirty="0">
                <a:solidFill>
                  <a:schemeClr val="tx2"/>
                </a:solidFill>
                <a:latin typeface="+mn-lt"/>
                <a:ea typeface="+mn-ea"/>
                <a:cs typeface="+mn-cs"/>
              </a:rPr>
              <a:t>&gt;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Cours Initial</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a:t>
            </a:r>
            <a:r>
              <a:rPr lang="it-IT" sz="800" b="1" dirty="0">
                <a:solidFill>
                  <a:schemeClr val="tx2"/>
                </a:solidFill>
              </a:rPr>
              <a:t>l’action </a:t>
            </a:r>
            <a:r>
              <a:rPr lang="fr-FR" sz="800" b="1" dirty="0">
                <a:solidFill>
                  <a:schemeClr val="tx2"/>
                </a:solidFill>
              </a:rPr>
              <a:t>clôture à un cours supérieur ou égal à 80% de son Cours Initial</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⁽¹⁾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028700" y="5500426"/>
            <a:ext cx="5483169" cy="731520"/>
          </a:xfrm>
          <a:prstGeom prst="rect">
            <a:avLst/>
          </a:prstGeom>
          <a:solidFill>
            <a:schemeClr val="bg1"/>
          </a:solidFill>
          <a:ln>
            <a:solidFill>
              <a:srgbClr val="B9A049"/>
            </a:solidFill>
          </a:ln>
        </p:spPr>
        <p:txBody>
          <a:bodyPr wrap="square" lIns="108000" tIns="13716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1,00%</a:t>
            </a:r>
          </a:p>
          <a:p>
            <a:pPr defTabSz="1042988" fontAlgn="base">
              <a:spcBef>
                <a:spcPct val="0"/>
              </a:spcBef>
              <a:spcAft>
                <a:spcPct val="0"/>
              </a:spcAft>
            </a:pPr>
            <a:r>
              <a:rPr lang="fr-FR" dirty="0">
                <a:solidFill>
                  <a:schemeClr val="tx1"/>
                </a:solidFill>
                <a:latin typeface="Proxima Nova Rg" panose="02000506030000020004" pitchFamily="2" charset="0"/>
              </a:rPr>
              <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a:t>
            </a:r>
            <a:r>
              <a:rPr lang="it-IT" sz="800" b="1" dirty="0">
                <a:solidFill>
                  <a:schemeClr val="tx2"/>
                </a:solidFill>
              </a:rPr>
              <a:t>l’action</a:t>
            </a:r>
            <a:r>
              <a:rPr lang="fr-FR" sz="800" b="1" dirty="0">
                <a:solidFill>
                  <a:schemeClr val="tx2"/>
                </a:solidFill>
              </a:rPr>
              <a:t> clôture à un cours </a:t>
            </a:r>
            <a:r>
              <a:rPr lang="fr-FR" sz="800" b="1" dirty="0">
                <a:solidFill>
                  <a:schemeClr val="tx2"/>
                </a:solidFill>
                <a:latin typeface="Proxima Nova Rg" panose="02000506030000020004" pitchFamily="2" charset="0"/>
              </a:rPr>
              <a:t>strictement inférieur à 80% de son Cours Initial, l’investisseur reçoit, à la date de paiement de coupon correspondante</a:t>
            </a:r>
            <a:r>
              <a:rPr lang="fr-FR" sz="800" b="1" baseline="30000" dirty="0">
                <a:solidFill>
                  <a:schemeClr val="tx2"/>
                </a:solidFill>
                <a:latin typeface="Proxima Nova Rg" panose="02000506030000020004" pitchFamily="2" charset="0"/>
              </a:rPr>
              <a:t>⁽¹⁾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dirty="0">
                <a:solidFill>
                  <a:schemeClr val="tx2"/>
                </a:solidFill>
                <a:latin typeface="Proxima Nova Rg" panose="02000506030000020004" pitchFamily="2" charset="0"/>
              </a:rPr>
              <a:t/>
            </a:r>
          </a:p>
        </p:txBody>
      </p:sp>
    </p:spTree>
    <p:extLst>
      <p:ext uri="{BB962C8B-B14F-4D97-AF65-F5344CB8AC3E}">
        <p14:creationId xmlns:p14="http://schemas.microsoft.com/office/powerpoint/2010/main" val="3215453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133350" y="9765983"/>
            <a:ext cx="6483350" cy="630942"/>
          </a:xfrm>
          <a:prstGeom prst="rect">
            <a:avLst/>
          </a:prstGeom>
          <a:noFill/>
          <a:ln w="9525">
            <a:noFill/>
            <a:miter lim="800000"/>
            <a:headEnd/>
            <a:tailEnd/>
          </a:ln>
        </p:spPr>
        <p:txBody>
          <a:bodyPr wrap="square" lIns="0" tIns="0" rIns="0" bIns="0">
            <a:spAutoFit/>
          </a:bodyPr>
          <a:lstStyle/>
          <a:p>
            <a:pPr lvl="1" algn="just"/>
            <a:r>
              <a:rPr lang="fr-FR" sz="700" baseline="30000" dirty="0">
                <a:solidFill>
                  <a:srgbClr val="000000"/>
                </a:solidFill>
                <a:latin typeface="Proxima Nova Rg" panose="02000506030000020004" pitchFamily="2" charset="0"/>
              </a:rPr>
              <a:t>⁽¹⁾</a:t>
            </a:r>
            <a:r>
              <a:rPr lang="fr-FR" sz="700" dirty="0">
                <a:solidFill>
                  <a:srgbClr val="000000"/>
                </a:solidFill>
                <a:latin typeface="Proxima Nova Rg" panose="02000506030000020004" pitchFamily="2" charset="0"/>
              </a:rPr>
              <a:t> Veuillez vous référer au tableau récapitulant les principales caractéristiques financières en page 7 pour le détail des dates. </a:t>
            </a:r>
          </a:p>
          <a:p>
            <a:pPr lvl="1" algn="just"/>
            <a:r>
              <a:rPr lang="fr-FR" sz="700" baseline="30000" dirty="0">
                <a:solidFill>
                  <a:srgbClr val="000000"/>
                </a:solidFill>
                <a:latin typeface="Proxima Nova Rg" panose="02000506030000020004" pitchFamily="2" charset="0"/>
              </a:rPr>
              <a:t>⁽²⁾</a:t>
            </a:r>
            <a:r>
              <a:rPr lang="fr-FR" sz="700" dirty="0">
                <a:solidFill>
                  <a:srgbClr val="000000"/>
                </a:solidFill>
                <a:latin typeface="Proxima Nova Rg" panose="02000506030000020004" pitchFamily="2" charset="0"/>
              </a:rPr>
              <a:t> 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dirty="0">
                <a:solidFill>
                  <a:srgbClr val="000000"/>
                </a:solidFill>
                <a:latin typeface="Proxima Nova Rg" panose="02000506030000020004" pitchFamily="2" charset="0"/>
              </a:rPr>
              <a:t>du 15/06/2022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6051110"/>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a:t>
            </a:r>
            <a:r>
              <a:rPr lang="fr-FR" sz="800" dirty="0">
                <a:highlight>
                  <a:srgbClr val="00FFFF"/>
                </a:highlight>
              </a:rPr>
              <a:t>2,48%</a:t>
            </a:r>
            <a:r>
              <a:rPr lang="fr-FR" sz="800" baseline="30000" dirty="0"/>
              <a:t>⁽²⁾</a:t>
            </a:r>
            <a:r>
              <a:rPr lang="fr-FR" sz="800" dirty="0"/>
              <a:t> et </a:t>
            </a:r>
            <a:r>
              <a:rPr lang="fr-FR" sz="800" dirty="0">
                <a:highlight>
                  <a:srgbClr val="00FFFF"/>
                </a:highlight>
              </a:rPr>
              <a:t>2,94%</a:t>
            </a:r>
            <a:r>
              <a:rPr lang="fr-FR" sz="800" baseline="30000" dirty="0"/>
              <a:t>⁽²⁾</a:t>
            </a:r>
            <a:r>
              <a:rPr lang="fr-FR" sz="800" dirty="0"/>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19 juin 2030, en l’absence de remboursement anticipé automatique préalable, on compare le cours de clôture de l'action</a:t>
            </a:r>
            <a:r>
              <a:rPr lang="en-US" sz="800" dirty="0">
                <a:solidFill>
                  <a:schemeClr val="tx2"/>
                </a:solidFill>
              </a:rPr>
              <a:t> </a:t>
            </a:r>
            <a:r>
              <a:rPr lang="fr-FR" sz="800" dirty="0">
                <a:solidFill>
                  <a:schemeClr val="tx2"/>
                </a:solidFill>
              </a:rPr>
              <a:t>à son Cours Initial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l’action </a:t>
            </a:r>
            <a:r>
              <a:rPr lang="fr-FR" sz="800" b="1" dirty="0">
                <a:solidFill>
                  <a:schemeClr val="tx2"/>
                </a:solidFill>
              </a:rPr>
              <a:t>clôture à un cours supérieur ou égal à 80% de son Cours Initial, l’investisseur reçoit, le 30 juin 2030</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l’action </a:t>
            </a:r>
            <a:r>
              <a:rPr lang="fr-FR" sz="800" b="1" dirty="0">
                <a:solidFill>
                  <a:schemeClr val="tx2"/>
                </a:solidFill>
              </a:rPr>
              <a:t>clôture à un cours strictement inférieur à 70% de son </a:t>
            </a:r>
            <a:r>
              <a:rPr lang="fr-FR" sz="800" b="1" dirty="0">
                <a:solidFill>
                  <a:srgbClr val="000000"/>
                </a:solidFill>
              </a:rPr>
              <a:t>Cours Initial</a:t>
            </a:r>
            <a:r>
              <a:rPr lang="fr-FR" sz="800" b="1" dirty="0">
                <a:solidFill>
                  <a:schemeClr val="tx2"/>
                </a:solidFill>
              </a:rPr>
              <a:t>, l’investisseur reçoit, le 30 juin 2030</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659784"/>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par l’action</a:t>
            </a:r>
          </a:p>
          <a:p>
            <a:pPr marL="0" indent="0" algn="ctr">
              <a:lnSpc>
                <a:spcPct val="100000"/>
              </a:lnSpc>
              <a:spcBef>
                <a:spcPts val="0"/>
              </a:spcBef>
              <a:buNone/>
            </a:pPr>
            <a:r>
              <a:rPr lang="fr-FR" sz="800" dirty="0"/>
              <a:t> entre le Cours Initial</a:t>
            </a:r>
            <a:r>
              <a:rPr lang="fr-FR" sz="800" dirty="0">
                <a:solidFill>
                  <a:schemeClr val="tx2"/>
                </a:solidFill>
              </a:rPr>
              <a:t> </a:t>
            </a:r>
            <a:r>
              <a:rPr lang="fr-FR" sz="800" dirty="0"/>
              <a:t>et son niveau de clôture le 19/06/2030</a:t>
            </a:r>
          </a:p>
          <a:p>
            <a:pPr marL="0" indent="0" algn="ctr">
              <a:lnSpc>
                <a:spcPct val="100000"/>
              </a:lnSpc>
              <a:spcBef>
                <a:spcPts val="0"/>
              </a:spcBef>
              <a:buNone/>
            </a:pPr>
            <a:r>
              <a:rPr lang="fr-FR" sz="800" dirty="0"/>
              <a:t>(Soit un Taux de Rendement Annuel net inférieur ou égal à -1,00%</a:t>
            </a:r>
          </a:p>
          <a:p>
            <a:pPr marL="0" indent="0" algn="ctr">
              <a:lnSpc>
                <a:spcPct val="100000"/>
              </a:lnSpc>
              <a:spcBef>
                <a:spcPts val="0"/>
              </a:spcBef>
              <a:buNone/>
            </a:pPr>
            <a:r>
              <a:rPr lang="fr-FR" sz="800" b="1" i="1" dirty="0"/>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highlight>
                  <a:srgbClr val="00FFFF"/>
                </a:highlight>
              </a:rPr>
              <a:t>2,83%</a:t>
            </a:r>
            <a:r>
              <a:rPr lang="fr-FR" sz="800" baseline="30000" dirty="0">
                <a:latin typeface="+mn-lt"/>
              </a:rPr>
              <a:t>⁽²⁾</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772396" y="6998450"/>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l’action </a:t>
            </a:r>
            <a:r>
              <a:rPr lang="fr-FR" sz="800" b="1" dirty="0">
                <a:solidFill>
                  <a:srgbClr val="000000"/>
                </a:solidFill>
              </a:rPr>
              <a:t>clôture à un cours strictement inférieur à 80% mais supérieur ou égal à 70% de son Cours Initial, l’investisseur reçoit, le 30 juin 2030 : </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842746"/>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compris entre </a:t>
            </a:r>
            <a:r>
              <a:rPr lang="fr-FR" sz="800" dirty="0">
                <a:highlight>
                  <a:srgbClr val="00FFFF"/>
                </a:highlight>
              </a:rPr>
              <a:t>3,52%</a:t>
            </a:r>
            <a:r>
              <a:rPr lang="fr-FR" sz="800" baseline="30000" dirty="0"/>
              <a:t>2) </a:t>
            </a:r>
            <a:r>
              <a:rPr lang="fr-FR" sz="800" dirty="0"/>
              <a:t>et 2,92%</a:t>
            </a:r>
            <a:r>
              <a:rPr lang="fr-FR" sz="800" baseline="30000" dirty="0">
                <a:highlight>
                  <a:srgbClr val="00FFFF"/>
                </a:highlight>
              </a:rPr>
              <a:t>(</a:t>
            </a:r>
            <a:r>
              <a:rPr lang="fr-FR" sz="800" baseline="30000" dirty="0"/>
              <a:t>2)</a:t>
            </a:r>
            <a:r>
              <a:rPr lang="fr-FR" sz="800" dirty="0"/>
              <a: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⁽¹⁾ </a:t>
            </a:r>
            <a:r>
              <a:rPr lang="fr-FR" sz="800" dirty="0">
                <a:solidFill>
                  <a:srgbClr val="000000"/>
                </a:solidFill>
                <a:latin typeface="Proxima Nova Rg" panose="02000506030000020004" pitchFamily="2" charset="0"/>
              </a:rPr>
              <a:t>(</a:t>
            </a:r>
            <a:r>
              <a:rPr lang="fr-FR" sz="800" dirty="0">
                <a:solidFill>
                  <a:schemeClr val="tx2"/>
                </a:solidFill>
              </a:rPr>
              <a:t>à partir de la fin du trimestre 4 et jusqu’à la fin du trimestre 31), on compare le cours de clôture de l'action à son Cours Initial</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a:t>
            </a:r>
            <a:r>
              <a:rPr lang="it-IT" sz="800" b="1" dirty="0">
                <a:solidFill>
                  <a:schemeClr val="tx2"/>
                </a:solidFill>
              </a:rPr>
              <a:t>l’action </a:t>
            </a:r>
            <a:r>
              <a:rPr lang="fr-FR" sz="800" b="1" dirty="0">
                <a:solidFill>
                  <a:schemeClr val="tx2"/>
                </a:solidFill>
              </a:rPr>
              <a:t>clôture à un cours supérieur ou égal à 95% de son Cours Initial, le produit est automatiquement remboursé par anticipation et l’investisseur reçoit, à la date de remboursement anticipé automatique correspondante</a:t>
            </a:r>
            <a:r>
              <a:rPr lang="fr-FR" sz="800" b="1" baseline="30000" dirty="0">
                <a:solidFill>
                  <a:schemeClr val="tx2"/>
                </a:solidFill>
              </a:rPr>
              <a:t>⁽¹⁾</a:t>
            </a:r>
            <a:r>
              <a:rPr lang="fr-FR" sz="800" b="1" dirty="0">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dirty="0"/>
              <a:t/>
            </a:r>
            <a:endParaRPr lang="en-US" sz="800" dirty="0"/>
          </a:p>
        </p:txBody>
      </p:sp>
    </p:spTree>
    <p:extLst>
      <p:ext uri="{BB962C8B-B14F-4D97-AF65-F5344CB8AC3E}">
        <p14:creationId xmlns:p14="http://schemas.microsoft.com/office/powerpoint/2010/main" val="3692740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15/06/2022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684277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du trimestre 4 jusqu'à la fin du trimestre 31, si à l’une des dates de constatation</a:t>
            </a:r>
            <a:r>
              <a:rPr lang="fr-FR" sz="800" baseline="30000" dirty="0">
                <a:solidFill>
                  <a:srgbClr val="000000"/>
                </a:solidFill>
              </a:rPr>
              <a:t>⁽¹⁾</a:t>
            </a:r>
            <a:r>
              <a:rPr lang="fr-FR" sz="800" dirty="0">
                <a:solidFill>
                  <a:srgbClr val="000000"/>
                </a:solidFill>
              </a:rPr>
              <a:t> trimestrielle l’action clôture à un cours supérieur ou égal à 95% de son Cours Initial,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coupon de 1,00% par trimestre écoulé depuis le 22/04/2022 (soit 4,00%</a:t>
            </a:r>
            <a:r>
              <a:rPr lang="fr-FR" sz="800" i="1" dirty="0">
                <a:solidFill>
                  <a:srgbClr val="000000"/>
                </a:solidFill>
              </a:rPr>
              <a:t> </a:t>
            </a:r>
            <a:r>
              <a:rPr lang="fr-FR" sz="800" dirty="0">
                <a:solidFill>
                  <a:srgbClr val="000000"/>
                </a:solidFill>
              </a:rPr>
              <a:t>par année écoulée et un Taux de Rendement Annuel net maximum de 2,81%</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⁽¹⁾</a:t>
            </a:r>
            <a:r>
              <a:rPr lang="fr-FR" sz="800" dirty="0">
                <a:solidFill>
                  <a:srgbClr val="000000"/>
                </a:solidFill>
              </a:rPr>
              <a:t>, si le mécanisme de remboursement anticipé n’a pas été activé au préalable, et si l’action clôture à un cours supérieur ou égal à 60% de son Cours Initial, l’investisseur récupère alors l’intégralité de son capital initial, majorée d’un coupon de 1,00% par trimestre écoulé depuis le 22/04/2022  (soit un coupon de 32,00% et un Taux de Rendement Annuel net de 2,48%</a:t>
            </a:r>
            <a:r>
              <a:rPr lang="fr-FR" sz="800" baseline="30000" dirty="0">
                <a:solidFill>
                  <a:srgbClr val="000000"/>
                </a:solidFill>
              </a:rPr>
              <a:t>⁽²⁾</a:t>
            </a:r>
            <a:r>
              <a:rPr lang="fr-FR" sz="800" dirty="0">
                <a:solidFill>
                  <a:srgbClr val="000000"/>
                </a:solidFill>
              </a:rPr>
              <a:t>).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automatique de remboursement anticipé n’a pas été activé au préalable et si, à la date de constatation finale⁽¹⁾, l’action clôture à un cours strictement inférieur à 60% de son Cours Initial mais supérieur ou égal à 70% de ce dernier, l’investisseur récupère l’intégralité de son capital initialement investi. Le capital n’est donc exposé à un risque de perte à l’échéance⁽¹⁾ que si l’action clôture à un cours strictement inférieur à 70% de son Cours Initial à la date de constatation finale⁽¹⁾.</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123456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⁽¹⁾</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⁽¹⁾</a:t>
            </a:r>
            <a:r>
              <a:rPr lang="fr-FR" sz="800" dirty="0">
                <a:solidFill>
                  <a:srgbClr val="000000"/>
                </a:solidFill>
              </a:rPr>
              <a:t>, l’action enregistre une baisse supérieure à 30% de son Cours Initial).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⁽¹⁾</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⁽¹⁾</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et/ou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a:t>
            </a:r>
            <a:r>
              <a:rPr lang="fr-FR" sz="800" dirty="0">
                <a:solidFill>
                  <a:srgbClr val="000000"/>
                </a:solidFill>
                <a:latin typeface="Proxima Nova Rg" panose="02000506030000020004" pitchFamily="2" charset="0"/>
              </a:rPr>
              <a:t>(qui induit un risque sur la valeur de marché du titre de créance) de l’Émetteur.</a:t>
            </a: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4 à 32 trimestres.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l'action, du fait du </a:t>
            </a:r>
            <a:r>
              <a:rPr lang="fr-FR" sz="800" b="1" dirty="0">
                <a:solidFill>
                  <a:srgbClr val="000000"/>
                </a:solidFill>
              </a:rPr>
              <a:t>mécanisme de plafonnement des gains à 1,00% par trimestre écoulé depuis le 22/04/2022 </a:t>
            </a:r>
            <a:r>
              <a:rPr lang="fr-FR" sz="800" dirty="0">
                <a:solidFill>
                  <a:srgbClr val="000000"/>
                </a:solidFill>
              </a:rPr>
              <a:t>(soit un Taux de Rendement Annuel net maximum de 2,81%</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123456 » est très sensible à une faible variation du cours de clôture de l'action autour du seuil de </a:t>
            </a:r>
            <a:r>
              <a:rPr lang="fr-FR" sz="800" b="1" dirty="0">
                <a:solidFill>
                  <a:srgbClr val="000000"/>
                </a:solidFill>
                <a:effectLst/>
                <a:ea typeface="Calibri" panose="020F0502020204030204" pitchFamily="34" charset="0"/>
              </a:rPr>
              <a:t>95% de son Cours Initial et 95%  </a:t>
            </a:r>
            <a:r>
              <a:rPr lang="fr-FR" sz="800" b="1" dirty="0">
                <a:effectLst/>
                <a:ea typeface="Calibri" panose="020F0502020204030204" pitchFamily="34" charset="0"/>
              </a:rPr>
              <a:t>en cours de vie, et des seuils de 60% et 70% de son Cours Initial à la date de constatation finale</a:t>
            </a:r>
            <a:r>
              <a:rPr lang="fr-FR" sz="800" b="1" baseline="30000" dirty="0">
                <a:effectLst/>
                <a:ea typeface="Calibri" panose="020F0502020204030204" pitchFamily="34" charset="0"/>
              </a:rPr>
              <a:t>⁽¹⁾</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highlight>
                  <a:srgbClr val="FF00FF"/>
                </a:highlight>
              </a:rPr>
              <a:t>Risque lié au sous-jacent : </a:t>
            </a:r>
            <a:r>
              <a:rPr lang="fr-FR" sz="800" dirty="0">
                <a:solidFill>
                  <a:srgbClr val="000000"/>
                </a:solidFill>
                <a:highlight>
                  <a:srgbClr val="FF00FF"/>
                </a:highlight>
              </a:rPr>
              <a:t>Le mécanisme de remboursement est lié à l’évolution du cours de l'action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highlight>
                  <a:srgbClr val="FF00FF"/>
                </a:highlight>
              </a:rPr>
              <a:t>Risque découlant de la nature du support : </a:t>
            </a:r>
            <a:r>
              <a:rPr lang="fr-FR" sz="800" dirty="0">
                <a:solidFill>
                  <a:srgbClr val="000000"/>
                </a:solidFill>
                <a:highlight>
                  <a:srgbClr val="FF00FF"/>
                </a:highlight>
              </a:rPr>
              <a:t>En cas de revente du produit avant l’échéance ou, selon le cas, à la date de remboursement anticipé automatique</a:t>
            </a:r>
            <a:r>
              <a:rPr lang="fr-FR" sz="800" baseline="30000" dirty="0">
                <a:solidFill>
                  <a:srgbClr val="000000"/>
                </a:solidFill>
                <a:highlight>
                  <a:srgbClr val="FF00FF"/>
                </a:highlight>
              </a:rPr>
              <a:t>⁽¹⁾</a:t>
            </a:r>
            <a:r>
              <a:rPr lang="fr-FR" sz="800" dirty="0">
                <a:solidFill>
                  <a:srgbClr val="000000"/>
                </a:solidFill>
                <a:highlight>
                  <a:srgbClr val="FF00FF"/>
                </a:highlight>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highlight>
                  <a:srgbClr val="FF00FF"/>
                </a:highlight>
              </a:rPr>
              <a:t>⁽¹⁾</a:t>
            </a:r>
            <a:r>
              <a:rPr lang="fr-FR" sz="800" dirty="0">
                <a:solidFill>
                  <a:srgbClr val="000000"/>
                </a:solidFill>
                <a:highlight>
                  <a:srgbClr val="FF00FF"/>
                </a:highlight>
              </a:rPr>
              <a:t>. Ainsi, le montant remboursé pourra être très différent (inférieur ou supérieur) du montant résultant de l’application de la formule annoncée. </a:t>
            </a:r>
            <a:r>
              <a:rPr lang="fr-FR" sz="800" b="1" dirty="0">
                <a:solidFill>
                  <a:srgbClr val="000000"/>
                </a:solidFill>
                <a:highlight>
                  <a:srgbClr val="FF00FF"/>
                </a:highlight>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335663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15/06/2022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60898"/>
            <a:ext cx="6839998" cy="707668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trimestrielle</a:t>
            </a:r>
            <a:r>
              <a:rPr lang="fr-FR" sz="800" baseline="30000" dirty="0">
                <a:solidFill>
                  <a:srgbClr val="000000"/>
                </a:solidFill>
              </a:rPr>
              <a:t>⁽¹⁾</a:t>
            </a:r>
            <a:r>
              <a:rPr lang="fr-FR" sz="800" dirty="0">
                <a:solidFill>
                  <a:srgbClr val="000000"/>
                </a:solidFill>
              </a:rPr>
              <a:t>, </a:t>
            </a:r>
            <a:r>
              <a:rPr lang="fr-FR" sz="800" dirty="0">
                <a:latin typeface="Proxima Nova Rg" panose="02000506030000020004" pitchFamily="2" charset="0"/>
              </a:rPr>
              <a:t>l’investisseur peut recevoir un coupon de 1,00% dès lors que l’action clôture à un cours supérieur ou égal à 80% de son Cours Initial</a:t>
            </a:r>
            <a:r>
              <a:rPr lang="fr-FR" sz="800" dirty="0">
                <a:solidFill>
                  <a:srgbClr val="000000"/>
                </a:solidFill>
                <a:ea typeface="SimSun" pitchFamily="2" charset="-122"/>
                <a:cs typeface="Times New Roman" pitchFamily="18" charset="0"/>
              </a:rPr>
              <a:t>.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l’issue du trimestre 4 à 31, si à l’une des dates de constatation trimestrielle correspondantes</a:t>
            </a:r>
            <a:r>
              <a:rPr lang="fr-FR" sz="800" baseline="30000" dirty="0">
                <a:solidFill>
                  <a:srgbClr val="000000"/>
                </a:solidFill>
              </a:rPr>
              <a:t>⁽¹⁾</a:t>
            </a:r>
            <a:r>
              <a:rPr lang="fr-FR" sz="800" dirty="0">
                <a:solidFill>
                  <a:srgbClr val="000000"/>
                </a:solidFill>
              </a:rPr>
              <a:t> ,l’action clôture à un cours supérieur ou égal à 95% de son Cours Initial,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1,00%  (soit un Taux de Rendement Annuel net maximum  de </a:t>
            </a:r>
            <a:r>
              <a:rPr lang="fr-FR" sz="800" dirty="0">
                <a:solidFill>
                  <a:srgbClr val="000000"/>
                </a:solidFill>
                <a:highlight>
                  <a:srgbClr val="00FFFF"/>
                </a:highlight>
              </a:rPr>
              <a:t>2,94%</a:t>
            </a:r>
            <a:r>
              <a:rPr lang="fr-FR" sz="800" baseline="30000" dirty="0">
                <a:solidFill>
                  <a:srgbClr val="000000"/>
                </a:solidFill>
              </a:rPr>
              <a:t>( </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de remboursement anticipé n’a pas été activé au préalable, et si à la date de constatation finale l’action clôture à un cours supérieur ou égal à 70% de son Cours Initial, l’investisseur récupère alors l’intégralité de son capital initialement investi (soit un Taux de Rendement Annuel net maximum de </a:t>
            </a:r>
            <a:r>
              <a:rPr lang="fr-FR" sz="800" dirty="0">
                <a:solidFill>
                  <a:srgbClr val="000000"/>
                </a:solidFill>
                <a:highlight>
                  <a:srgbClr val="00FFFF"/>
                </a:highlight>
              </a:rPr>
              <a:t>2,94%</a:t>
            </a:r>
            <a:r>
              <a:rPr lang="fr-FR" sz="800" baseline="30000" dirty="0">
                <a:solidFill>
                  <a:srgbClr val="000000"/>
                </a:solidFill>
              </a:rPr>
              <a:t>⁽²⁾</a:t>
            </a:r>
            <a:r>
              <a:rPr lang="fr-FR" sz="800" dirty="0">
                <a:solidFill>
                  <a:srgbClr val="000000"/>
                </a:solidFill>
              </a:rPr>
              <a:t>). </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123456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⁽¹⁾</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⁽¹⁾</a:t>
            </a:r>
            <a:r>
              <a:rPr lang="fr-FR" sz="800" dirty="0">
                <a:solidFill>
                  <a:srgbClr val="000000"/>
                </a:solidFill>
              </a:rPr>
              <a:t>, l’action enregistre une baisse supérieure à 30% de son Cours Initial).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⁽¹⁾</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⁽¹⁾</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4 à 32 trimestres.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l'action, du fait du </a:t>
            </a:r>
            <a:r>
              <a:rPr lang="fr-FR" sz="800" b="1" dirty="0">
                <a:solidFill>
                  <a:srgbClr val="000000"/>
                </a:solidFill>
              </a:rPr>
              <a:t>mécanisme de plafonnement des gains à 1,00% par trimestre </a:t>
            </a:r>
            <a:r>
              <a:rPr lang="fr-FR" sz="800" dirty="0">
                <a:solidFill>
                  <a:srgbClr val="000000"/>
                </a:solidFill>
              </a:rPr>
              <a:t>(soit un Taux de Rendement Annuel net maximum de de de </a:t>
            </a:r>
            <a:r>
              <a:rPr lang="fr-FR" sz="800" dirty="0">
                <a:solidFill>
                  <a:srgbClr val="000000"/>
                </a:solidFill>
                <a:highlight>
                  <a:srgbClr val="00FFFF"/>
                </a:highlight>
              </a:rPr>
              <a:t>2,94%</a:t>
            </a:r>
            <a:r>
              <a:rPr lang="fr-FR" sz="800" baseline="30000" dirty="0">
                <a:solidFill>
                  <a:srgbClr val="000000"/>
                </a:solidFill>
              </a:rPr>
              <a:t>( </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123456 » est très sensible à une faible variation du cours de clôture de l'action autour du seuil de </a:t>
            </a:r>
            <a:r>
              <a:rPr lang="fr-FR" sz="800" dirty="0">
                <a:solidFill>
                  <a:srgbClr val="000000"/>
                </a:solidFill>
                <a:effectLst/>
                <a:ea typeface="Calibri" panose="020F0502020204030204" pitchFamily="34" charset="0"/>
              </a:rPr>
              <a:t>80% de son Cours Initial et 95%  </a:t>
            </a:r>
            <a:r>
              <a:rPr lang="fr-FR" sz="800" dirty="0">
                <a:effectLst/>
                <a:ea typeface="Calibri" panose="020F0502020204030204" pitchFamily="34" charset="0"/>
              </a:rPr>
              <a:t>en cours de vie, et des seuils de 80% et 70% de son Cours Initial à la date de constatation finale</a:t>
            </a:r>
            <a:r>
              <a:rPr lang="fr-FR" sz="800" baseline="30000" dirty="0">
                <a:effectLst/>
                <a:ea typeface="Calibri" panose="020F0502020204030204" pitchFamily="34" charset="0"/>
              </a:rPr>
              <a:t>(1</a:t>
            </a:r>
            <a:r>
              <a:rPr lang="fr-FR" sz="800" b="1" baseline="30000" dirty="0">
                <a:effectLst/>
                <a:ea typeface="Calibri" panose="020F0502020204030204" pitchFamily="34" charset="0"/>
              </a:rPr>
              <a:t>)</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Conformément à l’articule 14 du Règlement délégué n°2019/979, les investisseurs sont invités à lire attentivement la section « Facteurs de Risques » du Prospectus de Base et des Conditions définitives, disponible sur le site </a:t>
            </a:r>
            <a:r>
              <a:rPr lang="fr-FR" sz="800" i="1" dirty="0">
                <a:solidFill>
                  <a:srgbClr val="000000"/>
                </a:solidFill>
                <a:hlinkClick r:id="rId2"/>
              </a:rPr>
              <a:t>https://derivative.credit-suisse.com/countryselect/fr</a:t>
            </a:r>
            <a:endParaRPr lang="fr-FR" sz="800" i="1" dirty="0">
              <a:solidFill>
                <a:srgbClr val="000000"/>
              </a:solidFill>
            </a:endParaRPr>
          </a:p>
          <a:p>
            <a:pPr algn="just">
              <a:lnSpc>
                <a:spcPct val="95000"/>
              </a:lnSpc>
            </a:pPr>
            <a:endParaRPr lang="fr-FR" sz="800" i="1" dirty="0">
              <a:solidFill>
                <a:srgbClr val="000000"/>
              </a:solidFill>
            </a:endParaRP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en cas d’insolvabilité de l’Emetteur, les investisseurs pourraient perdre l’ensemble ou une partie du capital investi indépendamment de tout autre facteur favorable pouvant impacter la valeur du produit, tel que la performance des actifs sous-jacents. </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taux </a:t>
            </a:r>
            <a:r>
              <a:rPr lang="fr-FR" sz="800" dirty="0">
                <a:solidFill>
                  <a:srgbClr val="000000"/>
                </a:solidFill>
              </a:rPr>
              <a:t>: toute modification des taux d’intérêt peut affecter négativement la valeur du produit. </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a:t>
            </a:r>
            <a:r>
              <a:rPr lang="fr-FR" sz="800" dirty="0">
                <a:solidFill>
                  <a:srgbClr val="000000"/>
                </a:solidFill>
              </a:rPr>
              <a:t>: Même si un marché secondaire existe, il peut ne pas fournir suffisamment de liquidités pour permettre aux investisseurs de vendre ou négocier le produit facilement. L’absence de liquidité peut avoir un effet négatif sur la valeur du produit dans la mesure où les investisseurs ne pourront pas nécessairement vendre le produit aisément ou à des prix permettant aux investisseurs de réaliser le rendement escompté. En conséquence, les investisseurs pourraient perdre une partie ou la totalité de leur investissement. </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conflits d’intérêts potentiels </a:t>
            </a:r>
            <a:r>
              <a:rPr lang="fr-FR" sz="800" dirty="0">
                <a:solidFill>
                  <a:srgbClr val="000000"/>
                </a:solidFill>
              </a:rPr>
              <a:t>: L’émetteur et l’agent de calcul de ce produit appartiennent au Groupe </a:t>
            </a:r>
            <a:r>
              <a:rPr lang="fr-FR" sz="800" dirty="0" err="1">
                <a:solidFill>
                  <a:srgbClr val="000000"/>
                </a:solidFill>
              </a:rPr>
              <a:t>Credit</a:t>
            </a:r>
            <a:r>
              <a:rPr lang="fr-FR" sz="800" dirty="0">
                <a:solidFill>
                  <a:srgbClr val="000000"/>
                </a:solidFill>
              </a:rPr>
              <a:t> Suisse. Les conflits d’intérêts qui peuvent être engendrés seront gérés conformément à la réglementation applicable. </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highlight>
                  <a:srgbClr val="FF00FF"/>
                </a:highlight>
              </a:rPr>
              <a:t>Exposition à la performance de l’indice sous-jacent. </a:t>
            </a:r>
            <a:r>
              <a:rPr lang="fr-FR" sz="800" dirty="0">
                <a:solidFill>
                  <a:srgbClr val="000000"/>
                </a:solidFill>
                <a:highlight>
                  <a:srgbClr val="FF00FF"/>
                </a:highlight>
              </a:rPr>
              <a:t>La performance des actions composants l’indice dépend de facteurs macroéconomiques liés aux actions contenues dans l’indice, dont certains niveaux d’intérêt et de prix sur les marchés de capitaux, des variations de change, des facteurs politiques et des facteurs propres aux entreprises, tels que la situation financière, la situation commerciale, la situation en matière de risque, la structure de l’actionnariat et la politique en matière de distributions. En outre, le sponsor de l’indice peut modifier les composants dudit indice ou apporter d’autres changements d’ordre méthodologique susceptibles de changer le niveau d’un ou plusieurs composants. Ces modifications peuvent avoir un impact négatif sur le niveau dudit indice, et nuire ainsi à la valeur et au rendement du produit. &lt;SI INDICE&gt;</a:t>
            </a:r>
            <a:endParaRPr lang="fr-FR" sz="800" b="1" dirty="0">
              <a:solidFill>
                <a:srgbClr val="000000"/>
              </a:solidFill>
              <a:highlight>
                <a:srgbClr val="FF00FF"/>
              </a:highlight>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highlight>
                  <a:srgbClr val="FF00FF"/>
                </a:highlight>
              </a:rPr>
              <a:t>Risques liés aux indices « </a:t>
            </a:r>
            <a:r>
              <a:rPr lang="fr-FR" sz="800" b="1" dirty="0" err="1">
                <a:solidFill>
                  <a:srgbClr val="000000"/>
                </a:solidFill>
                <a:highlight>
                  <a:srgbClr val="FF00FF"/>
                </a:highlight>
              </a:rPr>
              <a:t>Decrement</a:t>
            </a:r>
            <a:r>
              <a:rPr lang="fr-FR" sz="800" b="1" dirty="0">
                <a:solidFill>
                  <a:srgbClr val="000000"/>
                </a:solidFill>
                <a:highlight>
                  <a:srgbClr val="FF00FF"/>
                </a:highlight>
              </a:rPr>
              <a:t> » en points d’indice : </a:t>
            </a:r>
            <a:r>
              <a:rPr lang="fr-FR" sz="800" dirty="0">
                <a:solidFill>
                  <a:srgbClr val="000000"/>
                </a:solidFill>
                <a:highlight>
                  <a:srgbClr val="FF00FF"/>
                </a:highlight>
              </a:rPr>
              <a:t>Un montant prédéterminé (dividende synthétique) étant périodiquement déduit du niveau de l’indice sous-jacent, celui-ci sous-performa l’indice correspondant dividendes réinvestis sans retranchement. En outre, l’indice sous-jacent aura une performance différente de celle de l’indice correspondant dividendes non-réinvestis, de sorte que si le niveau de dividende synthétique est supérieur au niveau de dividende réalisé, l’indice sous-jacent sous performera l’indice correspondant dividendes non réinvestis. Enfin, le dividende synthétique prélevé étant exprimé en points d'indice, le rendement du dividende synthétique augmentera dans uns scénario de marché négatif. Ainsi, la sous-performance de l’indice sera accélérée en cas de baisse du niveau de l’indice. SI INDICE DECREMENT</a:t>
            </a:r>
            <a:endParaRPr lang="fr-FR" sz="800" b="1" dirty="0">
              <a:solidFill>
                <a:srgbClr val="000000"/>
              </a:solidFill>
              <a:highlight>
                <a:srgbClr val="FF00FF"/>
              </a:highlight>
            </a:endParaRPr>
          </a:p>
        </p:txBody>
      </p:sp>
    </p:spTree>
    <p:extLst>
      <p:ext uri="{BB962C8B-B14F-4D97-AF65-F5344CB8AC3E}">
        <p14:creationId xmlns:p14="http://schemas.microsoft.com/office/powerpoint/2010/main" val="241699992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7" ma:contentTypeDescription="Crée un document." ma:contentTypeScope="" ma:versionID="bfb75e103009df80b8e5001438c41194">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2ae3df86d13efbb4a35042af2564d386"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2.xml><?xml version="1.0" encoding="utf-8"?>
<ds:datastoreItem xmlns:ds="http://schemas.openxmlformats.org/officeDocument/2006/customXml" ds:itemID="{9D1B024F-C944-441B-9844-68C8399983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5DE574B-2CD2-4078-9BEA-2A14717D9698}">
  <ds:schemaRefs>
    <ds:schemaRef ds:uri="514a554b-82b0-4359-b247-fc84018a95f0"/>
    <ds:schemaRef ds:uri="ef624bc2-1644-4d69-8362-5c28ca49637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21045</TotalTime>
  <Words>10071</Words>
  <Application>Microsoft Office PowerPoint</Application>
  <PresentationFormat>Personnalisé</PresentationFormat>
  <Paragraphs>379</Paragraphs>
  <Slides>15</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15</vt:i4>
      </vt:variant>
    </vt:vector>
  </HeadingPairs>
  <TitlesOfParts>
    <vt:vector size="22"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954</cp:revision>
  <cp:lastPrinted>2022-05-04T09:56:42Z</cp:lastPrinted>
  <dcterms:created xsi:type="dcterms:W3CDTF">2017-02-21T09:03:05Z</dcterms:created>
  <dcterms:modified xsi:type="dcterms:W3CDTF">2022-06-10T14:45:08Z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y fmtid="{D5CDD505-2E9C-101B-9397-08002B2CF9AE}" pid="6" name="MediaServiceImageTags">
    <vt:lpwstr/>
  </property>
</Properties>
</file>