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50" d="100"/>
          <a:sy n="150" d="100"/>
        </p:scale>
        <p:origin x="355" y="-582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A9E438CC-0FD5-4DE9-8209-90A2CEB965F8}"/>
    <pc:docChg chg="undo custSel modSld">
      <pc:chgData name="Wally PILLER" userId="e1c1cba4-6299-482b-91e7-ffd34a654594" providerId="ADAL" clId="{A9E438CC-0FD5-4DE9-8209-90A2CEB965F8}" dt="2022-05-25T15:14:25.839" v="135" actId="20578"/>
      <pc:docMkLst>
        <pc:docMk/>
      </pc:docMkLst>
      <pc:sldChg chg="modSp mod">
        <pc:chgData name="Wally PILLER" userId="e1c1cba4-6299-482b-91e7-ffd34a654594" providerId="ADAL" clId="{A9E438CC-0FD5-4DE9-8209-90A2CEB965F8}" dt="2022-05-25T14:22:14.657" v="49"/>
        <pc:sldMkLst>
          <pc:docMk/>
          <pc:sldMk cId="279835308" sldId="283"/>
        </pc:sldMkLst>
        <pc:spChg chg="mod">
          <ac:chgData name="Wally PILLER" userId="e1c1cba4-6299-482b-91e7-ffd34a654594" providerId="ADAL" clId="{A9E438CC-0FD5-4DE9-8209-90A2CEB965F8}" dt="2022-05-25T14:22:14.657" v="49"/>
          <ac:spMkLst>
            <pc:docMk/>
            <pc:sldMk cId="279835308" sldId="283"/>
            <ac:spMk id="12" creationId="{6D78390A-2262-4712-95F9-8DE5399A1291}"/>
          </ac:spMkLst>
        </pc:spChg>
        <pc:spChg chg="mod">
          <ac:chgData name="Wally PILLER" userId="e1c1cba4-6299-482b-91e7-ffd34a654594" providerId="ADAL" clId="{A9E438CC-0FD5-4DE9-8209-90A2CEB965F8}" dt="2022-05-25T14:19:32.794" v="3" actId="20577"/>
          <ac:spMkLst>
            <pc:docMk/>
            <pc:sldMk cId="279835308" sldId="283"/>
            <ac:spMk id="18" creationId="{CFFC8B5E-6E2E-4EB2-BF37-16231C4C9B24}"/>
          </ac:spMkLst>
        </pc:spChg>
        <pc:spChg chg="mod">
          <ac:chgData name="Wally PILLER" userId="e1c1cba4-6299-482b-91e7-ffd34a654594" providerId="ADAL" clId="{A9E438CC-0FD5-4DE9-8209-90A2CEB965F8}" dt="2022-05-25T14:20:45.213" v="45" actId="5793"/>
          <ac:spMkLst>
            <pc:docMk/>
            <pc:sldMk cId="279835308" sldId="283"/>
            <ac:spMk id="19" creationId="{31D75E17-6DBF-43D8-8176-54D6EA820E0A}"/>
          </ac:spMkLst>
        </pc:spChg>
      </pc:sldChg>
      <pc:sldChg chg="modSp mod">
        <pc:chgData name="Wally PILLER" userId="e1c1cba4-6299-482b-91e7-ffd34a654594" providerId="ADAL" clId="{A9E438CC-0FD5-4DE9-8209-90A2CEB965F8}" dt="2022-05-25T14:26:00.707" v="66" actId="20577"/>
        <pc:sldMkLst>
          <pc:docMk/>
          <pc:sldMk cId="4283008219" sldId="284"/>
        </pc:sldMkLst>
        <pc:spChg chg="mod">
          <ac:chgData name="Wally PILLER" userId="e1c1cba4-6299-482b-91e7-ffd34a654594" providerId="ADAL" clId="{A9E438CC-0FD5-4DE9-8209-90A2CEB965F8}" dt="2022-05-25T14:26:00.707" v="66" actId="20577"/>
          <ac:spMkLst>
            <pc:docMk/>
            <pc:sldMk cId="4283008219" sldId="284"/>
            <ac:spMk id="16" creationId="{E676ECD3-0DEA-491E-887F-9613472B311F}"/>
          </ac:spMkLst>
        </pc:spChg>
      </pc:sldChg>
      <pc:sldChg chg="modSp">
        <pc:chgData name="Wally PILLER" userId="e1c1cba4-6299-482b-91e7-ffd34a654594" providerId="ADAL" clId="{A9E438CC-0FD5-4DE9-8209-90A2CEB965F8}" dt="2022-05-25T15:14:25.839" v="135" actId="20578"/>
        <pc:sldMkLst>
          <pc:docMk/>
          <pc:sldMk cId="2335663946" sldId="286"/>
        </pc:sldMkLst>
        <pc:spChg chg="mod">
          <ac:chgData name="Wally PILLER" userId="e1c1cba4-6299-482b-91e7-ffd34a654594" providerId="ADAL" clId="{A9E438CC-0FD5-4DE9-8209-90A2CEB965F8}" dt="2022-05-25T15:14:25.839" v="135" actId="20578"/>
          <ac:spMkLst>
            <pc:docMk/>
            <pc:sldMk cId="2335663946" sldId="286"/>
            <ac:spMk id="11" creationId="{FED2574D-6984-4E56-B512-D9093DAE028A}"/>
          </ac:spMkLst>
        </pc:spChg>
      </pc:sldChg>
      <pc:sldChg chg="modSp mod">
        <pc:chgData name="Wally PILLER" userId="e1c1cba4-6299-482b-91e7-ffd34a654594" providerId="ADAL" clId="{A9E438CC-0FD5-4DE9-8209-90A2CEB965F8}" dt="2022-05-25T14:36:03.100" v="134" actId="108"/>
        <pc:sldMkLst>
          <pc:docMk/>
          <pc:sldMk cId="713649784" sldId="289"/>
        </pc:sldMkLst>
        <pc:graphicFrameChg chg="mod modGraphic">
          <ac:chgData name="Wally PILLER" userId="e1c1cba4-6299-482b-91e7-ffd34a654594" providerId="ADAL" clId="{A9E438CC-0FD5-4DE9-8209-90A2CEB965F8}" dt="2022-05-25T14:36:03.100" v="134" actId="108"/>
          <ac:graphicFrameMkLst>
            <pc:docMk/>
            <pc:sldMk cId="713649784" sldId="289"/>
            <ac:graphicFrameMk id="4" creationId="{D75964C9-9893-4B10-B127-424F0758DE3D}"/>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08/06/2022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08/06/2022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31601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05 mai 2022 au 24 juin 2022 (inclus). </a:t>
            </a:r>
            <a:r>
              <a:rPr lang="fr-FR" sz="800" cap="none" dirty="0"/>
              <a:t>Une fois le montant de l’enveloppe initiale atteint (30 000 000 EUR), la commercialisation de « Athena Oxygene Trimestriel SBFESG » peut cesser à tout moment sans préavis avant le 24 juin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t>12 ans</a:t>
            </a:r>
            <a:r>
              <a:rPr lang="fr-FR" sz="800" b="1" cap="none"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l’investisseur prend un risque de perte en capital non mesurable à priori.</a:t>
            </a:r>
            <a:r>
              <a:rPr lang="fr-FR" sz="800" i="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1754326"/>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FR0014009DK8</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4202E"/>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Titre de créance émis par Sg </a:t>
            </a:r>
            <a:r>
              <a:rPr lang="fr-FR" sz="800" b="1" cap="all" dirty="0" err="1">
                <a:solidFill>
                  <a:srgbClr val="B9A049"/>
                </a:solidFill>
                <a:latin typeface="Futura PT" panose="020B0902020204020203" pitchFamily="34" charset="0"/>
              </a:rPr>
              <a:t>issuer</a:t>
            </a:r>
            <a:r>
              <a:rPr lang="fr-FR" sz="800" b="1" cap="all" dirty="0">
                <a:solidFill>
                  <a:srgbClr val="B9A049"/>
                </a:solidFill>
                <a:latin typeface="Futura PT" panose="020B0902020204020203" pitchFamily="34" charset="0"/>
              </a:rPr>
              <a:t> </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latin typeface="Proxima Nova Rg" panose="02000506030000020004" pitchFamily="2" charset="0"/>
              </a:rPr>
              <a:t>véhicule d’émission dédié de droit luxembourgeois, bénéficiant d’une garantie donnée par Société Générale</a:t>
            </a:r>
            <a:r>
              <a:rPr lang="fr-FR" sz="800" cap="none" baseline="30000" dirty="0">
                <a:solidFill>
                  <a:schemeClr val="tx2"/>
                </a:solidFill>
                <a:latin typeface="Proxima Nova Rg" panose="02000506030000020004" pitchFamily="2" charset="0"/>
              </a:rPr>
              <a:t> </a:t>
            </a:r>
            <a:r>
              <a:rPr lang="fr-FR" sz="800" cap="none" dirty="0">
                <a:solidFill>
                  <a:schemeClr val="tx2"/>
                </a:solidFill>
                <a:latin typeface="Proxima Nova Rg" panose="02000506030000020004" pitchFamily="2" charset="0"/>
              </a:rPr>
              <a:t>de la formule de remboursement et du paiement des sommes dues par l’Émetteur au titre du produit. L’investisseur est par conséquent soumis au risque de défaut de paiement et de faillite de l’Émetteur, SG ISSUER, ainsi que de défaut de paiement, faillite et de mise en résolution du Garant, Société Générale.</a:t>
            </a:r>
          </a:p>
          <a:p>
            <a:pPr algn="just">
              <a:buClr>
                <a:srgbClr val="000000"/>
              </a:buClr>
              <a:buSzPct val="100000"/>
            </a:pPr>
            <a:endParaRPr lang="fr-FR" sz="800" cap="none" dirty="0">
              <a:solidFill>
                <a:schemeClr val="tx2"/>
              </a:solidFill>
              <a:latin typeface="Proxima Nova Rg" panose="02000506030000020004" pitchFamily="2" charset="0"/>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ATHENA OXYGENE TRIMESTRIEL SBFESG</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rgbClr val="04202E"/>
                </a:solidFill>
                <a:latin typeface="Proxima Nova Rg" panose="02000506030000020004" pitchFamily="2" charset="0"/>
              </a:rPr>
              <a:t>⁽¹⁾ </a:t>
            </a:r>
            <a:r>
              <a:rPr lang="fr-FR" sz="650" dirty="0">
                <a:solidFill>
                  <a:srgbClr val="04202E"/>
                </a:solidFill>
                <a:latin typeface="Proxima Nova Rg" panose="02000506030000020004" pitchFamily="2" charset="0"/>
              </a:rPr>
              <a:t>L’investisseur prend un risque de perte en capital non mesurable a priori si les titres de créance sont revendus avant la date d’échéance ou de remboursement automatique anticipé. L’investisseur supporte le risque de défaut de paiement et/ou de faillite de l’Émetteur et/ou Garant, ainsi que de mise en résolution du Garant. Pour les autres risques de perte en capital, voir pages suivantes. </a:t>
            </a:r>
          </a:p>
          <a:p>
            <a:pPr algn="just" defTabSz="914400"/>
            <a:r>
              <a:rPr lang="fr-FR" sz="650" baseline="30000" dirty="0">
                <a:solidFill>
                  <a:srgbClr val="04202E"/>
                </a:solidFill>
                <a:latin typeface="Proxima Nova Rg" panose="02000506030000020004" pitchFamily="2" charset="0"/>
              </a:rPr>
              <a:t>⁽²⁾ </a:t>
            </a:r>
            <a:r>
              <a:rPr lang="fr-FR" sz="650" dirty="0">
                <a:solidFill>
                  <a:srgbClr val="04202E"/>
                </a:solidFill>
                <a:latin typeface="Proxima Nova Rg" panose="02000506030000020004" pitchFamily="2" charset="0"/>
              </a:rPr>
              <a:t>L’assureur s’engage exclusivement sur le nombre d’unités de compte mais non sur leur valeur, qu’il ne garantit pas. Il est précisé que l’assureur d’une part, l’Émetteur et le Garant d’autre part sont des entités juridiques indépendantes. Ce document n’a pas été rédigé par l’assureur. </a:t>
            </a:r>
          </a:p>
          <a:p>
            <a:pPr algn="just" defTabSz="914400"/>
            <a:r>
              <a:rPr lang="fr-FR" sz="650" baseline="30000" dirty="0">
                <a:solidFill>
                  <a:srgbClr val="04202E"/>
                </a:solidFill>
                <a:latin typeface="Proxima Nova Rg" panose="02000506030000020004" pitchFamily="2" charset="0"/>
              </a:rPr>
              <a:t>(3) </a:t>
            </a:r>
            <a:r>
              <a:rPr lang="fr-FR" sz="650" dirty="0">
                <a:solidFill>
                  <a:srgbClr val="04202E"/>
                </a:solidFill>
                <a:latin typeface="Proxima Nova Rg" panose="02000506030000020004" pitchFamily="2" charset="0"/>
              </a:rPr>
              <a:t>Filiale à 100% de Société Générale Luxembourg SA, elle-même filiale à 100% de Société Générale : Moody’s : A1 / Standard &amp; </a:t>
            </a:r>
            <a:r>
              <a:rPr lang="fr-FR" sz="650" dirty="0" err="1">
                <a:solidFill>
                  <a:srgbClr val="04202E"/>
                </a:solidFill>
                <a:latin typeface="Proxima Nova Rg" panose="02000506030000020004" pitchFamily="2" charset="0"/>
              </a:rPr>
              <a:t>Poor’s</a:t>
            </a:r>
            <a:r>
              <a:rPr lang="fr-FR" sz="650" dirty="0">
                <a:solidFill>
                  <a:srgbClr val="04202E"/>
                </a:solidFill>
                <a:latin typeface="Proxima Nova Rg" panose="02000506030000020004" pitchFamily="2" charset="0"/>
              </a:rPr>
              <a:t> : A. Notations en vigueur au moment de la rédaction de la présente brochure le </a:t>
            </a:r>
            <a:r>
              <a:rPr lang="fr-FR" sz="650" dirty="0">
                <a:solidFill>
                  <a:schemeClr val="tx2"/>
                </a:solidFill>
                <a:latin typeface="Proxima Nova Rg" panose="02000506030000020004" pitchFamily="2" charset="0"/>
              </a:rPr>
              <a:t>08 juin 2022. </a:t>
            </a:r>
            <a:r>
              <a:rPr lang="fr-FR" sz="650" dirty="0">
                <a:solidFill>
                  <a:srgbClr val="04202E"/>
                </a:solidFill>
                <a:latin typeface="Proxima Nova Rg" panose="02000506030000020004" pitchFamily="2" charset="0"/>
              </a:rPr>
              <a:t>Ces notations peuvent être révisées à tout moment et ne sont pas une garantie de solvabilité de l’Émetteur ni du Garant. Elles ne sauraient constituer un argument de souscription au titres de créance.</a:t>
            </a:r>
            <a:endParaRPr lang="fr-FR" sz="65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60%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100% mais supérieur ou égal à 60%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Athena Oxygene Trimestriel SBFESG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60% ET DE 100% DE SON Niveau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100% de son Niveau Initial. Le produit verse donc un coupon de 2,25%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47, aux dates de constatation correspondantes</a:t>
            </a:r>
            <a:r>
              <a:rPr lang="fr-FR" sz="800" baseline="30000" dirty="0"/>
              <a:t>⁽¹⁾</a:t>
            </a:r>
            <a:r>
              <a:rPr lang="fr-FR" sz="800" dirty="0"/>
              <a:t>, l'indice clôture à un niveau strictement inférieur à 100% de son Niveau Initial.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60%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-11,60%</a:t>
            </a:r>
            <a:r>
              <a:rPr lang="fr-FR" sz="800" baseline="30000" dirty="0"/>
              <a:t>⁽²⁾</a:t>
            </a:r>
            <a:r>
              <a:rPr lang="fr-FR" sz="800" dirty="0"/>
              <a:t>, contre un Taux de Rendement Annuel net négatif de </a:t>
            </a:r>
            <a:r>
              <a:rPr lang="fr-FR" sz="800" dirty="0">
                <a:solidFill>
                  <a:srgbClr val="000000"/>
                </a:solidFill>
                <a:highlight>
                  <a:srgbClr val="00FFFF"/>
                </a:highlight>
              </a:rPr>
              <a:t>-11,77%</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100% de son Niveau Initial mais supérieur au seuil de versement du coupon. Le mécanisme de remboursement anticipé automatique n’est donc pas activé mais le produit verse un coupon de 2,25%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100% de son Niveau Initial (60% dans cet exemple) mais strictement supérieur à 60%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-0,81%</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-5,11%</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Athena Oxygene Trimestriel SBFESG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supérieur à </a:t>
            </a:r>
            <a:r>
              <a:rPr lang="fr-FR" sz="800" dirty="0">
                <a:solidFill>
                  <a:schemeClr val="tx2"/>
                </a:solidFill>
                <a:highlight>
                  <a:srgbClr val="FF00FF"/>
                </a:highlight>
              </a:rPr>
              <a:t>&lt;ABAC2</a:t>
            </a:r>
            <a:r>
              <a:rPr lang="fr-FR" sz="800" dirty="0">
                <a:solidFill>
                  <a:schemeClr val="tx2"/>
                </a:solidFill>
              </a:rPr>
              <a:t>&gt;. Le produit verse alors un coupon de 2,25%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100% de son Niveau Initial (120% dans cet exemple). Le produit est alors automatiquement remboursé par anticipation. L’investisseur récupère l’intégralité du capital initial majoré d’un coupon de 2,25%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5,62%</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18,28%</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2,25%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08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SBF TOP 50 ESG EW DECREMENT 50 POINTS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536163347"/>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07/06/2022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SBF TOP 50 ESG EW DECREMENT 50 POINTS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SBF TOP 50 ESG EW DECREMENT 50 POINTS ENTRE LE </a:t>
            </a:r>
            <a:r>
              <a:rPr lang="en-US" sz="1200" b="0" dirty="0">
                <a:effectLst/>
                <a:latin typeface="+mj-lt"/>
              </a:rPr>
              <a:t>07 JUIN 2010</a:t>
            </a:r>
            <a:r>
              <a:rPr lang="en-US" sz="1200" dirty="0">
                <a:latin typeface="+mj-lt"/>
              </a:rPr>
              <a:t> </a:t>
            </a:r>
            <a:r>
              <a:rPr lang="fr-FR" sz="1200" cap="none" dirty="0">
                <a:latin typeface="Futura PT" panose="020B0902020204020203" pitchFamily="34" charset="0"/>
              </a:rPr>
              <a:t>ET LE 07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dirty="0">
                <a:solidFill>
                  <a:srgbClr val="04202E"/>
                </a:solidFill>
                <a:latin typeface="Proxima Nova Rg" panose="02000506030000020004" pitchFamily="2" charset="0"/>
              </a:rPr>
              <a:t>Source : Bloomberg, le 08 juin 2022</a:t>
            </a: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highlight>
                  <a:srgbClr val="FF00FF"/>
                </a:highlight>
              </a:rPr>
              <a:t>Source :</a:t>
            </a:r>
            <a:r>
              <a:rPr lang="fr-FR" sz="800" dirty="0">
                <a:highlight>
                  <a:srgbClr val="FF00FF"/>
                </a:highlight>
              </a:rPr>
              <a:t> Bloomberg, le </a:t>
            </a:r>
            <a:r>
              <a:rPr lang="fr-FR" sz="800" dirty="0">
                <a:solidFill>
                  <a:schemeClr val="tx2"/>
                </a:solidFill>
                <a:highlight>
                  <a:srgbClr val="FF00FF"/>
                </a:highlight>
              </a:rPr>
              <a:t>08 juin 2022</a:t>
            </a:r>
            <a:endParaRPr lang="fr-FR" sz="800" dirty="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08 juin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648722358"/>
              </p:ext>
            </p:extLst>
          </p:nvPr>
        </p:nvGraphicFramePr>
        <p:xfrm>
          <a:off x="361950" y="979297"/>
          <a:ext cx="6837886" cy="740502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SG Issuer. Filiale à 100% de Société Générale Luxembourg SA, elle-même filiale à 100% de Société Générale⁽¹⁾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 et des sommes dues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Société Générale⁽¹⁾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0026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SBF Top 50 ESG EW Decrement 50 Points (L'indice est construit en réinvestissant les dividendes bruts détachés par les actions qui le composent et en rentranchant un prélèvement forfaitaire annuel et constant de 50 points d'indice  ; code Bloomberg : SBFESG Index ; sponsor : sponsorFTSE russell ; www.ftserussell.com).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05/05/2022 au 24/06/2022 (inclus). Une fois le montant de l’enveloppe initiale atteint (30 000 000 EUR), la commercialisation de « Athena Oxygene Trimestriel SBFESG » peut cesser à tout moment sans préavis avant le 24/06/2022,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de l'indice le 24/06/2022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03/07/2034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26/06/2023, 25/09/2023, 27/12/2023, 25/03/2024, 24/06/2024, 24/09/2024, 24/12/2024, 24/03/2025, 24/06/2025, 24/09/2025, 24/12/2025, 24/03/2026, 24/06/2026, 24/09/2026, 24/12/2026, 24/03/2027, 24/06/2027, 24/09/2027, 24/12/2027, 24/03/2028, 26/06/2028, 25/09/2028, 27/12/2028, 26/03/2029, 25/06/2029, 24/09/2029, 24/12/2029, 25/03/2030, 24/06/2030, 24/09/2030, 24/12/2030, 24/03/2031, 24/06/2031, 24/09/2031, 24/12/2031, 24/03/2032, 24/06/2032, 24/09/2032, 24/12/2032, 24/03/2033, 24/06/2033, 26/09/2033, 27/12/2033, 24/03/2034, 26/06/2034, 26/06/2034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03/07/2023, 02/10/2023, 04/01/2024, 03/04/2024, 01/07/2024, 01/10/2024, 03/01/2025, 31/03/2025, 01/07/2025, 01/10/2025, 05/01/2026, 31/03/2026, 01/07/2026, 01/10/2026, 04/01/2027, 02/04/2027, 01/07/2027, 01/10/2027, 31/12/2027, 31/03/2028, 03/07/2028, 02/10/2028, 04/01/2029, 04/04/2029, 02/07/2029, 01/10/2029, 03/01/2030, 01/04/2030, 01/07/2030, 01/10/2030, 03/01/2031, 31/03/2031, 01/07/2031, 01/10/2031, 05/01/2032, 02/04/2032, 01/07/2032, 01/10/2032, 31/12/2032, 31/03/2033, 01/07/2033, 03/10/2033, 03/01/2034, 31/03/2034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Société Générale paiera au distributeur concerné une rémunération annuelle (calculée sur la base de la durée des titres) dont le montant maximum est égal à 1,50% du montant total des titres effectivement placés.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0000"/>
                        </a:lnSpc>
                        <a:spcBef>
                          <a:spcPct val="0"/>
                        </a:spcBef>
                        <a:spcAft>
                          <a:spcPct val="0"/>
                        </a:spcAft>
                        <a:buClrTx/>
                        <a:buSzTx/>
                        <a:buFontTx/>
                        <a:buNone/>
                        <a:tabLst/>
                        <a:defRPr sz="700"/>
                      </a:pPr>
                      <a:r>
                        <a:rPr lang="fr-FR" sz="700" b="0" i="0" kern="1200" noProof="0" dirty="0">
                          <a:solidFill>
                            <a:srgbClr val="000000"/>
                          </a:solidFill>
                          <a:latin typeface="Proxima Nova Rg" panose="02000506030000020004" pitchFamily="2" charset="0"/>
                          <a:ea typeface="+mn-ea"/>
                          <a:cs typeface="+mn-cs"/>
                        </a:rPr>
                        <a:t>Société Générale s’engage, dans des conditions normales de marché, à donner de manière quotidienne des prix indicatifs pendant toute la durée de vie des titres de créance avec une fourchette achat/vente de 1% de la Valeur Nominale.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Société Générale,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4032656153"/>
              </p:ext>
            </p:extLst>
          </p:nvPr>
        </p:nvGraphicFramePr>
        <p:xfrm>
          <a:off x="360894" y="977900"/>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SBF Top 50 ESG EW Decrement 50 Points (L'indice est construit en réinvestissant les dividendes bruts détachés par les actions qui le composent et en rentranchant un prélèvement forfaitaire annuel et constant de 50 points d'indice  ; code Bloomberg : SBFESG Index ; sponsor : sponsorFTSE russell ; www.ftserussell.com).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français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05/05/2022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05/05/2022 au 24/06/2022 (inclus). Une fois le montant de l’enveloppe initiale atteint (30 000 000 EUR), la commercialisation de « Athena Oxygene Trimestriel SBFESG » peut cesser à tout moment sans préavis avant le 24/06/2022,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Initial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de l'indice le 24/06/2022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03/07/2034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26/09/2022, 27/12/2022, 24/03/2023, 26/06/2023, 25/09/2023, 27/12/2023, 25/03/2024, 24/06/2024, 24/09/2024, 24/12/2024, 24/03/2025, 24/06/2025, 24/09/2025, 24/12/2025, 24/03/2026, 24/06/2026, 24/09/2026, 24/12/2026, 24/03/2027, 24/06/2027, 24/09/2027, 24/12/2027, 24/03/2028, 26/06/2028, 25/09/2028, 27/12/2028, 26/03/2029, 25/06/2029, 24/09/2029, 24/12/2029, 25/03/2030, 24/06/2030, 24/09/2030, 24/12/2030, 24/03/2031, 24/06/2031, 24/09/2031, 24/12/2031, 24/03/2032, 24/06/2032, 24/09/2032, 24/12/2032, 24/03/2033, 24/06/2033, 26/09/2033, 27/12/2033, 24/03/2034, 26/06/2034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03/10/2022, 03/01/2023, 31/03/2023, 03/07/2023, 02/10/2023, 04/01/2024, 03/04/2024, 01/07/2024, 01/10/2024, 03/01/2025, 31/03/2025, 01/07/2025, 01/10/2025, 05/01/2026, 31/03/2026, 01/07/2026, 01/10/2026, 04/01/2027, 02/04/2027, 01/07/2027, 01/10/2027, 31/12/2027, 31/03/2028, 03/07/2028, 02/10/2028, 04/01/2029, 04/04/2029, 02/07/2029, 01/10/2029, 03/01/2030, 01/04/2030, 01/07/2030, 01/10/2030, 03/01/2031, 31/03/2031, 01/07/2031, 01/10/2031, 05/01/2032, 02/04/2032, 01/07/2032, 01/10/2032, 31/12/2032, 31/03/2033, 01/07/2033, 03/10/2033, 03/01/2034, 31/03/2034, 03/07/2034</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FR0014009DK8</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 juin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dirty="0">
                <a:solidFill>
                  <a:srgbClr val="000000"/>
                </a:solidFill>
                <a:highlight>
                  <a:srgbClr val="FF00FF"/>
                </a:highlight>
                <a:latin typeface="Proxima Nova Rg" panose="02000506030000020004" pitchFamily="2" charset="0"/>
              </a:rPr>
              <a:t>(</a:t>
            </a:r>
            <a:r>
              <a:rPr lang="fr-FR" sz="650" baseline="30000" dirty="0">
                <a:solidFill>
                  <a:srgbClr val="000000"/>
                </a:solidFill>
                <a:latin typeface="Proxima Nova Rg" panose="02000506030000020004" pitchFamily="2" charset="0"/>
              </a:rPr>
              <a:t>3) </a:t>
            </a:r>
            <a:r>
              <a:rPr lang="fr-FR" sz="650" dirty="0">
                <a:solidFill>
                  <a:srgbClr val="000000"/>
                </a:solidFill>
                <a:latin typeface="Proxima Nova Rg" panose="02000506030000020004" pitchFamily="2" charset="0"/>
              </a:rPr>
              <a:t> Veuillez vous référer à la section dédiée en page 3 pour une présentation de la détermination du Niveau Initial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Oxygene Trimestriel SBFESG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24/06/2022)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Oxygene Trimestriel SBFESG », vous êtes exposés pour une durée de 4 à 48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SBF Top 50 ESG EW Decrement 50 Points (L'indice est construit en réinvestissant les dividendes bruts détachés par les actions qui le composent et en rentranchant un prélèvement forfaitaire annuel et constant de 50 points d'indice  ; code Bloomberg : SBFESG Index ;  sponsor : FTSE russell ; www.ftserussell.com).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60%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2,25% par trimestre écoulé depuis le 24/06/2022 (soit 9,00%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2,25% par trimestre écoulé (soit un Taux de Rendement Annuel net maximum de 7,69%),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Initial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Athena Oxygene Trimestriel SBFESG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Athena Oxygene Trimestriel SBFESG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Initial</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Athena Oxygene Trimestriel SBFESG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24/06/2022)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Athena Oxygene Trimestriel SBFESG », vous êtes exposé pour une durée de 4 à 48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SBF Top 50 ESG EW Decrement 50 Points (L'indice est construit en réinvestissant les dividendes bruts détachés par les actions qui le composent et en rentranchant un prélèvement forfaitaire annuel et constant de 50 points d'indice  ; code Bloomberg : SBFESG Index ;  sponsor : FTSE russell ; www.ftserussell.com).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60%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47</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2,25% par trimestre (soit 9,00%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Niveau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Niveau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7,87%</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Athena Oxygene Trimestriel SBFESG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Athena Oxygene Trimestriel SBFESG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2,25% par trimestre écoulé depuis le 24/06/2022</a:t>
            </a:r>
          </a:p>
          <a:p>
            <a:pPr marL="0" indent="0" algn="ctr">
              <a:lnSpc>
                <a:spcPct val="100000"/>
              </a:lnSpc>
              <a:spcBef>
                <a:spcPts val="0"/>
              </a:spcBef>
              <a:buNone/>
            </a:pPr>
            <a:r>
              <a:rPr lang="fr-FR" sz="800" dirty="0"/>
              <a:t>(soit un gain de 108,00% et un Taux de Rendement Annuel net de </a:t>
            </a:r>
            <a:r>
              <a:rPr lang="fr-FR" sz="800" dirty="0">
                <a:highlight>
                  <a:srgbClr val="FFFF00"/>
                </a:highlight>
              </a:rPr>
              <a:t>5,21%</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2,25% par trimestre écoulé depuis le 24/06/2022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5,26%</a:t>
            </a:r>
            <a:r>
              <a:rPr lang="fr-FR" sz="800" baseline="30000" dirty="0"/>
              <a:t>⁽²⁾ </a:t>
            </a:r>
            <a:r>
              <a:rPr lang="fr-FR" sz="800" dirty="0"/>
              <a:t>et </a:t>
            </a:r>
            <a:r>
              <a:rPr lang="fr-FR" sz="800" dirty="0">
                <a:highlight>
                  <a:srgbClr val="FFFF00"/>
                </a:highlight>
              </a:rPr>
              <a:t>7,69%</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47,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26/06/2034,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80% de son Niveau Initial, l’investisseur reçoit, le 03 juillet 2034</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60% de son niveau de Référence, l’investisseur reçoit, le 03 juillet 2034</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24/06/2022 et le 26/06/2034</a:t>
            </a:r>
          </a:p>
          <a:p>
            <a:pPr marL="0" indent="0" algn="ctr">
              <a:lnSpc>
                <a:spcPct val="100000"/>
              </a:lnSpc>
              <a:spcBef>
                <a:spcPts val="0"/>
              </a:spcBef>
              <a:buNone/>
            </a:pPr>
            <a:r>
              <a:rPr lang="fr-FR" sz="800" dirty="0"/>
              <a:t>(Soit un Taux de Rendement Annuel net inférieur ou égal à -5,11%</a:t>
            </a:r>
            <a:r>
              <a:rPr lang="fr-FR" sz="800" baseline="30000" dirty="0"/>
              <a:t>⁽²⁾</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de l'indice le 24/06/2022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80% mais supérieur ou égal à 60% de son Niveau Initial, l’investisseur reçoit, le 03 juillet 2034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t>
            </a:r>
            <a:r>
              <a:rPr lang="fr-FR" sz="800" dirty="0">
                <a:highlight>
                  <a:srgbClr val="FF00FF"/>
                </a:highlight>
              </a:rPr>
              <a:t>&lt;balisedeg3</a:t>
            </a:r>
            <a:r>
              <a:rPr lang="fr-FR" sz="800" dirty="0"/>
              <a:t>&gt;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de l'indice le 24/06/2022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2,25%</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100% de son Niveau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24/06/2022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5,21%</a:t>
            </a:r>
            <a:r>
              <a:rPr lang="fr-FR" sz="800" baseline="30000" dirty="0"/>
              <a:t>⁽²⁾</a:t>
            </a:r>
            <a:r>
              <a:rPr lang="fr-FR" sz="800" dirty="0"/>
              <a:t> et </a:t>
            </a:r>
            <a:r>
              <a:rPr lang="fr-FR" sz="800" dirty="0">
                <a:highlight>
                  <a:srgbClr val="00FFFF"/>
                </a:highlight>
              </a:rPr>
              <a:t>7,87%</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26/06/2034,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100% de son Niveau Initial, l’investisseur reçoit, le 03/07/2034</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60% de son niveau de Référence, l’investisseur reçoit, le 03/07/2034</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a:t>
            </a:r>
            <a:r>
              <a:rPr lang="fr-FR" sz="800" dirty="0">
                <a:solidFill>
                  <a:schemeClr val="tx2"/>
                </a:solidFill>
              </a:rPr>
              <a:t>Niveau Initial </a:t>
            </a:r>
            <a:r>
              <a:rPr lang="fr-FR" sz="800" dirty="0"/>
              <a:t>et son niveau de clôture le 26/06/2034</a:t>
            </a:r>
          </a:p>
          <a:p>
            <a:pPr marL="0" indent="0" algn="ctr">
              <a:lnSpc>
                <a:spcPct val="100000"/>
              </a:lnSpc>
              <a:spcBef>
                <a:spcPts val="0"/>
              </a:spcBef>
              <a:buNone/>
            </a:pPr>
            <a:r>
              <a:rPr lang="fr-FR" sz="800" dirty="0"/>
              <a:t>(Soit un Taux de Rendement Annuel net inférieur ou égal à 5,42%</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7,75%</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100% mais supérieur ou égal à 60% de son Niveau Initial, l’investisseur reçoit, le 03/07/2034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5,26%</a:t>
            </a:r>
            <a:r>
              <a:rPr lang="fr-FR" sz="800" baseline="30000" dirty="0"/>
              <a:t>2) </a:t>
            </a:r>
            <a:r>
              <a:rPr lang="fr-FR" sz="800" dirty="0"/>
              <a:t>et 7,86%</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47),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47,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2,25% par trimestre écoulé depuis le 24/06/2022 (soit 9,00%</a:t>
            </a:r>
            <a:r>
              <a:rPr lang="fr-FR" sz="800" i="1" dirty="0">
                <a:solidFill>
                  <a:srgbClr val="000000"/>
                </a:solidFill>
              </a:rPr>
              <a:t> </a:t>
            </a:r>
            <a:r>
              <a:rPr lang="fr-FR" sz="800" dirty="0">
                <a:solidFill>
                  <a:srgbClr val="000000"/>
                </a:solidFill>
              </a:rPr>
              <a:t>par année écoulée et un Taux de Rendement Annuel net maximum de 7,69%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80% de son Niveau Initial, l’investisseur récupère alors l’intégralité de son capital initial, majorée d’un gain de 2,25% par trimestre écoulé depuis le 24/06/2022  (soit un gain de 108,00% et un Taux de Rendement Annuel net de 5,21%</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80% de son Niveau Initial mais supérieur ou égal à 60% de ce dernier, l’investisseur récupère l’intégralité de son capital initialement investi. Le capital n’est donc exposé à un risque de perte à l’échéance⁽¹⁾ que si l'indice clôture à un niveau strictement inférieur à 60%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Oxygene Trimestriel SBFESG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40%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2,25% par trimestre écoulé depuis le 24/06/2022 </a:t>
            </a:r>
            <a:r>
              <a:rPr lang="fr-FR" sz="800" dirty="0">
                <a:solidFill>
                  <a:srgbClr val="000000"/>
                </a:solidFill>
              </a:rPr>
              <a:t>(soit un Taux de Rendement Annuel net maximum de 7,69%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Athena Oxygene Trimestriel SBFESG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Initial et 100%  </a:t>
            </a:r>
            <a:r>
              <a:rPr lang="fr-FR" sz="800" b="1" dirty="0">
                <a:effectLst/>
                <a:ea typeface="Calibri" panose="020F0502020204030204" pitchFamily="34" charset="0"/>
              </a:rPr>
              <a:t>en cours de vie, et des seuils de 80% et 60%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2,25% dès lors que l'indice clôture à un niveau supérieur ou égal à 100% de son Niveau Initial</a:t>
            </a:r>
            <a:r>
              <a:rPr lang="fr-FR" sz="800" dirty="0">
                <a:solidFill>
                  <a:srgbClr val="000000"/>
                </a:solidFill>
                <a:ea typeface="SimSun" pitchFamily="2" charset="-122"/>
                <a:cs typeface="Times New Roman" pitchFamily="18" charset="0"/>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47, si à l’une des dates de constatation trimestrielle correspondantes</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 l'indice </a:t>
            </a:r>
            <a:r>
              <a:rPr lang="fr-FR" sz="800" dirty="0">
                <a:solidFill>
                  <a:srgbClr val="000000"/>
                </a:solidFill>
              </a:rPr>
              <a:t>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2,25%  (soit un Taux de Rendement Annuel net maximum de 7,87%</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l'indice clôture à un niveau supérieur ou égal à 60% de son Niveau Initial, l’investisseur récupère alors l’intégralité de son capital initialement investi (soit un Taux de Rendement Annuel net maximum de </a:t>
            </a:r>
            <a:r>
              <a:rPr lang="fr-FR" sz="800" dirty="0">
                <a:solidFill>
                  <a:srgbClr val="000000"/>
                </a:solidFill>
                <a:highlight>
                  <a:srgbClr val="00FFFF"/>
                </a:highlight>
              </a:rPr>
              <a:t>7,87%</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Athena Oxygene Trimestriel SBFESG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40%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48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2,25% par trimestre </a:t>
            </a:r>
            <a:r>
              <a:rPr lang="fr-FR" sz="800" dirty="0">
                <a:solidFill>
                  <a:srgbClr val="000000"/>
                </a:solidFill>
              </a:rPr>
              <a:t>(soit un Taux de Rendement Annuel net maximum de de de </a:t>
            </a:r>
            <a:r>
              <a:rPr lang="fr-FR" sz="800" dirty="0">
                <a:solidFill>
                  <a:srgbClr val="000000"/>
                </a:solidFill>
                <a:highlight>
                  <a:srgbClr val="00FFFF"/>
                </a:highlight>
              </a:rPr>
              <a:t>7,87%</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Athena Oxygene Trimestriel SBFESG » est très sensible à une faible variation du niveau de clôture de l'indice autour du seuil de </a:t>
            </a:r>
            <a:r>
              <a:rPr lang="fr-FR" sz="800" dirty="0">
                <a:solidFill>
                  <a:srgbClr val="000000"/>
                </a:solidFill>
                <a:effectLst/>
                <a:ea typeface="Calibri" panose="020F0502020204030204" pitchFamily="34" charset="0"/>
              </a:rPr>
              <a:t>100% de son Niveau Initial et 100%  </a:t>
            </a:r>
            <a:r>
              <a:rPr lang="fr-FR" sz="800" dirty="0">
                <a:effectLst/>
                <a:ea typeface="Calibri" panose="020F0502020204030204" pitchFamily="34" charset="0"/>
              </a:rPr>
              <a:t>en cours de vie, et des seuils de 100% et 60%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a:t>
            </a: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Exposition à la performance de l’indice sous-jacent. </a:t>
            </a:r>
            <a:r>
              <a:rPr lang="fr-FR" sz="800" dirty="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dirty="0">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Risques liés aux indices « </a:t>
            </a:r>
            <a:r>
              <a:rPr lang="fr-FR" sz="800" b="1" dirty="0" err="1">
                <a:solidFill>
                  <a:srgbClr val="000000"/>
                </a:solidFill>
                <a:highlight>
                  <a:srgbClr val="FF00FF"/>
                </a:highlight>
              </a:rPr>
              <a:t>Decrement</a:t>
            </a:r>
            <a:r>
              <a:rPr lang="fr-FR" sz="800" b="1" dirty="0">
                <a:solidFill>
                  <a:srgbClr val="000000"/>
                </a:solidFill>
                <a:highlight>
                  <a:srgbClr val="FF00FF"/>
                </a:highlight>
              </a:rPr>
              <a:t> » en points d’indice : </a:t>
            </a:r>
            <a:r>
              <a:rPr lang="fr-FR" sz="800" dirty="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dirty="0">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24/06/2022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60%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80% mais supérieur ou égal à 60%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Athena Oxygene Trimestriel SBFESG » EST TRÈS SENSIBLE À UNE FAIBLE VARIATION DU niveau DE CLÔTURE de l'indice AUTOUR DES SEUILS DE 80% ET DE 60%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47</a:t>
            </a:r>
            <a:r>
              <a:rPr lang="fr-FR" sz="800" dirty="0"/>
              <a:t>, l'indice clôture à un niveau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60%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-11,77%</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47, l'indice clôture à </a:t>
            </a:r>
            <a:r>
              <a:rPr lang="fr-FR" sz="800" dirty="0">
                <a:solidFill>
                  <a:schemeClr val="tx2"/>
                </a:solidFill>
                <a:latin typeface="+mn-lt"/>
              </a:rPr>
              <a:t>un niveau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80% de son Niveau Initial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-5,11%</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Athena Oxygene Trimestriel SBFESG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Initial 100% de son Niveau Initial </a:t>
            </a:r>
            <a:r>
              <a:rPr lang="fr-FR" sz="800" dirty="0">
                <a:solidFill>
                  <a:schemeClr val="tx2"/>
                </a:solidFill>
              </a:rPr>
              <a:t>(120% dans cet exemple). Le produit est automatiquement remboursé par anticipation. Il verse alors l’intégralité du capital initial majorée d’un gain de 2,25% par trimestre écoulé depuis le 24/06/2022, soit un gain de 9,00% dans notre exemple.</a:t>
            </a:r>
          </a:p>
          <a:p>
            <a:pPr algn="just">
              <a:spcAft>
                <a:spcPts val="600"/>
              </a:spcAft>
            </a:pPr>
            <a:r>
              <a:rPr lang="fr-FR" sz="800" dirty="0"/>
              <a:t>Ce qui correspond à un Taux de Rendement Annuel net de 7,69%</a:t>
            </a:r>
            <a:r>
              <a:rPr lang="fr-FR" sz="800" baseline="30000" dirty="0"/>
              <a:t>⁽²⁾</a:t>
            </a:r>
            <a:r>
              <a:rPr lang="fr-FR" sz="800" dirty="0"/>
              <a:t>, contre un Taux de Rendement Annuel net de 18,28%</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2,25% par trimestre écoulé depuis le 24/06/2022.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6" ma:contentTypeDescription="Crée un document." ma:contentTypeScope="" ma:versionID="83520913e4fb50886b69c5d2b42e4a4a">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cc61d48d89f522401cef424d48066f4d"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171557-F449-485B-98E8-D70CAC5AAA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20377</TotalTime>
  <Words>10054</Words>
  <Application>Microsoft Office PowerPoint</Application>
  <PresentationFormat>Personnalisé</PresentationFormat>
  <Paragraphs>379</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907</cp:revision>
  <cp:lastPrinted>2022-05-04T09:56:42Z</cp:lastPrinted>
  <dcterms:created xsi:type="dcterms:W3CDTF">2017-02-21T09:03:05Z</dcterms:created>
  <dcterms:modified xsi:type="dcterms:W3CDTF">2022-06-08T15:59:12Z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