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289BD9-B288-479C-9C53-1CB8B081C19E}" v="554" dt="2022-05-25T07:55:00.233"/>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86" autoAdjust="0"/>
    <p:restoredTop sz="96122" autoAdjust="0"/>
  </p:normalViewPr>
  <p:slideViewPr>
    <p:cSldViewPr snapToGrid="0">
      <p:cViewPr>
        <p:scale>
          <a:sx n="150" d="100"/>
          <a:sy n="150" d="100"/>
        </p:scale>
        <p:origin x="355" y="-5822"/>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26" Type="http://schemas.microsoft.com/office/2016/11/relationships/changesInfo" Target="changesInfos/changesInfo1.xml"/><Relationship Id="rId27" Type="http://schemas.microsoft.com/office/2015/10/relationships/revisionInfo" Target="revisionInfo.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lly PILLER" userId="e1c1cba4-6299-482b-91e7-ffd34a654594" providerId="ADAL" clId="{A9E438CC-0FD5-4DE9-8209-90A2CEB965F8}"/>
    <pc:docChg chg="undo custSel modSld">
      <pc:chgData name="Wally PILLER" userId="e1c1cba4-6299-482b-91e7-ffd34a654594" providerId="ADAL" clId="{A9E438CC-0FD5-4DE9-8209-90A2CEB965F8}" dt="2022-05-25T15:14:25.839" v="135" actId="20578"/>
      <pc:docMkLst>
        <pc:docMk/>
      </pc:docMkLst>
      <pc:sldChg chg="modSp mod">
        <pc:chgData name="Wally PILLER" userId="e1c1cba4-6299-482b-91e7-ffd34a654594" providerId="ADAL" clId="{A9E438CC-0FD5-4DE9-8209-90A2CEB965F8}" dt="2022-05-25T14:22:14.657" v="49"/>
        <pc:sldMkLst>
          <pc:docMk/>
          <pc:sldMk cId="279835308" sldId="283"/>
        </pc:sldMkLst>
        <pc:spChg chg="mod">
          <ac:chgData name="Wally PILLER" userId="e1c1cba4-6299-482b-91e7-ffd34a654594" providerId="ADAL" clId="{A9E438CC-0FD5-4DE9-8209-90A2CEB965F8}" dt="2022-05-25T14:22:14.657" v="49"/>
          <ac:spMkLst>
            <pc:docMk/>
            <pc:sldMk cId="279835308" sldId="283"/>
            <ac:spMk id="12" creationId="{6D78390A-2262-4712-95F9-8DE5399A1291}"/>
          </ac:spMkLst>
        </pc:spChg>
        <pc:spChg chg="mod">
          <ac:chgData name="Wally PILLER" userId="e1c1cba4-6299-482b-91e7-ffd34a654594" providerId="ADAL" clId="{A9E438CC-0FD5-4DE9-8209-90A2CEB965F8}" dt="2022-05-25T14:19:32.794" v="3" actId="20577"/>
          <ac:spMkLst>
            <pc:docMk/>
            <pc:sldMk cId="279835308" sldId="283"/>
            <ac:spMk id="18" creationId="{CFFC8B5E-6E2E-4EB2-BF37-16231C4C9B24}"/>
          </ac:spMkLst>
        </pc:spChg>
        <pc:spChg chg="mod">
          <ac:chgData name="Wally PILLER" userId="e1c1cba4-6299-482b-91e7-ffd34a654594" providerId="ADAL" clId="{A9E438CC-0FD5-4DE9-8209-90A2CEB965F8}" dt="2022-05-25T14:20:45.213" v="45" actId="5793"/>
          <ac:spMkLst>
            <pc:docMk/>
            <pc:sldMk cId="279835308" sldId="283"/>
            <ac:spMk id="19" creationId="{31D75E17-6DBF-43D8-8176-54D6EA820E0A}"/>
          </ac:spMkLst>
        </pc:spChg>
      </pc:sldChg>
      <pc:sldChg chg="modSp mod">
        <pc:chgData name="Wally PILLER" userId="e1c1cba4-6299-482b-91e7-ffd34a654594" providerId="ADAL" clId="{A9E438CC-0FD5-4DE9-8209-90A2CEB965F8}" dt="2022-05-25T14:26:00.707" v="66" actId="20577"/>
        <pc:sldMkLst>
          <pc:docMk/>
          <pc:sldMk cId="4283008219" sldId="284"/>
        </pc:sldMkLst>
        <pc:spChg chg="mod">
          <ac:chgData name="Wally PILLER" userId="e1c1cba4-6299-482b-91e7-ffd34a654594" providerId="ADAL" clId="{A9E438CC-0FD5-4DE9-8209-90A2CEB965F8}" dt="2022-05-25T14:26:00.707" v="66" actId="20577"/>
          <ac:spMkLst>
            <pc:docMk/>
            <pc:sldMk cId="4283008219" sldId="284"/>
            <ac:spMk id="16" creationId="{E676ECD3-0DEA-491E-887F-9613472B311F}"/>
          </ac:spMkLst>
        </pc:spChg>
      </pc:sldChg>
      <pc:sldChg chg="modSp">
        <pc:chgData name="Wally PILLER" userId="e1c1cba4-6299-482b-91e7-ffd34a654594" providerId="ADAL" clId="{A9E438CC-0FD5-4DE9-8209-90A2CEB965F8}" dt="2022-05-25T15:14:25.839" v="135" actId="20578"/>
        <pc:sldMkLst>
          <pc:docMk/>
          <pc:sldMk cId="2335663946" sldId="286"/>
        </pc:sldMkLst>
        <pc:spChg chg="mod">
          <ac:chgData name="Wally PILLER" userId="e1c1cba4-6299-482b-91e7-ffd34a654594" providerId="ADAL" clId="{A9E438CC-0FD5-4DE9-8209-90A2CEB965F8}" dt="2022-05-25T15:14:25.839" v="135" actId="20578"/>
          <ac:spMkLst>
            <pc:docMk/>
            <pc:sldMk cId="2335663946" sldId="286"/>
            <ac:spMk id="11" creationId="{FED2574D-6984-4E56-B512-D9093DAE028A}"/>
          </ac:spMkLst>
        </pc:spChg>
      </pc:sldChg>
      <pc:sldChg chg="modSp mod">
        <pc:chgData name="Wally PILLER" userId="e1c1cba4-6299-482b-91e7-ffd34a654594" providerId="ADAL" clId="{A9E438CC-0FD5-4DE9-8209-90A2CEB965F8}" dt="2022-05-25T14:36:03.100" v="134" actId="108"/>
        <pc:sldMkLst>
          <pc:docMk/>
          <pc:sldMk cId="713649784" sldId="289"/>
        </pc:sldMkLst>
        <pc:graphicFrameChg chg="mod modGraphic">
          <ac:chgData name="Wally PILLER" userId="e1c1cba4-6299-482b-91e7-ffd34a654594" providerId="ADAL" clId="{A9E438CC-0FD5-4DE9-8209-90A2CEB965F8}" dt="2022-05-25T14:36:03.100" v="134" actId="108"/>
          <ac:graphicFrameMkLst>
            <pc:docMk/>
            <pc:sldMk cId="713649784" sldId="289"/>
            <ac:graphicFrameMk id="4" creationId="{D75964C9-9893-4B10-B127-424F0758DE3D}"/>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08/06/2022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08/06/2022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231601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français présentant un risque de perte en capital partielle ou totale en cours de vie</a:t>
            </a:r>
            <a:r>
              <a:rPr lang="fr-FR" sz="800" b="1" cap="none" baseline="30000" dirty="0"/>
              <a:t>⁽¹⁾</a:t>
            </a:r>
            <a:r>
              <a:rPr lang="fr-FR" sz="800" b="1" cap="none" dirty="0"/>
              <a:t> et à l’échéance</a:t>
            </a:r>
            <a:r>
              <a:rPr lang="fr-FR" sz="800" baseline="30000" dirty="0">
                <a:solidFill>
                  <a:schemeClr val="tx2"/>
                </a:solidFill>
              </a:rPr>
              <a:t> </a:t>
            </a:r>
            <a:r>
              <a:rPr lang="fr-FR" sz="800" b="1" baseline="30000" dirty="0">
                <a:solidFill>
                  <a:schemeClr val="tx2"/>
                </a:solidFill>
              </a:rPr>
              <a:t>⁽¹⁾</a:t>
            </a:r>
            <a:r>
              <a:rPr lang="fr-FR" sz="800" b="1" cap="none" dirty="0">
                <a:solidFill>
                  <a:schemeClr val="tx2"/>
                </a:solidFill>
                <a:latin typeface="Proxima Nova Rg" panose="02000506030000020004" pitchFamily="2" charset="0"/>
              </a:rPr>
              <a:t> .</a:t>
            </a:r>
            <a:endParaRPr lang="fr-FR" sz="800" b="1" cap="none" dirty="0">
              <a:highlight>
                <a:srgbClr val="FFFF00"/>
              </a:highlight>
            </a:endParaRP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05 mai 2022 au 24 juin 2022 (inclus). </a:t>
            </a:r>
            <a:r>
              <a:rPr lang="fr-FR" sz="800" cap="none" dirty="0"/>
              <a:t>Une fois le montant de l’enveloppe initiale atteint (30 000 000 EUR), la commercialisation de « Athena Oxygene Trimestrielle SBFESG » peut cesser à tout moment sans préavis avant le 24 juin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t>12 ans</a:t>
            </a:r>
            <a:r>
              <a:rPr lang="fr-FR" sz="800" b="1" cap="none" dirty="0">
                <a:solidFill>
                  <a:srgbClr val="B9A049"/>
                </a:solidFill>
              </a:rPr>
              <a:t>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l’investisseur prend un risque de perte en capital non mesurable à priori.</a:t>
            </a:r>
            <a:r>
              <a:rPr lang="fr-FR" sz="800" i="1" cap="none" dirty="0"/>
              <a:t>.</a:t>
            </a: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Produit de placement risqué </a:t>
            </a:r>
            <a:r>
              <a:rPr lang="fr-FR" sz="800" b="1" cap="none" dirty="0"/>
              <a:t>alternatif à un investissement dynamique risqué de type indice.</a:t>
            </a: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1754326"/>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chemeClr val="tx2"/>
                </a:solidFill>
                <a:latin typeface="Proxima Nova Rg" panose="02000506030000020004" pitchFamily="2" charset="0"/>
              </a:rPr>
              <a:t>Comptes-titres, contrats d’assurance vie et de capitalisation</a:t>
            </a:r>
            <a:r>
              <a:rPr lang="fr-FR" sz="800" cap="none" baseline="30000" dirty="0">
                <a:solidFill>
                  <a:schemeClr val="tx2"/>
                </a:solidFill>
                <a:latin typeface="Proxima Nova Rg" panose="02000506030000020004" pitchFamily="2" charset="0"/>
              </a:rPr>
              <a:t>⁽²⁾</a:t>
            </a:r>
            <a:r>
              <a:rPr lang="fr-FR" sz="800" cap="none" dirty="0">
                <a:solidFill>
                  <a:schemeClr val="tx2"/>
                </a:solidFill>
                <a:latin typeface="Proxima Nova Rg" panose="02000506030000020004" pitchFamily="2" charset="0"/>
              </a:rPr>
              <a:t>.</a:t>
            </a:r>
            <a:endParaRPr lang="fr-FR" sz="800" b="1" cap="all" dirty="0">
              <a:solidFill>
                <a:srgbClr val="B9A049"/>
              </a:solidFill>
              <a:latin typeface="Futura PT" panose="020B0902020204020203" pitchFamily="34"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FR0014009DK8</a:t>
            </a:r>
          </a:p>
          <a:p>
            <a:pPr marL="171450" indent="-171450" algn="just">
              <a:buClr>
                <a:srgbClr val="000000"/>
              </a:buClr>
              <a:buSzPct val="100000"/>
              <a:buFont typeface="Wingdings" panose="05000000000000000000" pitchFamily="2" charset="2"/>
              <a:buChar char="§"/>
            </a:pPr>
            <a:endParaRPr lang="fr-FR" sz="800" b="1" dirty="0">
              <a:solidFill>
                <a:srgbClr val="B9A049"/>
              </a:solidFill>
              <a:latin typeface="Futura PT" panose="020B0902020204020203" pitchFamily="34" charset="0"/>
            </a:endParaRPr>
          </a:p>
          <a:p>
            <a:pPr marL="171450" indent="-171450" algn="just">
              <a:buClr>
                <a:srgbClr val="04202E"/>
              </a:buClr>
              <a:buSzPct val="100000"/>
              <a:buFont typeface="Wingdings" panose="05000000000000000000" pitchFamily="2" charset="2"/>
              <a:buChar char="§"/>
            </a:pPr>
            <a:r>
              <a:rPr lang="fr-FR" sz="800" b="1" cap="all" dirty="0">
                <a:solidFill>
                  <a:srgbClr val="B9A049"/>
                </a:solidFill>
                <a:latin typeface="Futura PT" panose="020B0902020204020203" pitchFamily="34" charset="0"/>
              </a:rPr>
              <a:t>Titre de créance émis par Sg </a:t>
            </a:r>
            <a:r>
              <a:rPr lang="fr-FR" sz="800" b="1" cap="all" dirty="0" err="1">
                <a:solidFill>
                  <a:srgbClr val="B9A049"/>
                </a:solidFill>
                <a:latin typeface="Futura PT" panose="020B0902020204020203" pitchFamily="34" charset="0"/>
              </a:rPr>
              <a:t>issuer</a:t>
            </a:r>
            <a:r>
              <a:rPr lang="fr-FR" sz="800" b="1" cap="all" dirty="0">
                <a:solidFill>
                  <a:srgbClr val="B9A049"/>
                </a:solidFill>
                <a:latin typeface="Futura PT" panose="020B0902020204020203" pitchFamily="34" charset="0"/>
              </a:rPr>
              <a:t> </a:t>
            </a:r>
            <a:r>
              <a:rPr lang="fr-FR" sz="800" b="1"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t>
            </a:r>
            <a:r>
              <a:rPr lang="fr-FR" sz="800" cap="none" dirty="0">
                <a:solidFill>
                  <a:schemeClr val="tx2"/>
                </a:solidFill>
                <a:latin typeface="Proxima Nova Rg" panose="02000506030000020004" pitchFamily="2" charset="0"/>
              </a:rPr>
              <a:t>véhicule d’émission dédié de droit luxembourgeois, bénéficiant d’une garantie donnée par Société Générale</a:t>
            </a:r>
            <a:r>
              <a:rPr lang="fr-FR" sz="800" cap="none" baseline="30000" dirty="0">
                <a:solidFill>
                  <a:schemeClr val="tx2"/>
                </a:solidFill>
                <a:latin typeface="Proxima Nova Rg" panose="02000506030000020004" pitchFamily="2" charset="0"/>
              </a:rPr>
              <a:t> </a:t>
            </a:r>
            <a:r>
              <a:rPr lang="fr-FR" sz="800" cap="none" dirty="0">
                <a:solidFill>
                  <a:schemeClr val="tx2"/>
                </a:solidFill>
                <a:latin typeface="Proxima Nova Rg" panose="02000506030000020004" pitchFamily="2" charset="0"/>
              </a:rPr>
              <a:t>de la formule de remboursement et du paiement des sommes dues par l’Émetteur au titre du produit. L’investisseur est par conséquent soumis au risque de défaut de paiement et de faillite de l’Émetteur, SG ISSUER, ainsi que de défaut de paiement, faillite et de mise en résolution du Garant, Société Générale.</a:t>
            </a:r>
          </a:p>
          <a:p>
            <a:pPr algn="just">
              <a:buClr>
                <a:srgbClr val="000000"/>
              </a:buClr>
              <a:buSzPct val="100000"/>
            </a:pPr>
            <a:endParaRPr lang="fr-FR" sz="800" cap="none" dirty="0">
              <a:solidFill>
                <a:schemeClr val="tx2"/>
              </a:solidFill>
              <a:latin typeface="Proxima Nova Rg" panose="02000506030000020004" pitchFamily="2" charset="0"/>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ATHENA OXYGENE TRIMESTRIELLE SBFESG</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800219"/>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rgbClr val="04202E"/>
                </a:solidFill>
                <a:latin typeface="Proxima Nova Rg" panose="02000506030000020004" pitchFamily="2" charset="0"/>
              </a:rPr>
              <a:t>⁽¹⁾ </a:t>
            </a:r>
            <a:r>
              <a:rPr lang="fr-FR" sz="650" dirty="0">
                <a:solidFill>
                  <a:srgbClr val="04202E"/>
                </a:solidFill>
                <a:latin typeface="Proxima Nova Rg" panose="02000506030000020004" pitchFamily="2" charset="0"/>
              </a:rPr>
              <a:t>L’investisseur prend un risque de perte en capital non mesurable a priori si les titres de créance sont revendus avant la date d’échéance ou de remboursement automatique anticipé. L’investisseur supporte le risque de défaut de paiement et/ou de faillite de l’Émetteur et/ou Garant, ainsi que de mise en résolution du Garant. Pour les autres risques de perte en capital, voir pages suivantes. </a:t>
            </a:r>
          </a:p>
          <a:p>
            <a:pPr algn="just" defTabSz="914400"/>
            <a:r>
              <a:rPr lang="fr-FR" sz="650" baseline="30000" dirty="0">
                <a:solidFill>
                  <a:srgbClr val="04202E"/>
                </a:solidFill>
                <a:latin typeface="Proxima Nova Rg" panose="02000506030000020004" pitchFamily="2" charset="0"/>
              </a:rPr>
              <a:t>⁽²⁾ </a:t>
            </a:r>
            <a:r>
              <a:rPr lang="fr-FR" sz="650" dirty="0">
                <a:solidFill>
                  <a:srgbClr val="04202E"/>
                </a:solidFill>
                <a:latin typeface="Proxima Nova Rg" panose="02000506030000020004" pitchFamily="2" charset="0"/>
              </a:rPr>
              <a:t>L’assureur s’engage exclusivement sur le nombre d’unités de compte mais non sur leur valeur, qu’il ne garantit pas. Il est précisé que l’assureur d’une part, l’Émetteur et le Garant d’autre part sont des entités juridiques indépendantes. Ce document n’a pas été rédigé par l’assureur. </a:t>
            </a:r>
          </a:p>
          <a:p>
            <a:pPr algn="just" defTabSz="914400"/>
            <a:r>
              <a:rPr lang="fr-FR" sz="650" baseline="30000" dirty="0">
                <a:solidFill>
                  <a:srgbClr val="04202E"/>
                </a:solidFill>
                <a:latin typeface="Proxima Nova Rg" panose="02000506030000020004" pitchFamily="2" charset="0"/>
              </a:rPr>
              <a:t>(3) </a:t>
            </a:r>
            <a:r>
              <a:rPr lang="fr-FR" sz="650" dirty="0">
                <a:solidFill>
                  <a:srgbClr val="04202E"/>
                </a:solidFill>
                <a:latin typeface="Proxima Nova Rg" panose="02000506030000020004" pitchFamily="2" charset="0"/>
              </a:rPr>
              <a:t>Filiale à 100% de Société Générale Luxembourg SA, elle-même filiale à 100% de Société Générale : Moody’s : A1 / Standard &amp; </a:t>
            </a:r>
            <a:r>
              <a:rPr lang="fr-FR" sz="650" dirty="0" err="1">
                <a:solidFill>
                  <a:srgbClr val="04202E"/>
                </a:solidFill>
                <a:latin typeface="Proxima Nova Rg" panose="02000506030000020004" pitchFamily="2" charset="0"/>
              </a:rPr>
              <a:t>Poor’s</a:t>
            </a:r>
            <a:r>
              <a:rPr lang="fr-FR" sz="650" dirty="0">
                <a:solidFill>
                  <a:srgbClr val="04202E"/>
                </a:solidFill>
                <a:latin typeface="Proxima Nova Rg" panose="02000506030000020004" pitchFamily="2" charset="0"/>
              </a:rPr>
              <a:t> : A. Notations en vigueur au moment de la rédaction de la présente brochure le </a:t>
            </a:r>
            <a:r>
              <a:rPr lang="fr-FR" sz="650" dirty="0">
                <a:solidFill>
                  <a:schemeClr val="tx2"/>
                </a:solidFill>
                <a:latin typeface="Proxima Nova Rg" panose="02000506030000020004" pitchFamily="2" charset="0"/>
              </a:rPr>
              <a:t>09 juin 2022. </a:t>
            </a:r>
            <a:r>
              <a:rPr lang="fr-FR" sz="650" dirty="0">
                <a:solidFill>
                  <a:srgbClr val="04202E"/>
                </a:solidFill>
                <a:latin typeface="Proxima Nova Rg" panose="02000506030000020004" pitchFamily="2" charset="0"/>
              </a:rPr>
              <a:t>Ces notations peuvent être révisées à tout moment et ne sont pas une garantie de solvabilité de l’Émetteur ni du Garant. Elles ne sauraient constituer un argument de souscription au titres de créance.</a:t>
            </a:r>
            <a:endParaRPr lang="fr-FR" sz="650" dirty="0">
              <a:solidFill>
                <a:schemeClr val="tx2"/>
              </a:solidFill>
              <a:latin typeface="Proxima Nova Rg" panose="02000506030000020004" pitchFamily="2" charset="0"/>
            </a:endParaRP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7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24/06/2022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dirty="0">
                <a:solidFill>
                  <a:schemeClr val="tx2"/>
                </a:solidFill>
                <a:latin typeface="Proxima Nova Rg" panose="02000506030000020004" pitchFamily="2" charset="0"/>
              </a:rPr>
              <a:t>Les données chiffrées utilisées dans ces exemples n’ont qu’une valeur indicative et informative, l’objectif étant de décrire le mécanisme du produit. Elles ne préjugent en rien de résultats futurs et ne sauraient constituer en aucune manière une offre commerciale.</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l'indice clôture à un niveau strictement inférieur à 50% de son Niveau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l'indice clôture à un niveau strictement inférieur à 100% mais supérieur ou égal à 50% de son Niveau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l'indice clôture à un niveau supérieur ou égal à 100% de son Niveau Initial</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endParaRPr lang="fr-FR" sz="800">
              <a:solidFill>
                <a:srgbClr val="B9A049"/>
              </a:solidFill>
              <a:latin typeface="+mn-lt"/>
            </a:endParaRPr>
          </a:p>
          <a:p>
            <a:pPr marL="0" lvl="2" algn="just">
              <a:spcBef>
                <a:spcPts val="0"/>
              </a:spcBef>
              <a:spcAft>
                <a:spcPts val="0"/>
              </a:spcAft>
            </a:pPr>
            <a:r>
              <a:rPr lang="fr-FR" sz="800" dirty="0">
                <a:solidFill>
                  <a:srgbClr val="B9A049"/>
                </a:solidFill>
                <a:latin typeface="+mn-lt"/>
              </a:rPr>
              <a:t>LE RENDEMENT DU PRODUIT « Athena Oxygene Trimestrielle SBFESG » EST TRÈS SENSIBLE À UNE FAIBLE </a:t>
            </a:r>
            <a:r>
              <a:rPr lang="fr-FR" sz="800">
                <a:solidFill>
                  <a:srgbClr val="B9A049"/>
                </a:solidFill>
                <a:latin typeface="+mn-lt"/>
              </a:rPr>
              <a:t>VARIATION DU niveau </a:t>
            </a:r>
            <a:r>
              <a:rPr lang="fr-FR" sz="800" dirty="0">
                <a:solidFill>
                  <a:srgbClr val="B9A049"/>
                </a:solidFill>
                <a:latin typeface="+mn-lt"/>
              </a:rPr>
              <a:t>DE l'indice AUTOUR DES SEUILS DE 50% ET DE 100% DE SON Niveau Initial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416046"/>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du trimestre 1, à la date de constatation correspondante</a:t>
            </a:r>
            <a:r>
              <a:rPr lang="fr-FR" sz="800" baseline="30000" dirty="0">
                <a:solidFill>
                  <a:schemeClr val="tx2"/>
                </a:solidFill>
                <a:latin typeface="Proxima Nova Rg" panose="02000506030000020004" pitchFamily="2" charset="0"/>
              </a:rPr>
              <a:t>⁽¹⁾</a:t>
            </a:r>
            <a:r>
              <a:rPr lang="fr-FR" sz="800" dirty="0"/>
              <a:t>, l'indice clôture à un niveau strictement supérieur à 100% de son Niveau Initial. Le produit verse donc un coupon de 2,25% au titre du trimestre.</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trimestres 2 à 47, aux dates de constatation correspondantes</a:t>
            </a:r>
            <a:r>
              <a:rPr lang="fr-FR" sz="800" baseline="30000" dirty="0"/>
              <a:t>⁽¹⁾</a:t>
            </a:r>
            <a:r>
              <a:rPr lang="fr-FR" sz="800" dirty="0"/>
              <a:t>, l'indice clôture à un niveau strictement inférieur à 100% de son Niveau Initial. Le mécanisme de remboursement anticipé automatique n’est donc pas activé et le produit ne verse aucun coupon.</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l'indice clôture à un niveau strictement inférieur à 50% de son Niveau Initial (25% dans cet exemple). L’investisseur récupère alors le capital initialement investi diminué de l’intégralité de la baisse enregistrée par l'indice, soit 25%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highlight>
                  <a:srgbClr val="00FFFF"/>
                </a:highlight>
              </a:rPr>
              <a:t>-11,60%</a:t>
            </a:r>
            <a:r>
              <a:rPr lang="fr-FR" sz="800" baseline="30000" dirty="0"/>
              <a:t>⁽²⁾</a:t>
            </a:r>
            <a:r>
              <a:rPr lang="fr-FR" sz="800" dirty="0"/>
              <a:t>, contre un Taux de Rendement Annuel net négatif de </a:t>
            </a:r>
            <a:r>
              <a:rPr lang="fr-FR" sz="800" dirty="0">
                <a:solidFill>
                  <a:srgbClr val="000000"/>
                </a:solidFill>
                <a:highlight>
                  <a:srgbClr val="00FFFF"/>
                </a:highlight>
              </a:rPr>
              <a:t>-11,77%</a:t>
            </a:r>
            <a:r>
              <a:rPr lang="fr-FR" sz="800" baseline="30000" dirty="0"/>
              <a:t>⁽²⁾</a:t>
            </a:r>
            <a:r>
              <a:rPr lang="fr-FR" sz="800" dirty="0"/>
              <a:t>, pour un investissement direct dans l'indice</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du trimestre 2, à la date de constatation correspondante</a:t>
            </a:r>
            <a:r>
              <a:rPr lang="fr-FR" sz="800" baseline="30000" dirty="0">
                <a:latin typeface="+mn-lt"/>
              </a:rPr>
              <a:t>⁽¹⁾</a:t>
            </a:r>
            <a:r>
              <a:rPr lang="fr-FR" sz="800" dirty="0">
                <a:latin typeface="+mn-lt"/>
              </a:rPr>
              <a:t>, l'indice clôture à un niveau strictement inférieur à 100% de son Niveau Initial mais supérieur au seuil de versement du coupon. Le mécanisme de remboursement anticipé automatique n’est donc pas activé mais le produit verse un coupon de 2,25% au titre du trimestre .</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l'indice clôture à un niveau strictement inférieur à 100% de son Niveau Initial (60% dans cet exemple) mais strictement supérieur à 50% de son Niveau Initial. L’investisseur récupère alors l’intégralité de son capital initialement investi.</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highlight>
                  <a:srgbClr val="00FFFF"/>
                </a:highlight>
                <a:latin typeface="+mn-lt"/>
              </a:rPr>
              <a:t>-0,81%</a:t>
            </a:r>
            <a:r>
              <a:rPr lang="fr-FR" sz="800" baseline="30000" dirty="0">
                <a:solidFill>
                  <a:srgbClr val="04202E"/>
                </a:solidFill>
                <a:latin typeface="+mn-lt"/>
              </a:rPr>
              <a:t>⁽²⁾</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highlight>
                  <a:srgbClr val="00FFFF"/>
                </a:highlight>
                <a:latin typeface="+mn-lt"/>
              </a:rPr>
              <a:t>-5,11%</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l'indice</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⁽¹⁾</a:t>
            </a:r>
            <a:r>
              <a:rPr lang="fr-FR" sz="800" b="1" dirty="0">
                <a:latin typeface="+mn-lt"/>
              </a:rPr>
              <a:t> de « Athena Oxygene Trimestrielle SBFESG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63121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Du trimestre 1 au trimestre 3, aux dates de constatation correspondantes</a:t>
            </a:r>
            <a:r>
              <a:rPr lang="fr-FR" sz="800" baseline="30000" dirty="0">
                <a:solidFill>
                  <a:schemeClr val="tx2"/>
                </a:solidFill>
              </a:rPr>
              <a:t>⁽¹⁾</a:t>
            </a:r>
            <a:r>
              <a:rPr lang="fr-FR" sz="800" dirty="0">
                <a:solidFill>
                  <a:schemeClr val="tx2"/>
                </a:solidFill>
              </a:rPr>
              <a:t>, l'indice clôture à un niveau supérieur à </a:t>
            </a:r>
            <a:r>
              <a:rPr lang="fr-FR" sz="800" dirty="0">
                <a:solidFill>
                  <a:schemeClr val="tx2"/>
                </a:solidFill>
                <a:highlight>
                  <a:srgbClr val="FF00FF"/>
                </a:highlight>
              </a:rPr>
              <a:t>&lt;ABAC2</a:t>
            </a:r>
            <a:r>
              <a:rPr lang="fr-FR" sz="800" dirty="0">
                <a:solidFill>
                  <a:schemeClr val="tx2"/>
                </a:solidFill>
              </a:rPr>
              <a:t>&gt;. Le produit verse alors un coupon de 2,25% au titre de chaque trimestre.</a:t>
            </a:r>
          </a:p>
          <a:p>
            <a:pPr algn="just">
              <a:spcAft>
                <a:spcPts val="600"/>
              </a:spcAft>
            </a:pPr>
            <a:r>
              <a:rPr lang="fr-FR" sz="800" dirty="0">
                <a:solidFill>
                  <a:schemeClr val="tx2"/>
                </a:solidFill>
              </a:rPr>
              <a:t>Dès la fin du trimestre 4, à la date de constatation correspondante</a:t>
            </a:r>
            <a:r>
              <a:rPr lang="fr-FR" sz="800" baseline="30000" dirty="0">
                <a:solidFill>
                  <a:schemeClr val="tx2"/>
                </a:solidFill>
              </a:rPr>
              <a:t>⁽¹⁾</a:t>
            </a:r>
            <a:r>
              <a:rPr lang="fr-FR" sz="800" dirty="0">
                <a:solidFill>
                  <a:schemeClr val="tx2"/>
                </a:solidFill>
              </a:rPr>
              <a:t>, l'indice clôture à un niveau supérieur à 100% de son Niveau Initial (120% dans cet exemple). Le produit est alors automatiquement remboursé par anticipation. L’investisseur récupère l’intégralité du capital initial majoré d’un coupon de 2,25% au titre du trimestre.</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00FFFF"/>
                </a:highlight>
              </a:rPr>
              <a:t>5,62%</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contre un Taux de Rendement Annuel net de </a:t>
            </a:r>
            <a:r>
              <a:rPr lang="fr-FR" sz="800" dirty="0">
                <a:highlight>
                  <a:srgbClr val="00FFFF"/>
                </a:highlight>
              </a:rPr>
              <a:t>18,28%</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l'indice</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2,25% par trimestre.</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p:txBody>
      </p:sp>
      <p:sp>
        <p:nvSpPr>
          <p:cNvPr id="3" name="ZoneTexte 2">
            <a:extLst>
              <a:ext uri="{FF2B5EF4-FFF2-40B4-BE49-F238E27FC236}">
                <a16:creationId xmlns:a16="http://schemas.microsoft.com/office/drawing/2014/main" id="{D652E3E6-A9EC-9841-2DE3-2DD070B4FB32}"/>
              </a:ext>
            </a:extLst>
          </p:cNvPr>
          <p:cNvSpPr txBox="1"/>
          <p:nvPr/>
        </p:nvSpPr>
        <p:spPr>
          <a:xfrm>
            <a:off x="5684520" y="9174546"/>
            <a:ext cx="1646522" cy="215444"/>
          </a:xfrm>
          <a:prstGeom prst="rect">
            <a:avLst/>
          </a:prstGeom>
          <a:noFill/>
        </p:spPr>
        <p:txBody>
          <a:bodyPr wrap="square" rtlCol="0">
            <a:spAutoFit/>
          </a:bodyPr>
          <a:lstStyle/>
          <a:p>
            <a:r>
              <a:rPr lang="fr-FR" sz="800" u="sng"/>
              <a:t>Source :</a:t>
            </a:r>
            <a:r>
              <a:rPr lang="fr-FR" sz="800"/>
              <a:t> Equitim, le </a:t>
            </a:r>
            <a:r>
              <a:rPr lang="fr-FR" sz="800">
                <a:solidFill>
                  <a:schemeClr val="tx2"/>
                </a:solidFill>
              </a:rPr>
              <a:t>09 juin 2022</a:t>
            </a:r>
            <a:endParaRPr lang="fr-FR" sz="800"/>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SBF TOP 50 ESG EW DECREMENT 50 POINTS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3536163347"/>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au 08/06/2022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SBF TOP 50 ESG EW DECREMENT 50 POINTS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N/A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N/A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N/A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N/A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N/A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53193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 L'INDICE  SBF TOP 50 ESG EW DECREMENT 50 POINTS ENTRE LE </a:t>
            </a:r>
            <a:r>
              <a:rPr lang="en-US" sz="1200" b="0" dirty="0">
                <a:effectLst/>
                <a:latin typeface="+mj-lt"/>
              </a:rPr>
              <a:t>08 JUIN 2010</a:t>
            </a:r>
            <a:r>
              <a:rPr lang="en-US" sz="1200" dirty="0">
                <a:latin typeface="+mj-lt"/>
              </a:rPr>
              <a:t> </a:t>
            </a:r>
            <a:r>
              <a:rPr lang="fr-FR" sz="1200" cap="none" dirty="0">
                <a:latin typeface="Futura PT" panose="020B0902020204020203" pitchFamily="34" charset="0"/>
              </a:rPr>
              <a:t>ET LE 08 JUIN 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9B028CA2-B057-FAEF-EFF1-D1F87BC5D8F3}"/>
              </a:ext>
            </a:extLst>
          </p:cNvPr>
          <p:cNvSpPr txBox="1"/>
          <p:nvPr/>
        </p:nvSpPr>
        <p:spPr>
          <a:xfrm>
            <a:off x="5417820" y="9174546"/>
            <a:ext cx="1913222" cy="215444"/>
          </a:xfrm>
          <a:prstGeom prst="rect">
            <a:avLst/>
          </a:prstGeom>
          <a:noFill/>
        </p:spPr>
        <p:txBody>
          <a:bodyPr wrap="square" rtlCol="0">
            <a:spAutoFit/>
          </a:bodyPr>
          <a:lstStyle/>
          <a:p>
            <a:r>
              <a:rPr lang="fr-FR" sz="800" dirty="0">
                <a:solidFill>
                  <a:srgbClr val="04202E"/>
                </a:solidFill>
                <a:latin typeface="Proxima Nova Rg" panose="02000506030000020004" pitchFamily="2" charset="0"/>
              </a:rPr>
              <a:t>Source : Bloomberg, le 09 juin 2022</a:t>
            </a:r>
          </a:p>
        </p:txBody>
      </p:sp>
      <p:sp>
        <p:nvSpPr>
          <p:cNvPr id="19" name="ZoneTexte 18">
            <a:extLst>
              <a:ext uri="{FF2B5EF4-FFF2-40B4-BE49-F238E27FC236}">
                <a16:creationId xmlns:a16="http://schemas.microsoft.com/office/drawing/2014/main" id="{F430BCC1-AFEA-9CD5-2109-F2802CCF6A55}"/>
              </a:ext>
            </a:extLst>
          </p:cNvPr>
          <p:cNvSpPr txBox="1"/>
          <p:nvPr/>
        </p:nvSpPr>
        <p:spPr>
          <a:xfrm>
            <a:off x="5417820" y="7967599"/>
            <a:ext cx="1913222" cy="215444"/>
          </a:xfrm>
          <a:prstGeom prst="rect">
            <a:avLst/>
          </a:prstGeom>
          <a:noFill/>
        </p:spPr>
        <p:txBody>
          <a:bodyPr wrap="square" rtlCol="0">
            <a:spAutoFit/>
          </a:bodyPr>
          <a:lstStyle/>
          <a:p>
            <a:r>
              <a:rPr lang="fr-FR" sz="800" u="sng" dirty="0">
                <a:highlight>
                  <a:srgbClr val="FF00FF"/>
                </a:highlight>
              </a:rPr>
              <a:t>Source :</a:t>
            </a:r>
            <a:r>
              <a:rPr lang="fr-FR" sz="800" dirty="0">
                <a:highlight>
                  <a:srgbClr val="FF00FF"/>
                </a:highlight>
              </a:rPr>
              <a:t> Bloomberg, le </a:t>
            </a:r>
            <a:r>
              <a:rPr lang="fr-FR" sz="800" dirty="0">
                <a:solidFill>
                  <a:schemeClr val="tx2"/>
                </a:solidFill>
                <a:highlight>
                  <a:srgbClr val="FF00FF"/>
                </a:highlight>
              </a:rPr>
              <a:t>09 juin 2022</a:t>
            </a:r>
            <a:endParaRPr lang="fr-FR" sz="800" dirty="0">
              <a:highlight>
                <a:srgbClr val="FF00FF"/>
              </a:highlight>
            </a:endParaRPr>
          </a:p>
        </p:txBody>
      </p:sp>
      <p:pic>
        <p:nvPicPr>
          <p:cNvPr id="20" name="Picture 19"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415498"/>
          </a:xfrm>
          <a:prstGeom prst="rect">
            <a:avLst/>
          </a:prstGeom>
          <a:noFill/>
          <a:ln w="9525">
            <a:noFill/>
            <a:miter lim="800000"/>
            <a:headEnd/>
            <a:tailEnd/>
          </a:ln>
        </p:spPr>
        <p:txBody>
          <a:bodyPr wrap="square" lIns="0" tIns="0" rIns="0" bIns="0">
            <a:spAutoFit/>
          </a:bodyPr>
          <a:lstStyle/>
          <a:p>
            <a:pPr marL="228600" lvl="0" indent="-228600" algn="just" defTabSz="914400">
              <a:buAutoNum type="arabicParenBoth"/>
            </a:pPr>
            <a:r>
              <a:rPr lang="fr-FR" sz="700" dirty="0">
                <a:solidFill>
                  <a:srgbClr val="000000"/>
                </a:solidFill>
                <a:latin typeface="Proxima Nova Rg" panose="02000506030000020004" pitchFamily="2" charset="0"/>
              </a:rPr>
              <a:t>Crédit Suisse AG : Moody’s A1 / Standard &amp; </a:t>
            </a:r>
            <a:r>
              <a:rPr lang="fr-FR" sz="700" dirty="0" err="1">
                <a:solidFill>
                  <a:srgbClr val="000000"/>
                </a:solidFill>
                <a:latin typeface="Proxima Nova Rg" panose="02000506030000020004" pitchFamily="2" charset="0"/>
              </a:rPr>
              <a:t>Poor’s</a:t>
            </a:r>
            <a:r>
              <a:rPr lang="fr-FR" sz="700" dirty="0">
                <a:solidFill>
                  <a:srgbClr val="000000"/>
                </a:solidFill>
                <a:latin typeface="Proxima Nova Rg" panose="02000506030000020004" pitchFamily="2" charset="0"/>
              </a:rPr>
              <a:t> A / Fitch A. Notations en vigueur au moment de la rédaction de la présente brochure le</a:t>
            </a:r>
            <a:r>
              <a:rPr lang="fr-FR" sz="650" dirty="0"/>
              <a:t> 09 juin 2022, qui ne sauraient ni être une garantie de solvabilité de l’Émetteur et du Garant de la formule, ni constituer un argument de souscription au produit. Les agences de notation peuvent les modifier à tout moment. </a:t>
            </a:r>
          </a:p>
          <a:p>
            <a:pPr marL="228600" lvl="0" indent="-228600" algn="just" defTabSz="914400">
              <a:buAutoNum type="arabicParenBoth"/>
            </a:pPr>
            <a:r>
              <a:rPr lang="fr-FR" sz="700" dirty="0">
                <a:solidFill>
                  <a:srgbClr val="000000"/>
                </a:solidFill>
                <a:latin typeface="Proxima Nova Rg" panose="02000506030000020004" pitchFamily="2" charset="0"/>
              </a:rPr>
              <a:t>Les conflits d’intérêts seront gérés suivant la réglementation en vigueur.</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2648722358"/>
              </p:ext>
            </p:extLst>
          </p:nvPr>
        </p:nvGraphicFramePr>
        <p:xfrm>
          <a:off x="361950" y="979297"/>
          <a:ext cx="6837886" cy="7405021"/>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français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SG Issuer. Filiale à 100% de Société Générale Luxembourg SA, elle-même filiale à 100% de Société Générale⁽¹⁾</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Garant de la formule et des sommes dues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Société Générale⁽¹⁾</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80026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l'indice entre SBF Top 50 ESG EW Decrement 50 Points (L'indice est construit en réinvestissant les dividendes bruts détachés par les actions qui le composent et en rentranchant un prélèvement forfaitaire annuel et constant de 50 points d'indice  ; code Bloomberg : SBFESG Index ; sponsor : sponsorFTSE russell ; www.ftserussell.com).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05/05/2022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05/05/2022 au 24/06/2022 (inclus). Une fois le montant de l’enveloppe initiale atteint (30 000 000 EUR), la commercialisation de « Athena Oxygene Trimestrielle SBFESG » peut cesser à tout moment sans préavis avant le 24/06/2022,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Niveau Initial correspond au niveaux de clôture de l'indice le 24/06/2022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26/06/2034</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03/07/2034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26/06/2023, 25/09/2023, 27/12/2023, 25/03/2024, 24/06/2024, 24/09/2024, 24/12/2024, 24/03/2025, 24/06/2025, 24/09/2025, 24/12/2025, 24/03/2026, 24/06/2026, 24/09/2026, 24/12/2026, 24/03/2027, 24/06/2027, 24/09/2027, 24/12/2027, 24/03/2028, 26/06/2028, 25/09/2028, 27/12/2028, 26/03/2029, 25/06/2029, 24/09/2029, 24/12/2029, 25/03/2030, 24/06/2030, 24/09/2030, 24/12/2030, 24/03/2031, 24/06/2031, 24/09/2031, 24/12/2031, 24/03/2032, 24/06/2032, 24/09/2032, 24/12/2032, 24/03/2033, 24/06/2033, 26/09/2033, 27/12/2033, 24/03/2034, 26/06/2034, 26/06/2034</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03/07/2023, 02/10/2023, 04/01/2024, 03/04/2024, 01/07/2024, 01/10/2024, 03/01/2025, 31/03/2025, 01/07/2025, 01/10/2025, 05/01/2026, 31/03/2026, 01/07/2026, 01/10/2026, 04/01/2027, 02/04/2027, 01/07/2027, 01/10/2027, 31/12/2027, 31/03/2028, 03/07/2028, 02/10/2028, 04/01/2029, 04/04/2029, 02/07/2029, 01/10/2029, 03/01/2030, 01/04/2030, 01/07/2030, 01/10/2030, 03/01/2031, 31/03/2031, 01/07/2031, 01/10/2031, 05/01/2032, 02/04/2032, 01/07/2032, 01/10/2032, 31/12/2032, 31/03/2033, 01/07/2033, 03/10/2033, 03/01/2034, 31/03/2034</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80%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50%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sz="700"/>
                      </a:pPr>
                      <a:r>
                        <a:rPr lang="fr-FR" sz="700" b="0" i="0" kern="1200" noProof="0" dirty="0">
                          <a:solidFill>
                            <a:srgbClr val="000000"/>
                          </a:solidFill>
                          <a:latin typeface="Proxima Nova Rg" panose="02000506030000020004" pitchFamily="2" charset="0"/>
                          <a:ea typeface="+mn-ea"/>
                          <a:cs typeface="+mn-cs"/>
                        </a:rPr>
                        <a:t>Société Générale paiera au distributeur concerné une rémunération annuelle (calculée sur la base de la durée des titres) dont le montant maximum est égal à 1,50% du montant total des titres effectivement placés.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Valorisation quotidienne publiée sur les pages Bloomberg, </a:t>
                      </a:r>
                      <a:r>
                        <a:rPr lang="fr-FR" sz="700" b="0" i="0" kern="1200" dirty="0" err="1">
                          <a:solidFill>
                            <a:srgbClr val="000000"/>
                          </a:solidFill>
                          <a:latin typeface="Proxima Nova Rg" panose="02000506030000020004" pitchFamily="2" charset="0"/>
                          <a:ea typeface="+mn-ea"/>
                          <a:cs typeface="+mn-cs"/>
                        </a:rPr>
                        <a:t>Telekurs</a:t>
                      </a:r>
                      <a:r>
                        <a:rPr lang="fr-FR" sz="700" b="0" i="0" kern="1200" dirty="0">
                          <a:solidFill>
                            <a:srgbClr val="000000"/>
                          </a:solidFill>
                          <a:latin typeface="Proxima Nova Rg" panose="02000506030000020004" pitchFamily="2" charset="0"/>
                          <a:ea typeface="+mn-ea"/>
                          <a:cs typeface="+mn-cs"/>
                        </a:rPr>
                        <a:t> et Reuters. Elle est par ailleurs tenue à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Une double valorisation est établie par </a:t>
                      </a:r>
                      <a:r>
                        <a:rPr lang="fr-FR" sz="700" b="0" i="0" kern="1200" dirty="0" err="1">
                          <a:solidFill>
                            <a:srgbClr val="000000"/>
                          </a:solidFill>
                          <a:latin typeface="Proxima Nova Rg" panose="02000506030000020004" pitchFamily="2" charset="0"/>
                          <a:ea typeface="+mn-ea"/>
                          <a:cs typeface="+mn-cs"/>
                        </a:rPr>
                        <a:t>Finalyse</a:t>
                      </a:r>
                      <a:r>
                        <a:rPr lang="fr-FR" sz="700" b="0" i="0" kern="1200" dirty="0">
                          <a:solidFill>
                            <a:srgbClr val="000000"/>
                          </a:solidFill>
                          <a:latin typeface="Proxima Nova Rg" panose="02000506030000020004" pitchFamily="2" charset="0"/>
                          <a:ea typeface="+mn-ea"/>
                          <a:cs typeface="+mn-cs"/>
                        </a:rPr>
                        <a:t> (tous les 15 jours). Cette société est un organisme indépendant distinct et non lié financièrement à l’entité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 International ou à une autre entité du groupe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sz="700"/>
                      </a:pPr>
                      <a:r>
                        <a:rPr lang="fr-FR" sz="700" b="0" i="0" kern="1200" noProof="0" dirty="0">
                          <a:solidFill>
                            <a:srgbClr val="000000"/>
                          </a:solidFill>
                          <a:latin typeface="Proxima Nova Rg" panose="02000506030000020004" pitchFamily="2" charset="0"/>
                          <a:ea typeface="+mn-ea"/>
                          <a:cs typeface="+mn-cs"/>
                        </a:rPr>
                        <a:t>Société Générale s’engage, dans des conditions normales de marché, à donner de manière quotidienne des prix indicatifs pendant toute la durée de vie des titres de créance avec une fourchette achat/vente de 1% de la Valeur Nominale.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Société Générale, ce qui peut être source d’un conflit d’intérêts⁽²⁾.</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FR0014009DK8</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800" baseline="30000"/>
              <a:t>⁽¹⁾</a:t>
            </a:r>
            <a:r>
              <a:rPr lang="fr-FR" sz="650" dirty="0"/>
              <a:t> </a:t>
            </a:r>
            <a:r>
              <a:rPr lang="fr-FR" sz="650"/>
              <a:t>Crédit Suisse AG </a:t>
            </a:r>
            <a:r>
              <a:rPr lang="fr-FR" sz="650" dirty="0"/>
              <a:t>: </a:t>
            </a:r>
            <a:r>
              <a:rPr lang="fr-FR" sz="650"/>
              <a:t>Moody’s A1 / </a:t>
            </a:r>
            <a:r>
              <a:rPr lang="fr-FR" sz="650" dirty="0"/>
              <a:t>Standard &amp; </a:t>
            </a:r>
            <a:r>
              <a:rPr lang="fr-FR" sz="650" err="1"/>
              <a:t>Poor’s</a:t>
            </a:r>
            <a:r>
              <a:rPr lang="fr-FR" sz="650" dirty="0"/>
              <a:t> A+ / Fitch </a:t>
            </a:r>
            <a:r>
              <a:rPr lang="fr-FR" sz="650"/>
              <a:t>A</a:t>
            </a:r>
            <a:r>
              <a:rPr lang="fr-FR" sz="650" dirty="0"/>
              <a:t>. Notations en vigueur au moment de la rédaction de la présente brochure le </a:t>
            </a:r>
            <a:r>
              <a:rPr lang="fr-FR" sz="650"/>
              <a:t>29/04/2022. Ces notations peuvent être révisées à tout moment et </a:t>
            </a:r>
            <a:r>
              <a:rPr lang="fr-FR" sz="650" dirty="0"/>
              <a:t>ne </a:t>
            </a:r>
            <a:r>
              <a:rPr lang="fr-FR" sz="650"/>
              <a:t>sont pas </a:t>
            </a:r>
            <a:r>
              <a:rPr lang="fr-FR" sz="650" dirty="0"/>
              <a:t>une garantie de solvabilité de l’Émetteur de la formule</a:t>
            </a:r>
            <a:r>
              <a:rPr lang="fr-FR" sz="650"/>
              <a:t>. Elles ne sauraient </a:t>
            </a:r>
            <a:r>
              <a:rPr lang="fr-FR" sz="650" dirty="0"/>
              <a:t>constituer un argument de souscription au produit.</a:t>
            </a:r>
            <a:endParaRPr lang="fr-FR" sz="650"/>
          </a:p>
          <a:p>
            <a:pPr lvl="0" algn="just" defTabSz="914400"/>
            <a:r>
              <a:rPr lang="fr-FR" sz="800" baseline="30000"/>
              <a:t>⁽²⁾</a:t>
            </a:r>
            <a:r>
              <a:rPr lang="fr-FR" sz="650"/>
              <a:t> Les conflits d’intérêts seront gérés suivant la réglementation en vigueur.</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4032656153"/>
              </p:ext>
            </p:extLst>
          </p:nvPr>
        </p:nvGraphicFramePr>
        <p:xfrm>
          <a:off x="360894" y="977900"/>
          <a:ext cx="6837886" cy="8460222"/>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français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Crédit Suisse AG ⁽¹⁾, agissant par l’intermédiaire de sa succursale de Londres.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l'indice entre SBF Top 50 ESG EW Decrement 50 Points (L'indice est construit en réinvestissant les dividendes bruts détachés par les actions qui le composent et en rentranchant un prélèvement forfaitaire annuel et constant de 50 points d'indice  ; code Bloomberg : SBFESG Index ; sponsor : sponsorFTSE russell ; www.ftserussell.com).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DROIT APPLICABLE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Droit français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3687796"/>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30 000 000 EUR (La taille de cette émission de Titres n’implique en aucune manière l’expression de l’émetteur quant au niveau probable de souscription (et aucune supposition ne doit en conséquence être faite pas des investisseurs potentiels à cet égard)</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 en assurance-vie et contrat de capitalisation ou 100 000 EUR en compte-titres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15120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05/05/2022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05/05/2022 au 24/06/2022 (inclus). Une fois le montant de l’enveloppe initiale atteint (30 000 000 EUR), la commercialisation de « Athena Oxygene Trimestrielle SBFESG » peut cesser à tout moment sans préavis avant le 24/06/2022,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a:defRPr sz="700"/>
                      </a:pPr>
                      <a:r>
                        <a:t>Niveau Initial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Niveau Initial correspond au niveaux de clôture de l'indice le 24/06/2022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789372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26/06/2034</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03/07/2034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26/09/2022, 27/12/2022, 24/03/2023, 26/06/2023, 25/09/2023, 27/12/2023, 25/03/2024, 24/06/2024, 24/09/2024, 24/12/2024, 24/03/2025, 24/06/2025, 24/09/2025, 24/12/2025, 24/03/2026, 24/06/2026, 24/09/2026, 24/12/2026, 24/03/2027, 24/06/2027, 24/09/2027, 24/12/2027, 24/03/2028, 26/06/2028, 25/09/2028, 27/12/2028, 26/03/2029, 25/06/2029, 24/09/2029, 24/12/2029, 25/03/2030, 24/06/2030, 24/09/2030, 24/12/2030, 24/03/2031, 24/06/2031, 24/09/2031, 24/12/2031, 24/03/2032, 24/06/2032, 24/09/2032, 24/12/2032, 24/03/2033, 24/06/2033, 26/09/2033, 27/12/2033, 24/03/2034, 26/06/2034</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03/10/2022, 03/01/2023, 31/03/2023, 03/07/2023, 02/10/2023, 04/01/2024, 03/04/2024, 01/07/2024, 01/10/2024, 03/01/2025, 31/03/2025, 01/07/2025, 01/10/2025, 05/01/2026, 31/03/2026, 01/07/2026, 01/10/2026, 04/01/2027, 02/04/2027, 01/07/2027, 01/10/2027, 31/12/2027, 31/03/2028, 03/07/2028, 02/10/2028, 04/01/2029, 04/04/2029, 02/07/2029, 01/10/2029, 03/01/2030, 01/04/2030, 01/07/2030, 01/10/2030, 03/01/2031, 31/03/2031, 01/07/2031, 01/10/2031, 05/01/2032, 02/04/2032, 01/07/2032, 01/10/2032, 31/12/2032, 31/03/2033, 01/07/2033, 03/10/2033, 03/01/2034, 31/03/2034, 03/07/2034</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DATES DE REMBOURSEMENT ANTICIPÉ AUTOMATIQUE ÉVENTUEL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a:solidFill>
                            <a:srgbClr val="B9A049"/>
                          </a:solidFill>
                          <a:latin typeface="+mn-lt"/>
                          <a:ea typeface="+mn-ea"/>
                          <a:cs typeface="+mn-cs"/>
                        </a:rPr>
                        <a:t>BARRIÈRE DE PERTE EN CAPITAL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50%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1249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Credit Suisse Bank (Europe) SA paiera au distributeur une rémunération annuelle maximum équivalente à 1,0%% TTC (sur la base de la durée maximale des titres) du montant placé par le distributeur.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a:solidFill>
                            <a:schemeClr val="tx1"/>
                          </a:solidFill>
                          <a:latin typeface="+mn-lt"/>
                          <a:ea typeface="+mn-ea"/>
                          <a:cs typeface="+mn-cs"/>
                        </a:rPr>
                        <a:t>Valorisation quotidienne publiée sur les pages Bloomberg, Telekurs et Reuters. Elle est par ailleurs tenue à disposition du public en permanence..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a:solidFill>
                            <a:schemeClr val="tx1"/>
                          </a:solidFill>
                          <a:latin typeface="+mn-lt"/>
                          <a:ea typeface="+mn-ea"/>
                          <a:cs typeface="+mn-cs"/>
                        </a:rPr>
                        <a:t>Une double valorisation est établie par Finalyse (tous les 15jours). Cette société est un organisme indépendant distinct et non lié financièrement à l’entité Credit Suisse International ou à une autre entité du groupe Credit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peut, mais ne doit pas nécessairement tenir un marché pour les titres. Tout prix acheteur ou vendeur des Titres sera défini par l’Emetteur ou </a:t>
                      </a: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(le cas échéant). Sous réserve des conditions de marchés normales, l’écart entre les prix acheteur/vendeur ne </a:t>
                      </a:r>
                      <a:r>
                        <a:rPr lang="fr-FR" sz="700" b="0" i="0" kern="1200" noProof="0" dirty="0" err="1">
                          <a:solidFill>
                            <a:schemeClr val="tx1"/>
                          </a:solidFill>
                          <a:latin typeface="+mn-lt"/>
                          <a:ea typeface="+mn-ea"/>
                          <a:cs typeface="+mn-cs"/>
                        </a:rPr>
                        <a:t>dépenssera</a:t>
                      </a:r>
                      <a:r>
                        <a:rPr lang="fr-FR" sz="700" b="0" i="0" kern="1200" noProof="0" dirty="0">
                          <a:solidFill>
                            <a:schemeClr val="tx1"/>
                          </a:solidFill>
                          <a:latin typeface="+mn-lt"/>
                          <a:ea typeface="+mn-ea"/>
                          <a:cs typeface="+mn-cs"/>
                        </a:rPr>
                        <a:t> pas 1,00%. Aucune garantie ne peut être fournie quant à l’évolution ou à la liquidité de tout marché secondaire pour les titres.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Credit Suisse International, ce qui peut être source d’un conflit d’intérêts⁽²⁾.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FR0014009DK8</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24 juin 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a:p>
            <a:pPr algn="just"/>
            <a:r>
              <a:rPr lang="fr-FR" sz="650" baseline="30000" dirty="0">
                <a:solidFill>
                  <a:srgbClr val="000000"/>
                </a:solidFill>
                <a:highlight>
                  <a:srgbClr val="FF00FF"/>
                </a:highlight>
                <a:latin typeface="Proxima Nova Rg" panose="02000506030000020004" pitchFamily="2" charset="0"/>
              </a:rPr>
              <a:t>(</a:t>
            </a:r>
            <a:r>
              <a:rPr lang="fr-FR" sz="650" baseline="30000" dirty="0">
                <a:solidFill>
                  <a:srgbClr val="000000"/>
                </a:solidFill>
                <a:latin typeface="Proxima Nova Rg" panose="02000506030000020004" pitchFamily="2" charset="0"/>
              </a:rPr>
              <a:t>3) </a:t>
            </a:r>
            <a:r>
              <a:rPr lang="fr-FR" sz="650" dirty="0">
                <a:solidFill>
                  <a:srgbClr val="000000"/>
                </a:solidFill>
                <a:latin typeface="Proxima Nova Rg" panose="02000506030000020004" pitchFamily="2" charset="0"/>
              </a:rPr>
              <a:t> Veuillez vous référer à la section dédiée en page 3 pour une présentation de la détermination du Niveau Initial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769237"/>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Athena Oxygene Trimestrielle SBFESG » soit 1 000 EUR multiplié par le nombre de titres.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t prélèvements sociaux applicables au cadre d’investissement. Ils sont calculés pour un investissement entre la </a:t>
            </a:r>
            <a:r>
              <a:rPr lang="fr-FR" sz="800" dirty="0">
                <a:solidFill>
                  <a:schemeClr val="tx1"/>
                </a:solidFill>
                <a:latin typeface="Proxima Nova Rg"/>
              </a:rPr>
              <a:t>dernière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date de constatation initiale</a:t>
            </a:r>
            <a:r>
              <a:rPr lang="fr-FR" sz="800" baseline="30000" dirty="0">
                <a:solidFill>
                  <a:schemeClr val="tx2"/>
                </a:solidFill>
              </a:rPr>
              <a:t> ⁽¹⁾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24/06/2022) et la date d’échéance</a:t>
            </a:r>
            <a:r>
              <a:rPr lang="fr-FR" sz="800" b="1" baseline="30000" dirty="0">
                <a:solidFill>
                  <a:schemeClr val="tx2"/>
                </a:solidFill>
              </a:rPr>
              <a:t> </a:t>
            </a:r>
            <a:r>
              <a:rPr lang="fr-FR" sz="800" baseline="30000" dirty="0">
                <a:solidFill>
                  <a:schemeClr val="tx2"/>
                </a:solidFill>
              </a:rPr>
              <a:t>⁽¹⁾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⁽¹⁾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Athena Oxygene Trimestrielle SBFESG », vous êtes exposés pour une durée de 4 à 48 trimestres à la performance positive ou négative de l'indice</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SBF Top 50 ESG EW Decrement 50 Points (L'indice est construit en réinvestissant les dividendes bruts détachés par les actions qui le composent et en rentranchant un prélèvement forfaitaire annuel et constant de 50 points d'indice  ; code Bloomberg : SBFESG Index ;  sponsor : FTSE russell ; www.ftserussell.com).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l'indice </a:t>
            </a:r>
            <a:r>
              <a:rPr kumimoji="0" lang="fr-FR" sz="800" b="0" i="0" u="none" strike="noStrike" kern="1200" cap="none" spc="0" normalizeH="0" baseline="0" noProof="0" dirty="0">
                <a:ln>
                  <a:noFill/>
                </a:ln>
                <a:effectLst/>
                <a:uLnTx/>
                <a:uFillTx/>
                <a:latin typeface="Proxima Nova Rg"/>
                <a:ea typeface="+mn-ea"/>
                <a:cs typeface="+mn-cs"/>
              </a:rPr>
              <a:t>si celui-ci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à un niveau strictement inférieur à 50% de son Niveau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la fin du trimestre 4 jusqu'à la fin du trimestre 47</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100% de son Niveau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2,25% par trimestre écoulé depuis le 24/06/2022 (soit 9,00%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100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l'indice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2,25% par trimestre écoulé (soit un Taux de Rendement Annuel net maximum de 7,69%), les investisseurs recevront en contrepartie l’intégralité du capital initial si l'indice ne baisse pas de plus de &lt;</a:t>
            </a:r>
            <a:r>
              <a:rPr lang="fr-FR" sz="800" dirty="0">
                <a:solidFill>
                  <a:srgbClr val="000000"/>
                </a:solidFill>
              </a:rPr>
              <a:t>PDIPERF&gt;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par rapport à son Niveau Initial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Athena Oxygene Trimestrielle SBFESG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Athena Oxygene Trimestrielle SBFESG » et ne prend pas en compte les spécificités des contrats d’assurance vie ou de capitalisation dans le cadre desquels ce produit est proposé. </a:t>
            </a:r>
            <a:r>
              <a:rPr lang="fr-FR" sz="800" b="1" i="1" dirty="0">
                <a:latin typeface="Proxima Nova Rg" panose="02000506030000020004" pitchFamily="2" charset="0"/>
              </a:rPr>
              <a:t>Dans le cadre d’un contrat d’assurance vie ou de capitalisation, l’assureur s’engage exclusivement sur le nombre d’unités de compte mais non sur leur valeur, qu’il ne garantit pas. L'émetteur ne s'engage pas sur l'éligibilité des titres dans des contrats d'assurance-vie. La détermination de cette éligibilité est du ressort de l'assureur. Il est précisé que l’Assureur d’une part et l’Émetteur d’autre part, sont des entités juridiques distinctes. Ce document n’a pas été rédigé par l’Assureur.</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800219"/>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24/06/2022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a:p>
            <a:pPr algn="just"/>
            <a:r>
              <a:rPr lang="fr-FR" sz="650" baseline="30000">
                <a:solidFill>
                  <a:srgbClr val="000000"/>
                </a:solidFill>
                <a:latin typeface="Proxima Nova Rg" panose="02000506030000020004" pitchFamily="2" charset="0"/>
              </a:rPr>
              <a:t>(3) </a:t>
            </a:r>
            <a:r>
              <a:rPr lang="fr-FR" sz="650">
                <a:solidFill>
                  <a:srgbClr val="000000"/>
                </a:solidFill>
                <a:latin typeface="Proxima Nova Rg" panose="02000506030000020004" pitchFamily="2" charset="0"/>
              </a:rPr>
              <a:t> Veuillez vous référer à la section dédiée en page 3 pour une présentation de la détermination du Niveau Initial</a:t>
            </a:r>
          </a:p>
          <a:p>
            <a:pPr algn="just"/>
            <a:endParaRPr lang="fr-FR" sz="650">
              <a:solidFill>
                <a:srgbClr val="000000"/>
              </a:solidFill>
              <a:latin typeface="Proxima Nova Rg" panose="02000506030000020004" pitchFamily="2" charset="0"/>
            </a:endParaRP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658437"/>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Athena Oxygene Trimestrielle SBFESG » soit 1 000 EUR multiplié par le nombre de titres.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t prélèvements sociaux applicables au cadre d’investissement. Ils sont calculés pour un investissement entre la </a:t>
            </a:r>
            <a:r>
              <a:rPr lang="fr-FR" sz="800" dirty="0">
                <a:solidFill>
                  <a:schemeClr val="tx1"/>
                </a:solidFill>
                <a:latin typeface="Proxima Nova Rg"/>
              </a:rPr>
              <a:t>dernière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date de constatation initiale</a:t>
            </a:r>
            <a:r>
              <a:rPr lang="fr-FR" sz="800" baseline="30000" dirty="0">
                <a:solidFill>
                  <a:schemeClr val="tx2"/>
                </a:solidFill>
              </a:rPr>
              <a:t> ⁽¹⁾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24/06/2022) et la date d’échéance</a:t>
            </a:r>
            <a:r>
              <a:rPr lang="fr-FR" sz="800" b="1" baseline="30000" dirty="0">
                <a:solidFill>
                  <a:schemeClr val="tx2"/>
                </a:solidFill>
              </a:rPr>
              <a:t> </a:t>
            </a:r>
            <a:r>
              <a:rPr lang="fr-FR" sz="800" baseline="30000" dirty="0">
                <a:solidFill>
                  <a:schemeClr val="tx2"/>
                </a:solidFill>
              </a:rPr>
              <a:t>⁽¹⁾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⁽¹⁾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Athena Oxygene Trimestrielle SBFESG », vous êtes exposé pour une durée de 4 à 48 trimestres à l’évolution de l'indice</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SBF Top 50 ESG EW Decrement 50 Points (L'indice est construit en réinvestissant les dividendes bruts détachés par les actions qui le composent et en rentranchant un prélèvement forfaitaire annuel et constant de 50 points d'indice  ; code Bloomberg : SBFESG Index ;  sponsor : FTSE russell ; www.ftserussell.com).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l'indice </a:t>
            </a:r>
            <a:r>
              <a:rPr kumimoji="0" lang="fr-FR" sz="800" b="0" i="0" u="none" strike="noStrike" kern="1200" cap="none" spc="0" normalizeH="0" baseline="0" noProof="0" dirty="0">
                <a:ln>
                  <a:noFill/>
                </a:ln>
                <a:effectLst/>
                <a:uLnTx/>
                <a:uFillTx/>
                <a:latin typeface="Proxima Nova Rg"/>
                <a:ea typeface="+mn-ea"/>
                <a:cs typeface="+mn-cs"/>
              </a:rPr>
              <a:t>si celui-ci,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clôture à un niveau strictement inférieur à 50% de son Niveau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trimestre 4 jusqu'à la fin du trimestre 47</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100% de son Niveau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2,25% par trimestre (soit 9,00%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100% de son Niveau Initial.</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l'indice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l'indice</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50% par rapport à son Niveau Initial, l’investisseur accepte de limiter ses gains en cas de forte hausse des marchés (Taux de Rendement Annuel net maximum de </a:t>
            </a:r>
            <a:r>
              <a:rPr kumimoji="0" lang="fr-FR" sz="800" b="0" i="0" u="none" strike="noStrike" kern="1200" cap="none" spc="0" normalizeH="0" baseline="0" noProof="0" dirty="0">
                <a:ln>
                  <a:noFill/>
                </a:ln>
                <a:solidFill>
                  <a:schemeClr val="tx1"/>
                </a:solidFill>
                <a:effectLst/>
                <a:highlight>
                  <a:srgbClr val="00FFFF"/>
                </a:highlight>
                <a:uLnTx/>
                <a:uFillTx/>
                <a:latin typeface="Proxima Nova Rg"/>
                <a:ea typeface="+mn-ea"/>
                <a:cs typeface="+mn-cs"/>
              </a:rPr>
              <a:t>7,87%</a:t>
            </a:r>
            <a:r>
              <a:rPr kumimoji="0" lang="fr-FR" sz="800" b="0" i="0" u="none" strike="noStrike" kern="1200" cap="none" spc="0" normalizeH="0" baseline="30000" noProof="0" dirty="0">
                <a:ln>
                  <a:noFill/>
                </a:ln>
                <a:solidFill>
                  <a:schemeClr val="tx1"/>
                </a:solidFill>
                <a:effectLst/>
                <a:highlight>
                  <a:srgbClr val="00FFFF"/>
                </a:highligh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Athena Oxygene Trimestrielle SBFESG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Athena Oxygene Trimestrielle SBFESG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l’Emetteur d’autre part, sont des entités juridiques distinctes. Ce document n’a pas été rédigé par l’Assureur. L’Emetteur ne s’engage pas sur l’éligibilité des titres dans les contrats d’assurance vie. La détermination de cette éligibilité est du ressort de l’assureur. </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24/06/2022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2,25% par trimestre écoulé depuis le 24/06/2022</a:t>
            </a:r>
          </a:p>
          <a:p>
            <a:pPr marL="0" indent="0" algn="ctr">
              <a:lnSpc>
                <a:spcPct val="100000"/>
              </a:lnSpc>
              <a:spcBef>
                <a:spcPts val="0"/>
              </a:spcBef>
              <a:buNone/>
            </a:pPr>
            <a:r>
              <a:rPr lang="fr-FR" sz="800" dirty="0"/>
              <a:t>(soit un gain de 108,00% et un Taux de Rendement Annuel net de </a:t>
            </a:r>
            <a:r>
              <a:rPr lang="fr-FR" sz="800" dirty="0">
                <a:highlight>
                  <a:srgbClr val="FFFF00"/>
                </a:highlight>
              </a:rPr>
              <a:t>5,21%</a:t>
            </a:r>
            <a:r>
              <a:rPr lang="fr-FR" sz="800" baseline="30000" dirty="0"/>
              <a:t>⁽²⁾</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2,25% par trimestre écoulé depuis le 24/06/2022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5,26%</a:t>
            </a:r>
            <a:r>
              <a:rPr lang="fr-FR" sz="800" baseline="30000" dirty="0"/>
              <a:t>⁽²⁾ </a:t>
            </a:r>
            <a:r>
              <a:rPr lang="fr-FR" sz="800" dirty="0"/>
              <a:t>et </a:t>
            </a:r>
            <a:r>
              <a:rPr lang="fr-FR" sz="800" dirty="0">
                <a:highlight>
                  <a:srgbClr val="FFFF00"/>
                </a:highlight>
              </a:rPr>
              <a:t>7,69%</a:t>
            </a:r>
            <a:r>
              <a:rPr lang="fr-FR" sz="800" baseline="30000" dirty="0"/>
              <a:t>⁽²⁾</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chemeClr val="tx2"/>
                </a:solidFill>
              </a:rPr>
              <a:t>à partir de la fin du trimestre 4 et jusqu’à la fin du trimestre 47, on observe le niveau de clôture de l'indice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trimestrielle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l'indice </a:t>
            </a:r>
            <a:r>
              <a:rPr lang="fr-FR" sz="800" b="1" dirty="0">
                <a:solidFill>
                  <a:schemeClr val="tx2"/>
                </a:solidFill>
              </a:rPr>
              <a:t>clôture à un niveau supérieur ou égal à 100% de son Niveau Initial,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26/06/2034, en l’absence de remboursement anticipé automatique préalable, on compare le niveau de clôture de l'indice</a:t>
            </a:r>
            <a:r>
              <a:rPr lang="en-US" sz="800" dirty="0">
                <a:solidFill>
                  <a:schemeClr val="tx2"/>
                </a:solidFill>
              </a:rPr>
              <a:t> </a:t>
            </a:r>
            <a:r>
              <a:rPr lang="fr-FR" sz="800" dirty="0">
                <a:solidFill>
                  <a:schemeClr val="tx2"/>
                </a:solidFill>
              </a:rPr>
              <a:t>à son Niveau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supérieur ou égal à 80% de son Niveau Initial, l’investisseur reçoit, le 03 juillet 2034</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strictement inférieur à 50% de son niveau de Référence, l’investisseur reçoit, le 03 juillet 2034</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l'indice entre le 24/06/2022 et le 26/06/2034</a:t>
            </a:r>
          </a:p>
          <a:p>
            <a:pPr marL="0" indent="0" algn="ctr">
              <a:lnSpc>
                <a:spcPct val="100000"/>
              </a:lnSpc>
              <a:spcBef>
                <a:spcPts val="0"/>
              </a:spcBef>
              <a:buNone/>
            </a:pPr>
            <a:r>
              <a:rPr lang="fr-FR" sz="800" dirty="0"/>
              <a:t>(Soit un Taux de Rendement Annuel net inférieur ou égal à -6,66%</a:t>
            </a:r>
            <a:r>
              <a:rPr lang="fr-FR" sz="800" baseline="30000" dirty="0"/>
              <a:t>⁽²⁾</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Niveau Initial correspond au niveaux de clôture de l'indice le 24/06/2022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Niveau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l'indice </a:t>
            </a:r>
            <a:r>
              <a:rPr lang="fr-FR" sz="800" b="1" dirty="0">
                <a:solidFill>
                  <a:srgbClr val="000000"/>
                </a:solidFill>
              </a:rPr>
              <a:t>clôture à un niveau strictement inférieur à 80% mais supérieur ou égal à 50% de son Niveau Initial, l’investisseur reçoit, le 03 juillet 2034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 </a:t>
            </a:r>
            <a:r>
              <a:rPr lang="fr-FR" sz="800" dirty="0">
                <a:highlight>
                  <a:srgbClr val="FF00FF"/>
                </a:highlight>
              </a:rPr>
              <a:t>&lt;balisedeg3</a:t>
            </a:r>
            <a:r>
              <a:rPr lang="fr-FR" sz="800" dirty="0"/>
              <a:t>&gt;</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a:t>
            </a:r>
            <a:r>
              <a:rPr lang="fr-FR" sz="700" dirty="0">
                <a:solidFill>
                  <a:srgbClr val="000000"/>
                </a:solidFill>
                <a:latin typeface="Proxima Nova Rg" panose="02000506030000020004" pitchFamily="2" charset="0"/>
              </a:rPr>
              <a:t>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24/06/2022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a:t>
            </a:r>
            <a:r>
              <a:rPr lang="fr-FR" sz="800" dirty="0">
                <a:solidFill>
                  <a:schemeClr val="tx2"/>
                </a:solidFill>
              </a:rPr>
              <a:t>, on compare le niveau de l'indice à son Niveau Initial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Niveau Initial correspond au niveaux de clôture de l'indice le 24/06/2022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Niveau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l'indice </a:t>
            </a:r>
            <a:r>
              <a:rPr lang="fr-FR" sz="800" b="1" dirty="0">
                <a:solidFill>
                  <a:schemeClr val="tx2"/>
                </a:solidFill>
              </a:rPr>
              <a:t>clôture à un niveau supérieur ou égal à 100% de son Niveau Initial</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2,25%</a:t>
            </a:r>
          </a:p>
          <a:p>
            <a:pPr defTabSz="1042988" fontAlgn="base">
              <a:spcBef>
                <a:spcPct val="0"/>
              </a:spcBef>
              <a:spcAft>
                <a:spcPct val="0"/>
              </a:spcAft>
            </a:pPr>
            <a:r>
              <a:rPr lang="fr-FR" dirty="0">
                <a:solidFill>
                  <a:schemeClr val="tx1"/>
                </a:solidFill>
                <a:latin typeface="Proxima Nova Rg" panose="02000506030000020004" pitchFamily="2" charset="0"/>
              </a:rPr>
              <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l'indice</a:t>
            </a:r>
            <a:r>
              <a:rPr lang="fr-FR" sz="800" b="1" dirty="0">
                <a:solidFill>
                  <a:schemeClr val="tx2"/>
                </a:solidFill>
              </a:rPr>
              <a:t> clôture à un niveau </a:t>
            </a:r>
            <a:r>
              <a:rPr lang="fr-FR" sz="800" b="1" dirty="0">
                <a:solidFill>
                  <a:schemeClr val="tx2"/>
                </a:solidFill>
                <a:latin typeface="Proxima Nova Rg" panose="02000506030000020004" pitchFamily="2" charset="0"/>
              </a:rPr>
              <a:t>strictement inférieur à 100% de son Niveau Initial,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133350" y="9765983"/>
            <a:ext cx="6483350" cy="630942"/>
          </a:xfrm>
          <a:prstGeom prst="rect">
            <a:avLst/>
          </a:prstGeom>
          <a:noFill/>
          <a:ln w="9525">
            <a:noFill/>
            <a:miter lim="800000"/>
            <a:headEnd/>
            <a:tailEnd/>
          </a:ln>
        </p:spPr>
        <p:txBody>
          <a:bodyPr wrap="square" lIns="0" tIns="0" rIns="0" bIns="0">
            <a:spAutoFit/>
          </a:bodyPr>
          <a:lstStyle/>
          <a:p>
            <a:pPr lvl="1" algn="just"/>
            <a:r>
              <a:rPr lang="fr-FR" sz="700" baseline="30000" dirty="0">
                <a:solidFill>
                  <a:srgbClr val="000000"/>
                </a:solidFill>
                <a:latin typeface="Proxima Nova Rg" panose="02000506030000020004" pitchFamily="2" charset="0"/>
              </a:rPr>
              <a:t>⁽¹⁾</a:t>
            </a:r>
            <a:r>
              <a:rPr lang="fr-FR" sz="700" dirty="0">
                <a:solidFill>
                  <a:srgbClr val="000000"/>
                </a:solidFill>
                <a:latin typeface="Proxima Nova Rg" panose="02000506030000020004" pitchFamily="2" charset="0"/>
              </a:rPr>
              <a:t> Veuillez vous référer au tableau récapitulant les principales caractéristiques financières en page 7 pour le détail des dates. </a:t>
            </a:r>
          </a:p>
          <a:p>
            <a:pPr lvl="1" algn="just"/>
            <a:r>
              <a:rPr lang="fr-FR" sz="700" baseline="30000" dirty="0">
                <a:solidFill>
                  <a:srgbClr val="000000"/>
                </a:solidFill>
                <a:latin typeface="Proxima Nova Rg" panose="02000506030000020004" pitchFamily="2" charset="0"/>
              </a:rPr>
              <a:t>⁽²⁾</a:t>
            </a:r>
            <a:r>
              <a:rPr lang="fr-FR" sz="70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24/06/2022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5,21%</a:t>
            </a:r>
            <a:r>
              <a:rPr lang="fr-FR" sz="800" baseline="30000" dirty="0"/>
              <a:t>⁽²⁾</a:t>
            </a:r>
            <a:r>
              <a:rPr lang="fr-FR" sz="800" dirty="0"/>
              <a:t> et </a:t>
            </a:r>
            <a:r>
              <a:rPr lang="fr-FR" sz="800" dirty="0">
                <a:highlight>
                  <a:srgbClr val="00FFFF"/>
                </a:highlight>
              </a:rPr>
              <a:t>7,87%</a:t>
            </a:r>
            <a:r>
              <a:rPr lang="fr-FR" sz="800" baseline="30000" dirty="0"/>
              <a:t>⁽²⁾</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26/06/2034, en l’absence de remboursement anticipé automatique préalable, on compare le niveau de clôture de l'indice</a:t>
            </a:r>
            <a:r>
              <a:rPr lang="en-US" sz="800" dirty="0">
                <a:solidFill>
                  <a:schemeClr val="tx2"/>
                </a:solidFill>
              </a:rPr>
              <a:t> </a:t>
            </a:r>
            <a:r>
              <a:rPr lang="fr-FR" sz="800" dirty="0">
                <a:solidFill>
                  <a:schemeClr val="tx2"/>
                </a:solidFill>
              </a:rPr>
              <a:t>à son Niveau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supérieur ou égal à 100% de son Niveau Initial, l’investisseur reçoit, le 03/07/2034</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strictement inférieur à 50% de son niveau de Référence, l’investisseur reçoit, le 03/07/2034</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l'indice entre le </a:t>
            </a:r>
            <a:r>
              <a:rPr lang="fr-FR" sz="800" dirty="0">
                <a:solidFill>
                  <a:schemeClr val="tx2"/>
                </a:solidFill>
              </a:rPr>
              <a:t>Niveau Initial </a:t>
            </a:r>
            <a:r>
              <a:rPr lang="fr-FR" sz="800" dirty="0"/>
              <a:t>et son niveau de clôture le 26/06/2034</a:t>
            </a:r>
          </a:p>
          <a:p>
            <a:pPr marL="0" indent="0" algn="ctr">
              <a:lnSpc>
                <a:spcPct val="100000"/>
              </a:lnSpc>
              <a:spcBef>
                <a:spcPts val="0"/>
              </a:spcBef>
              <a:buNone/>
            </a:pPr>
            <a:r>
              <a:rPr lang="fr-FR" sz="800" dirty="0"/>
              <a:t>(Soit un Taux de Rendement Annuel net inférieur ou égal à 4,72%</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7,75%</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l'indice </a:t>
            </a:r>
            <a:r>
              <a:rPr lang="fr-FR" sz="800" b="1" dirty="0">
                <a:solidFill>
                  <a:srgbClr val="000000"/>
                </a:solidFill>
              </a:rPr>
              <a:t>clôture à un niveau strictement inférieur à 100% mais supérieur ou égal à 50% de son Niveau Initial, l’investisseur reçoit, le 03/07/2034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a:t>
            </a:r>
            <a:r>
              <a:rPr lang="fr-FR" sz="800" dirty="0">
                <a:highlight>
                  <a:srgbClr val="00FFFF"/>
                </a:highlight>
              </a:rPr>
              <a:t>5,26%</a:t>
            </a:r>
            <a:r>
              <a:rPr lang="fr-FR" sz="800" baseline="30000" dirty="0"/>
              <a:t>2) </a:t>
            </a:r>
            <a:r>
              <a:rPr lang="fr-FR" sz="800" dirty="0"/>
              <a:t>et 7,86%</a:t>
            </a:r>
            <a:r>
              <a:rPr lang="fr-FR" sz="800" baseline="30000" dirty="0">
                <a:highlight>
                  <a:srgbClr val="00FFFF"/>
                </a:highlight>
              </a:rPr>
              <a: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rgbClr val="000000"/>
                </a:solidFill>
                <a:latin typeface="Proxima Nova Rg" panose="02000506030000020004" pitchFamily="2" charset="0"/>
              </a:rPr>
              <a:t>(</a:t>
            </a:r>
            <a:r>
              <a:rPr lang="fr-FR" sz="800" dirty="0">
                <a:solidFill>
                  <a:schemeClr val="tx2"/>
                </a:solidFill>
              </a:rPr>
              <a:t>à partir de la fin du trimestre 4 et jusqu’à la fin du trimestre 47), on compare le niveau de clôture de l'indice à son Niveau Initial</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l'indice </a:t>
            </a:r>
            <a:r>
              <a:rPr lang="fr-FR" sz="800" b="1" dirty="0">
                <a:solidFill>
                  <a:schemeClr val="tx2"/>
                </a:solidFill>
              </a:rPr>
              <a:t>clôture à un niveau supérieur ou égal à 100% de son Niveau Initial,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7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24/06/2022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84277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trimestre 4 jusqu'à la fin du trimestre 47, si à l’une des dates de constatation</a:t>
            </a:r>
            <a:r>
              <a:rPr lang="fr-FR" sz="800" baseline="30000" dirty="0">
                <a:solidFill>
                  <a:srgbClr val="000000"/>
                </a:solidFill>
              </a:rPr>
              <a:t>⁽¹⁾</a:t>
            </a:r>
            <a:r>
              <a:rPr lang="fr-FR" sz="800" dirty="0">
                <a:solidFill>
                  <a:srgbClr val="000000"/>
                </a:solidFill>
              </a:rPr>
              <a:t> trimestrielle l'indice clôture à un niveau supérieur ou égal à 100% de son Niveau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gain de 2,25% par trimestre écoulé depuis le 24/06/2022 (soit 9,00%</a:t>
            </a:r>
            <a:r>
              <a:rPr lang="fr-FR" sz="800" i="1" dirty="0">
                <a:solidFill>
                  <a:srgbClr val="000000"/>
                </a:solidFill>
              </a:rPr>
              <a:t> </a:t>
            </a:r>
            <a:r>
              <a:rPr lang="fr-FR" sz="800" dirty="0">
                <a:solidFill>
                  <a:srgbClr val="000000"/>
                </a:solidFill>
              </a:rPr>
              <a:t>par année écoulée et un Taux de Rendement Annuel net maximum de 7,69%</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⁽¹⁾</a:t>
            </a:r>
            <a:r>
              <a:rPr lang="fr-FR" sz="800" dirty="0">
                <a:solidFill>
                  <a:srgbClr val="000000"/>
                </a:solidFill>
              </a:rPr>
              <a:t>, si le mécanisme de remboursement anticipé n’a pas été activé au préalable, et si l'indice clôture à un niveau supérieur ou égal à 80% de son Niveau Initial, l’investisseur récupère alors l’intégralité de son capital initial, majorée d’un gain de 2,25% par trimestre écoulé depuis le 24/06/2022  (soit un gain de 108,00% et un Taux de Rendement Annuel net de 5,21%</a:t>
            </a:r>
            <a:r>
              <a:rPr lang="fr-FR" sz="800" baseline="30000" dirty="0">
                <a:solidFill>
                  <a:srgbClr val="000000"/>
                </a:solidFill>
              </a:rPr>
              <a:t>⁽²⁾</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finale⁽¹⁾, l'indice clôture à un niveau strictement inférieur à 80% de son Niveau Initial mais supérieur ou égal à 50% de ce dernier, l’investisseur récupère l’intégralité de son capital initialement investi. Le capital n’est donc exposé à un risque de perte à l’échéance⁽¹⁾ que si l'indice clôture à un niveau strictement inférieur à 50% de son Niveau Initial à la date de constatation finale⁽¹⁾.</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Athena Oxygene Trimestrielle SBFESG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l'indice enregistre une baisse supérieure à 50% de son Niveau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a:t>
            </a:r>
            <a:r>
              <a:rPr lang="fr-FR" sz="800" dirty="0">
                <a:solidFill>
                  <a:srgbClr val="000000"/>
                </a:solidFill>
                <a:latin typeface="Proxima Nova Rg" panose="02000506030000020004" pitchFamily="2" charset="0"/>
              </a:rPr>
              <a:t>(qui induit un risque sur la valeur de marché du titre de créance) de l’Émetteur.</a:t>
            </a: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48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l'indice, du fait du </a:t>
            </a:r>
            <a:r>
              <a:rPr lang="fr-FR" sz="800" b="1" dirty="0">
                <a:solidFill>
                  <a:srgbClr val="000000"/>
                </a:solidFill>
              </a:rPr>
              <a:t>mécanisme de plafonnement des gains à 2,25% par trimestre écoulé depuis le 24/06/2022 </a:t>
            </a:r>
            <a:r>
              <a:rPr lang="fr-FR" sz="800" dirty="0">
                <a:solidFill>
                  <a:srgbClr val="000000"/>
                </a:solidFill>
              </a:rPr>
              <a:t>(soit un Taux de Rendement Annuel net maximum de 7,69%</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Athena Oxygene Trimestrielle SBFESG » est très sensible à une faible variation du niveau de clôture de l'indice autour du seuil de </a:t>
            </a:r>
            <a:r>
              <a:rPr lang="fr-FR" sz="800" b="1" dirty="0">
                <a:solidFill>
                  <a:srgbClr val="000000"/>
                </a:solidFill>
                <a:effectLst/>
                <a:ea typeface="Calibri" panose="020F0502020204030204" pitchFamily="34" charset="0"/>
              </a:rPr>
              <a:t>100% de son Niveau Initial et 100%  </a:t>
            </a:r>
            <a:r>
              <a:rPr lang="fr-FR" sz="800" b="1" dirty="0">
                <a:effectLst/>
                <a:ea typeface="Calibri" panose="020F0502020204030204" pitchFamily="34" charset="0"/>
              </a:rPr>
              <a:t>en cours de vie, et des seuils de 80% et 50% de son Niveau Initial à la date de constatation finale</a:t>
            </a:r>
            <a:r>
              <a:rPr lang="fr-FR" sz="800" b="1" baseline="30000" dirty="0">
                <a:effectLst/>
                <a:ea typeface="Calibri" panose="020F0502020204030204" pitchFamily="34" charset="0"/>
              </a:rPr>
              <a:t>⁽¹⁾</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highlight>
                  <a:srgbClr val="FF00FF"/>
                </a:highlight>
              </a:rPr>
              <a:t>Risque lié au sous-jacent : </a:t>
            </a:r>
            <a:r>
              <a:rPr lang="fr-FR" sz="800" dirty="0">
                <a:solidFill>
                  <a:srgbClr val="000000"/>
                </a:solidFill>
                <a:highlight>
                  <a:srgbClr val="FF00FF"/>
                </a:highlight>
              </a:rPr>
              <a:t>Le mécanisme de remboursement est lié à l’évolution du niveau de l'indice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highlight>
                  <a:srgbClr val="FF00FF"/>
                </a:highlight>
              </a:rPr>
              <a:t>Risque découlant de la nature du support : </a:t>
            </a:r>
            <a:r>
              <a:rPr lang="fr-FR" sz="800" dirty="0">
                <a:solidFill>
                  <a:srgbClr val="000000"/>
                </a:solidFill>
                <a:highlight>
                  <a:srgbClr val="FF00FF"/>
                </a:highlight>
              </a:rPr>
              <a:t>En cas de revente du produit avant l’échéance ou, selon le cas, à la date de remboursement anticipé automatique</a:t>
            </a:r>
            <a:r>
              <a:rPr lang="fr-FR" sz="800" baseline="30000" dirty="0">
                <a:solidFill>
                  <a:srgbClr val="000000"/>
                </a:solidFill>
                <a:highlight>
                  <a:srgbClr val="FF00FF"/>
                </a:highlight>
              </a:rPr>
              <a:t>⁽¹⁾</a:t>
            </a:r>
            <a:r>
              <a:rPr lang="fr-FR" sz="800" dirty="0">
                <a:solidFill>
                  <a:srgbClr val="000000"/>
                </a:solidFill>
                <a:highlight>
                  <a:srgbClr val="FF00FF"/>
                </a:highlight>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highlight>
                  <a:srgbClr val="FF00FF"/>
                </a:highlight>
              </a:rPr>
              <a:t>⁽¹⁾</a:t>
            </a:r>
            <a:r>
              <a:rPr lang="fr-FR" sz="800" dirty="0">
                <a:solidFill>
                  <a:srgbClr val="000000"/>
                </a:solidFill>
                <a:highlight>
                  <a:srgbClr val="FF00FF"/>
                </a:highlight>
              </a:rPr>
              <a:t>. Ainsi, le montant remboursé pourra être très différent (inférieur ou supérieur) du montant résultant de l’application de la formule annoncée. </a:t>
            </a:r>
            <a:r>
              <a:rPr lang="fr-FR" sz="800" b="1" dirty="0">
                <a:solidFill>
                  <a:srgbClr val="000000"/>
                </a:solidFill>
                <a:highlight>
                  <a:srgbClr val="FF00FF"/>
                </a:highlight>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7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24/06/2022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07668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trimestrielle</a:t>
            </a:r>
            <a:r>
              <a:rPr lang="fr-FR" sz="800" baseline="30000" dirty="0">
                <a:solidFill>
                  <a:srgbClr val="000000"/>
                </a:solidFill>
              </a:rPr>
              <a:t>⁽¹⁾</a:t>
            </a:r>
            <a:r>
              <a:rPr lang="fr-FR" sz="800" dirty="0">
                <a:solidFill>
                  <a:srgbClr val="000000"/>
                </a:solidFill>
              </a:rPr>
              <a:t>, </a:t>
            </a:r>
            <a:r>
              <a:rPr lang="fr-FR" sz="800" dirty="0">
                <a:latin typeface="Proxima Nova Rg" panose="02000506030000020004" pitchFamily="2" charset="0"/>
              </a:rPr>
              <a:t>l’investisseur peut recevoir un coupon de 2,25% dès lors que l'indice clôture à un niveau supérieur ou égal à 100% de son Niveau Initial</a:t>
            </a:r>
            <a:r>
              <a:rPr lang="fr-FR" sz="800" dirty="0">
                <a:solidFill>
                  <a:srgbClr val="000000"/>
                </a:solidFill>
                <a:ea typeface="SimSun" pitchFamily="2" charset="-122"/>
                <a:cs typeface="Times New Roman" pitchFamily="18" charset="0"/>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l’issue du trimestre 4 à 47, si à l’une des dates de constatation trimestrielle correspondantes</a:t>
            </a:r>
            <a:r>
              <a:rPr lang="fr-FR" sz="800" baseline="30000" dirty="0">
                <a:solidFill>
                  <a:srgbClr val="000000"/>
                </a:solidFill>
              </a:rPr>
              <a:t>⁽¹⁾</a:t>
            </a:r>
            <a:r>
              <a:rPr lang="fr-FR" sz="800" dirty="0">
                <a:solidFill>
                  <a:srgbClr val="000000"/>
                </a:solidFill>
              </a:rPr>
              <a:t> ,</a:t>
            </a:r>
            <a:r>
              <a:rPr lang="fr-FR" sz="800" dirty="0">
                <a:latin typeface="Proxima Nova Rg" panose="02000506030000020004" pitchFamily="2" charset="0"/>
              </a:rPr>
              <a:t> l'indice </a:t>
            </a:r>
            <a:r>
              <a:rPr lang="fr-FR" sz="800" dirty="0">
                <a:solidFill>
                  <a:srgbClr val="000000"/>
                </a:solidFill>
              </a:rPr>
              <a:t>clôture à un niveau supérieur ou égal à 100% de son Niveau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2,25%  (soit un Taux de Rendement Annuel net maximum de 7,87%</a:t>
            </a:r>
            <a:r>
              <a:rPr lang="fr-FR" sz="800" baseline="30000" dirty="0">
                <a:solidFill>
                  <a:srgbClr val="000000"/>
                </a:solidFill>
                <a:highlight>
                  <a:srgbClr val="00FFFF"/>
                </a:highlight>
                <a:ea typeface="SimSun" pitchFamily="2" charset="-122"/>
                <a:cs typeface="Times New Roman" pitchFamily="18" charset="0"/>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de remboursement anticipé n’a pas été activé au préalable, et si à la date de constatation finale l'indice clôture à un niveau supérieur ou égal à 50% de son Niveau Initial, l’investisseur récupère alors l’intégralité de son capital initialement investi (soit un Taux de Rendement Annuel net maximum de </a:t>
            </a:r>
            <a:r>
              <a:rPr lang="fr-FR" sz="800" dirty="0">
                <a:solidFill>
                  <a:srgbClr val="000000"/>
                </a:solidFill>
                <a:highlight>
                  <a:srgbClr val="00FFFF"/>
                </a:highlight>
              </a:rPr>
              <a:t>7,87%</a:t>
            </a:r>
            <a:r>
              <a:rPr lang="fr-FR" sz="800" baseline="30000" dirty="0">
                <a:solidFill>
                  <a:srgbClr val="000000"/>
                </a:solidFill>
              </a:rPr>
              <a:t>⁽²⁾</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Athena Oxygene Trimestrielle SBFESG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l'indice enregistre une baisse supérieure à 50% de son Niveau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48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l'indice, du fait du </a:t>
            </a:r>
            <a:r>
              <a:rPr lang="fr-FR" sz="800" b="1" dirty="0">
                <a:solidFill>
                  <a:srgbClr val="000000"/>
                </a:solidFill>
              </a:rPr>
              <a:t>mécanisme de plafonnement des gains à 2,25% par trimestre </a:t>
            </a:r>
            <a:r>
              <a:rPr lang="fr-FR" sz="800" dirty="0">
                <a:solidFill>
                  <a:srgbClr val="000000"/>
                </a:solidFill>
              </a:rPr>
              <a:t>(soit un Taux de Rendement Annuel net maximum de de de </a:t>
            </a:r>
            <a:r>
              <a:rPr lang="fr-FR" sz="800" dirty="0">
                <a:solidFill>
                  <a:srgbClr val="000000"/>
                </a:solidFill>
                <a:highlight>
                  <a:srgbClr val="00FFFF"/>
                </a:highlight>
              </a:rPr>
              <a:t>7,87%</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Athena Oxygene Trimestrielle SBFESG » est très sensible à une faible variation du niveau de clôture de l'indice autour du seuil de </a:t>
            </a:r>
            <a:r>
              <a:rPr lang="fr-FR" sz="800" dirty="0">
                <a:solidFill>
                  <a:srgbClr val="000000"/>
                </a:solidFill>
                <a:effectLst/>
                <a:ea typeface="Calibri" panose="020F0502020204030204" pitchFamily="34" charset="0"/>
              </a:rPr>
              <a:t>100% de son Niveau Initial et 100%  </a:t>
            </a:r>
            <a:r>
              <a:rPr lang="fr-FR" sz="800" dirty="0">
                <a:effectLst/>
                <a:ea typeface="Calibri" panose="020F0502020204030204" pitchFamily="34" charset="0"/>
              </a:rPr>
              <a:t>en cours de vie, et des seuils de 100% et 50% de son Niveau Initial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a:t>
            </a:r>
          </a:p>
          <a:p>
            <a:pPr algn="just">
              <a:lnSpc>
                <a:spcPct val="95000"/>
              </a:lnSpc>
            </a:pPr>
            <a:endParaRPr lang="fr-FR" sz="800" i="1" dirty="0">
              <a:solidFill>
                <a:srgbClr val="000000"/>
              </a:solidFill>
            </a:endParaRP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en cas d’insolvabilité de l’Emetteur, les investisseurs pourraient perdre l’ensemble ou une partie du capital investi indépendamment de tout autre facteur favorable pouvant impacter la valeur du produit, tel que la performance des actifs sous-jacents. </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taux </a:t>
            </a:r>
            <a:r>
              <a:rPr lang="fr-FR" sz="800" dirty="0">
                <a:solidFill>
                  <a:srgbClr val="000000"/>
                </a:solidFill>
              </a:rPr>
              <a:t>: toute modification des taux d’intérêt peut affecter négativement la valeur du produit. </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a:t>
            </a:r>
            <a:r>
              <a:rPr lang="fr-FR" sz="800" dirty="0">
                <a:solidFill>
                  <a:srgbClr val="000000"/>
                </a:solidFill>
              </a:rPr>
              <a:t>: Même si un marché secondaire existe, il peut ne pas fournir suffisamment de liquidités pour permettre aux investisseurs de vendre ou négocier le produit facilement. L’absence de liquidité peut avoir un effet négatif sur la valeur du produit dans la mesure où les investisseurs ne pourront pas nécessairement vendre le produit aisément ou à des prix permettant aux investisseurs de réaliser le rendement escompté. En conséquence, les investisseurs pourraient perdre une partie ou la totalité de leur investissement. </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conflits d’intérêts potentiels </a:t>
            </a:r>
            <a:r>
              <a:rPr lang="fr-FR" sz="800" dirty="0">
                <a:solidFill>
                  <a:srgbClr val="000000"/>
                </a:solidFill>
              </a:rPr>
              <a:t>: L’émetteur et l’agent de calcul de ce produit appartiennent au Groupe </a:t>
            </a:r>
            <a:r>
              <a:rPr lang="fr-FR" sz="800" dirty="0" err="1">
                <a:solidFill>
                  <a:srgbClr val="000000"/>
                </a:solidFill>
              </a:rPr>
              <a:t>Credit</a:t>
            </a:r>
            <a:r>
              <a:rPr lang="fr-FR" sz="800" dirty="0">
                <a:solidFill>
                  <a:srgbClr val="000000"/>
                </a:solidFill>
              </a:rPr>
              <a:t> Suisse. Les conflits d’intérêts qui peuvent être engendrés seront gérés conformément à la réglementation applicable. </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highlight>
                  <a:srgbClr val="FF00FF"/>
                </a:highlight>
              </a:rPr>
              <a:t>Exposition à la performance de l’indice sous-jacent. </a:t>
            </a:r>
            <a:r>
              <a:rPr lang="fr-FR" sz="800" dirty="0">
                <a:solidFill>
                  <a:srgbClr val="000000"/>
                </a:solidFill>
                <a:highlight>
                  <a:srgbClr val="FF00FF"/>
                </a:highlight>
              </a:rPr>
              <a:t>La performance des actions composants l’indice dépend de facteurs macroéconomiques liés aux actions contenues dans l’indice, dont certains niveaux d’intérêt et de prix sur les marchés de capitaux, des variations de change, des facteurs politiques et des facteurs propres aux entreprises, tels que la situation financière, la situation commerciale, la situation en matière de risque, la structure de l’actionnariat et la politique en matière de distributions. En outre, le sponsor de l’indice peut modifier les composants dudit indice ou apporter d’autres changements d’ordre méthodologique susceptibles de changer le niveau d’un ou plusieurs composants. Ces modifications peuvent avoir un impact négatif sur le niveau dudit indice, et nuire ainsi à la valeur et au rendement du produit. &lt;SI INDICE&gt;</a:t>
            </a:r>
            <a:endParaRPr lang="fr-FR" sz="800" b="1" dirty="0">
              <a:solidFill>
                <a:srgbClr val="000000"/>
              </a:solidFill>
              <a:highlight>
                <a:srgbClr val="FF00FF"/>
              </a:highlight>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highlight>
                  <a:srgbClr val="FF00FF"/>
                </a:highlight>
              </a:rPr>
              <a:t>Risques liés aux indices « </a:t>
            </a:r>
            <a:r>
              <a:rPr lang="fr-FR" sz="800" b="1" dirty="0" err="1">
                <a:solidFill>
                  <a:srgbClr val="000000"/>
                </a:solidFill>
                <a:highlight>
                  <a:srgbClr val="FF00FF"/>
                </a:highlight>
              </a:rPr>
              <a:t>Decrement</a:t>
            </a:r>
            <a:r>
              <a:rPr lang="fr-FR" sz="800" b="1" dirty="0">
                <a:solidFill>
                  <a:srgbClr val="000000"/>
                </a:solidFill>
                <a:highlight>
                  <a:srgbClr val="FF00FF"/>
                </a:highlight>
              </a:rPr>
              <a:t> » en points d’indice : </a:t>
            </a:r>
            <a:r>
              <a:rPr lang="fr-FR" sz="800" dirty="0">
                <a:solidFill>
                  <a:srgbClr val="000000"/>
                </a:solidFill>
                <a:highlight>
                  <a:srgbClr val="FF00FF"/>
                </a:highlight>
              </a:rPr>
              <a:t>Un montant prédéterminé (dividende synthétique) étant périodiquement déduit du niveau de l’indice sous-jacent, celui-ci sous-performa l’indice correspondant dividendes réinvestis sans retranchement. En outre, l’indice sous-jacent aura une performance différente de celle de l’indice correspondant dividendes non-réinvestis, de sorte que si le niveau de dividende synthétique est supérieur au niveau de dividende réalisé, l’indice sous-jacent sous performera l’indice correspondant dividendes non réinvestis. Enfin, le dividende synthétique prélevé étant exprimé en points d'indice, le rendement du dividende synthétique augmentera dans uns scénario de marché négatif. Ainsi, la sous-performance de l’indice sera accélérée en cas de baisse du niveau de l’indice. SI INDICE DECREMENT</a:t>
            </a:r>
            <a:endParaRPr lang="fr-FR" sz="800" b="1" dirty="0">
              <a:solidFill>
                <a:srgbClr val="000000"/>
              </a:solidFill>
              <a:highlight>
                <a:srgbClr val="FF00FF"/>
              </a:highlight>
            </a:endParaRP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7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24/06/2022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l'indice</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l'indice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l'indice clôture à un niveau strictement inférieur à 50% de son Niveau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l'indice clôture à un niveau strictement inférieur à 80% mais supérieur ou égal à 50% de son Niveau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l'indice clôture à un niveau supérieur ou égal à 100% de son Niveau Initial</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Athena Oxygene Trimestrielle SBFESG » EST TRÈS SENSIBLE À UNE FAIBLE VARIATION DU niveau DE CLÔTURE de l'indice AUTOUR DES SEUILS DE 80% ET DE 50% </a:t>
            </a:r>
            <a:r>
              <a:rPr lang="fr-FR" sz="800" cap="all" dirty="0">
                <a:solidFill>
                  <a:srgbClr val="B9A049"/>
                </a:solidFill>
                <a:latin typeface="+mn-lt"/>
              </a:rPr>
              <a:t>DE SON Niveau Initial</a:t>
            </a:r>
            <a:r>
              <a:rPr lang="fr-FR" sz="800" dirty="0">
                <a:solidFill>
                  <a:srgbClr val="B9A049"/>
                </a:solidFill>
                <a:latin typeface="+mn-lt"/>
              </a:rPr>
              <a:t>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trimestrielle</a:t>
            </a:r>
            <a:r>
              <a:rPr lang="fr-FR" sz="800" baseline="30000" dirty="0"/>
              <a:t>⁽¹⁾ </a:t>
            </a:r>
            <a:r>
              <a:rPr lang="fr-FR" sz="800" dirty="0">
                <a:latin typeface="+mn-lt"/>
              </a:rPr>
              <a:t>du trimestres 4 à 47</a:t>
            </a:r>
            <a:r>
              <a:rPr lang="fr-FR" sz="800" dirty="0"/>
              <a:t>, l'indice clôture à un niveau strictement inférieur à 100% de son Niveau Initial.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l'indice clôture à un niveau strictement inférieur à 50% de son Niveau Initial (25% dans cet exemple). L’investisseur récupère alors le capital initialement investi diminué de l’intégralité de la baisse enregistrée par l'indice, soit 25%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l'indice</a:t>
            </a:r>
            <a:r>
              <a:rPr lang="fr-FR" sz="800" baseline="30000" dirty="0"/>
              <a:t>(3)</a:t>
            </a:r>
            <a:r>
              <a:rPr lang="fr-FR" sz="800" dirty="0"/>
              <a:t>, soit -11,77%</a:t>
            </a:r>
            <a:r>
              <a:rPr lang="fr-FR" sz="800" baseline="30000" dirty="0"/>
              <a:t>⁽²⁾</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trimestrielle</a:t>
            </a:r>
            <a:r>
              <a:rPr lang="fr-FR" sz="800" baseline="30000" dirty="0">
                <a:solidFill>
                  <a:srgbClr val="04202E"/>
                </a:solidFill>
                <a:latin typeface="+mn-lt"/>
              </a:rPr>
              <a:t>⁽¹⁾</a:t>
            </a:r>
            <a:r>
              <a:rPr lang="fr-FR" sz="800" dirty="0">
                <a:latin typeface="+mn-lt"/>
              </a:rPr>
              <a:t> des trimestres 4 à 47, l'indice clôture à </a:t>
            </a:r>
            <a:r>
              <a:rPr lang="fr-FR" sz="800" dirty="0">
                <a:solidFill>
                  <a:schemeClr val="tx2"/>
                </a:solidFill>
                <a:latin typeface="+mn-lt"/>
              </a:rPr>
              <a:t>un niveau strictement inférieur à 100% de son Niveau Initial</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l'indice clôture à un niveau strictement inférieur à 80% de son Niveau Initial (60% dans cet exemple). L’investisseur récupère alors l’intégralité de son capital initialement investi.
        </a:t>
            </a:r>
          </a:p>
          <a:p>
            <a:pPr lvl="0" defTabSz="1042988" fontAlgn="base">
              <a:spcBef>
                <a:spcPct val="0"/>
              </a:spcBef>
              <a:spcAft>
                <a:spcPts val="600"/>
              </a:spcAft>
            </a:pPr>
            <a:r>
              <a:rPr lang="fr-FR" sz="800" dirty="0">
                <a:solidFill>
                  <a:schemeClr val="tx1"/>
                </a:solidFill>
                <a:latin typeface="+mn-lt"/>
              </a:rPr>
              <a:t>Ce qui correspond à un Taux de Rendement Annuel net de                    -1.00</a:t>
            </a:r>
            <a:r>
              <a:rPr lang="fr-FR" sz="800" baseline="30000" dirty="0">
                <a:solidFill>
                  <a:schemeClr val="tx1"/>
                </a:solidFill>
                <a:latin typeface="+mn-lt"/>
              </a:rPr>
              <a:t>⁽²⁾</a:t>
            </a:r>
            <a:r>
              <a:rPr lang="fr-FR" sz="800" dirty="0">
                <a:solidFill>
                  <a:schemeClr val="tx1"/>
                </a:solidFill>
                <a:latin typeface="+mn-lt"/>
              </a:rPr>
              <a:t>, contre un Taux de Rendement Annuel net de -5,11%</a:t>
            </a:r>
            <a:r>
              <a:rPr lang="fr-FR" sz="800" baseline="30000" dirty="0">
                <a:solidFill>
                  <a:schemeClr val="tx1"/>
                </a:solidFill>
                <a:latin typeface="+mn-lt"/>
              </a:rPr>
              <a:t>⁽²⁾</a:t>
            </a:r>
            <a:r>
              <a:rPr lang="fr-FR" sz="800" dirty="0">
                <a:solidFill>
                  <a:schemeClr val="tx1"/>
                </a:solidFill>
                <a:latin typeface="+mn-lt"/>
              </a:rPr>
              <a:t>, pour un investissement direct dans l'indice</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⁽¹⁾</a:t>
            </a:r>
            <a:r>
              <a:rPr lang="fr-FR" sz="800" b="1" dirty="0">
                <a:solidFill>
                  <a:schemeClr val="tx1"/>
                </a:solidFill>
                <a:latin typeface="+mn-lt"/>
              </a:rPr>
              <a:t> de « Athena Oxygene Trimestrielle SBFESG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trimestrielle</a:t>
            </a:r>
            <a:r>
              <a:rPr lang="fr-FR" sz="800" baseline="30000" dirty="0">
                <a:solidFill>
                  <a:srgbClr val="04202E"/>
                </a:solidFill>
              </a:rPr>
              <a:t>⁽¹⁾</a:t>
            </a:r>
            <a:r>
              <a:rPr lang="fr-FR" sz="800" dirty="0">
                <a:solidFill>
                  <a:schemeClr val="tx2"/>
                </a:solidFill>
              </a:rPr>
              <a:t> du mécanisme de remboursement anticipé automatique, </a:t>
            </a:r>
            <a:r>
              <a:rPr lang="it-IT" sz="800" dirty="0">
                <a:solidFill>
                  <a:schemeClr val="tx2"/>
                </a:solidFill>
              </a:rPr>
              <a:t>l'indice </a:t>
            </a:r>
            <a:r>
              <a:rPr lang="fr-FR" sz="800" dirty="0">
                <a:solidFill>
                  <a:schemeClr val="tx2"/>
                </a:solidFill>
              </a:rPr>
              <a:t>clôture à </a:t>
            </a:r>
            <a:r>
              <a:rPr lang="fr-FR" sz="800" dirty="0">
                <a:solidFill>
                  <a:schemeClr val="tx2"/>
                </a:solidFill>
                <a:latin typeface="Proxima Nova Rg" panose="02000506030000020004" pitchFamily="2" charset="0"/>
              </a:rPr>
              <a:t>un niveau supérieur à 100% de son Niveau Initial 100% de son Niveau Initial </a:t>
            </a:r>
            <a:r>
              <a:rPr lang="fr-FR" sz="800" dirty="0">
                <a:solidFill>
                  <a:schemeClr val="tx2"/>
                </a:solidFill>
              </a:rPr>
              <a:t>(120% dans cet exemple). Le produit est automatiquement remboursé par anticipation. Il verse alors l’intégralité du capital initial majorée d’un gain de 2,25% par trimestre écoulé depuis le 24/06/2022, soit un gain de 9,00% dans notre exemple.</a:t>
            </a:r>
          </a:p>
          <a:p>
            <a:pPr algn="just">
              <a:spcAft>
                <a:spcPts val="600"/>
              </a:spcAft>
            </a:pPr>
            <a:r>
              <a:rPr lang="fr-FR" sz="800" dirty="0"/>
              <a:t>Ce qui correspond à un Taux de Rendement Annuel net de 7,69%</a:t>
            </a:r>
            <a:r>
              <a:rPr lang="fr-FR" sz="800" baseline="30000" dirty="0"/>
              <a:t>⁽²⁾</a:t>
            </a:r>
            <a:r>
              <a:rPr lang="fr-FR" sz="800" dirty="0"/>
              <a:t>, contre un Taux de Rendement Annuel net de 18,28%</a:t>
            </a:r>
            <a:r>
              <a:rPr lang="fr-FR" sz="800" baseline="30000" dirty="0"/>
              <a:t>⁽²⁾</a:t>
            </a:r>
            <a:r>
              <a:rPr lang="fr-FR" sz="800" dirty="0"/>
              <a:t> pour un investissement direct dans </a:t>
            </a:r>
            <a:r>
              <a:rPr lang="it-IT" sz="800" dirty="0"/>
              <a:t>l'indice</a:t>
            </a:r>
            <a:r>
              <a:rPr lang="fr-FR" sz="800" baseline="30000" dirty="0"/>
              <a:t>(3)</a:t>
            </a:r>
            <a:r>
              <a:rPr lang="fr-FR" sz="800" dirty="0"/>
              <a:t>, du fait du </a:t>
            </a:r>
            <a:r>
              <a:rPr lang="fr-FR" sz="800" b="1" dirty="0">
                <a:solidFill>
                  <a:schemeClr val="tx2"/>
                </a:solidFill>
              </a:rPr>
              <a:t>mécanisme de plafonnement des gains à 2,25% par trimestre écoulé depuis le 24/06/2022.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6" ma:contentTypeDescription="Crée un document." ma:contentTypeScope="" ma:versionID="83520913e4fb50886b69c5d2b42e4a4a">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cc61d48d89f522401cef424d48066f4d"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1171557-F449-485B-98E8-D70CAC5AAA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5DE574B-2CD2-4078-9BEA-2A14717D9698}">
  <ds:schemaRefs>
    <ds:schemaRef ds:uri="514a554b-82b0-4359-b247-fc84018a95f0"/>
    <ds:schemaRef ds:uri="ef624bc2-1644-4d69-8362-5c28ca4963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B00FC41E-FBDE-42E2-B58A-20EBD240A3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20377</TotalTime>
  <Words>10054</Words>
  <Application>Microsoft Office PowerPoint</Application>
  <PresentationFormat>Personnalisé</PresentationFormat>
  <Paragraphs>379</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907</cp:revision>
  <cp:lastPrinted>2022-05-04T09:56:42Z</cp:lastPrinted>
  <dcterms:created xsi:type="dcterms:W3CDTF">2017-02-21T09:03:05Z</dcterms:created>
  <dcterms:modified xsi:type="dcterms:W3CDTF">2022-06-08T15:59:12Z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