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144" y="-430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31 mai 2022 au 17 octobre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xs247247880</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DEGRESSIF BANQUE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30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Athena degressif Banque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50%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la barrière dégressive de versement du coupon. Le produit verse donc un coupon de 0,667%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119, aux dates de constatation correspondantes</a:t>
            </a:r>
            <a:r>
              <a:rPr lang="fr-FR" sz="800" baseline="30000" dirty="0"/>
              <a:t>⁽¹⁾</a:t>
            </a:r>
            <a:r>
              <a:rPr lang="fr-FR" sz="800" dirty="0"/>
              <a:t>, l'indice clôture à un niveau strictement inférieur à </a:t>
            </a:r>
            <a:r>
              <a:rPr lang="fr-FR" sz="800" dirty="0">
                <a:highlight>
                  <a:srgbClr val="FF00FF"/>
                </a:highlight>
              </a:rPr>
              <a:t>la barrière dégressive de versement du coupon.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-12,14%</a:t>
            </a:r>
            <a:r>
              <a:rPr lang="fr-FR" sz="800" baseline="30000" dirty="0"/>
              <a:t>⁽²⁾</a:t>
            </a:r>
            <a:r>
              <a:rPr lang="fr-FR" sz="800" dirty="0"/>
              <a:t>, contre un Taux de Rendement Annuel net négatif de </a:t>
            </a:r>
            <a:r>
              <a:rPr lang="fr-FR" sz="800" dirty="0">
                <a:solidFill>
                  <a:srgbClr val="000000"/>
                </a:solidFill>
                <a:highlight>
                  <a:srgbClr val="00FFFF"/>
                </a:highlight>
              </a:rPr>
              <a:t>-12,20%</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0,667% au titre du mois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supérieur à 50% de son Niveau Initial (60% dans cet exemple). L’investisseur récupère alors l’intégralité de son capital initialement investi majorée du coupon de 0,667% .</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-0,87%</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-5,92%</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degressif Banque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0,667%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(120% dans cet exemple). Le produit est alors automatiquement remboursé par anticipation. L’investisseur récupère l’intégralité du capital initial majoré d’un coupon de 0,667%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6,23%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18,45%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0,667%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endParaRPr/>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30 mai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29/05/2022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a:t>
            </a:r>
            <a:r>
              <a:rPr lang="fr-FR" sz="1200" cap="none">
                <a:latin typeface="Futura PT" panose="020B0902020204020203" pitchFamily="34" charset="0"/>
              </a:rPr>
              <a:t>L'INDICE  </a:t>
            </a:r>
            <a:r>
              <a:rPr lang="fr-FR" sz="1200" cap="none" dirty="0">
                <a:latin typeface="Futura PT" panose="020B0902020204020203" pitchFamily="34" charset="0"/>
              </a:rPr>
              <a:t>ENTRE LE </a:t>
            </a:r>
            <a:r>
              <a:rPr lang="en-US" sz="1200" b="0" dirty="0">
                <a:effectLst/>
                <a:latin typeface="+mj-lt"/>
              </a:rPr>
              <a:t>29 MAI 2010</a:t>
            </a:r>
            <a:r>
              <a:rPr lang="en-US" sz="1200" dirty="0">
                <a:latin typeface="+mj-lt"/>
              </a:rPr>
              <a:t> </a:t>
            </a:r>
            <a:r>
              <a:rPr lang="fr-FR" sz="1200" cap="none" dirty="0">
                <a:latin typeface="Futura PT" panose="020B0902020204020203" pitchFamily="34" charset="0"/>
              </a:rPr>
              <a:t>ET LE 29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29 MAI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29 MAI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30 mai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97802489"/>
              </p:ext>
            </p:extLst>
          </p:nvPr>
        </p:nvGraphicFramePr>
        <p:xfrm>
          <a:off x="361950" y="979297"/>
          <a:ext cx="6837886" cy="9720484"/>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31/05/2022 au 17/10/2022 (inclus). Une fois le montant de l’enveloppe initiale atteint (30 000 000 EUR), la commercialisation de « Athena degressif Banque » peut cesser à tout moment sans préavis avant le 17/10/2022,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le 17/10/2022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rPr lang="fr-FR" dirty="0"/>
                        <a:t>-</a:t>
                      </a:r>
                      <a:r>
                        <a:rPr dirty="0"/>
                        <a:t>, 17/01/2024, 19/02/2024, 18/03/2024, 17/04/2024, 17/05/2024, 17/06/2024, 17/07/2024, 19/08/2024, 17/09/2024, 17/10/2024, 18/11/2024, 17/12/2024, 17/01/2025, 17/02/2025, 17/03/2025, 17/04/2025, 19/05/2025, 17/06/2025, 17/07/2025, 18/08/2025, 17/09/2025, 17/10/2025, 17/11/2025, 17/12/2025, 19/01/2026, 17/02/2026, 17/03/2026, 17/04/2026, 18/05/2026, 17/06/2026, 17/07/2026, 17/08/2026, 17/09/2026, 19/10/2026, 17/11/2026, 17/12/2026, 18/01/2027, 17/02/2027, 17/03/2027, 19/04/2027, 17/05/2027, 17/06/2027, 19/07/2027, 17/08/2027, 17/09/2027, 18/10/2027, 17/11/2027, 17/12/2027, 17/01/2028, 17/02/2028, 17/03/2028, 18/04/2028, 17/05/2028, 19/06/2028, 17/07/2028, 17/08/2028, 18/09/2028, 17/10/2028, 17/11/2028, 18/12/2028, 17/01/2029, 19/02/2029, 19/03/2029, 17/04/2029, 17/05/2029, 18/06/2029, 17/07/2029, 17/08/2029, 17/09/2029, 17/10/2029, 19/11/2029, 17/12/2029, 17/01/2030, 18/02/2030, 18/03/2030, 17/04/2030, 17/05/2030, 17/06/2030, 17/07/2030, 19/08/2030, 17/09/2030, 17/10/2030, 18/11/2030, 17/12/2030, 17/01/2031, 17/02/2031, 17/03/2031, 17/04/2031, 19/05/2031, 17/06/2031, 17/07/2031, 18/08/2031, 17/09/2031, 17/10/2031, 17/11/2031, 17/12/2031, 19/01/2032, 17/02/2032, 17/03/2032, 19/04/2032, 17/05/2032, 17/06/2032, 19/07/2032, 17/08/2032, 17/09/2032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24/11/2023, 27/12/2023, 24/01/2024, 26/02/2024, 25/03/2024, 24/04/2024, 24/05/2024, 24/06/2024, 24/07/2024, 26/08/2024, 24/09/2024, 24/10/2024, 25/11/2024, 24/12/2024, 24/01/2025, 24/02/2025, 24/03/2025, 28/04/2025, 26/05/2025, 24/06/2025, 24/07/2025, 25/08/2025, 24/09/2025, 24/10/2025, 24/11/2025, 24/12/2025, 26/01/2026, 24/02/2026, 24/03/2026, 24/04/2026, 25/05/2026, 24/06/2026, 24/07/2026, 24/08/2026, 24/09/2026, 26/10/2026, 24/11/2026, 24/12/2026, 25/01/2027, 24/02/2027, 24/03/2027, 26/04/2027, 24/05/2027, 24/06/2027, 26/07/2027, 24/08/2027, 24/09/2027, 25/10/2027, 24/11/2027, 24/12/2027, 24/01/2028, 24/02/2028, 24/03/2028, 25/04/2028, 24/05/2028, 26/06/2028, 24/07/2028, 24/08/2028, 25/09/2028, 24/10/2028, 24/11/2028, 27/12/2028, 24/01/2029, 26/02/2029, 26/03/2029, 24/04/2029, 24/05/2029, 25/06/2029, 24/07/2029, 24/08/2029, 24/09/2029, 24/10/2029, 26/11/2029, 24/12/2029, 24/01/2030, 25/02/2030, 25/03/2030, 26/04/2030, 24/05/2030, 24/06/2030, 24/07/2030, 26/08/2030, 24/09/2030, 24/10/2030, 25/11/2030, 24/12/2030, 24/01/2031, 24/02/2031, 24/03/2031, 24/04/2031, 26/05/2031, 24/06/2031, 24/07/2031, 25/08/2031, 24/09/2031, 24/10/2031, 24/11/2031, 24/12/2031, 26/01/2032, 24/02/2032, 24/03/2032, 26/04/2032, 24/05/2032, 24/06/2032, 26/07/2032, 24/08/2032, 24/09/2032, 25/10/2032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rPr dirty="0"/>
                        <a:t>xs247247880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82560643"/>
              </p:ext>
            </p:extLst>
          </p:nvPr>
        </p:nvGraphicFramePr>
        <p:xfrm>
          <a:off x="360894" y="977900"/>
          <a:ext cx="6837886" cy="1248421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31/05/2022 au 17/10/2022 (inclus). Une fois le montant de l’enveloppe initiale atteint (30 000 000 EUR), la commercialisation de « Athena degressif Banque » peut cesser à tout moment sans préavis avant le 17/10/2022,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 le 17/10/2022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17/11/2022, 19/12/2022, 17/01/2023, 17/02/2023, 17/03/2023, 17/04/2023, 17/05/2023, 19/06/2023, 17/07/2023, 17/08/2023, 18/09/2023, 17/10/2023, 17/11/2023, 18/12/2023, 17/01/2024, 19/02/2024, 18/03/2024, 17/04/2024, 17/05/2024, 17/06/2024, 17/07/2024, 19/08/2024, 17/09/2024, 17/10/2024, 18/11/2024, 17/12/2024, 17/01/2025, 17/02/2025, 17/03/2025, 17/04/2025, 19/05/2025, 17/06/2025, 17/07/2025, 18/08/2025, 17/09/2025, 17/10/2025, 17/11/2025, 17/12/2025, 19/01/2026, 17/02/2026, 17/03/2026, 17/04/2026, 18/05/2026, 17/06/2026, 17/07/2026, 17/08/2026, 17/09/2026, 19/10/2026, 17/11/2026, 17/12/2026, 18/01/2027, 17/02/2027, 17/03/2027, 19/04/2027, 17/05/2027, 17/06/2027, 19/07/2027, 17/08/2027, 17/09/2027, 18/10/2027, 17/11/2027, 17/12/2027, 17/01/2028, 17/02/2028, 17/03/2028, 18/04/2028, 17/05/2028, 19/06/2028, 17/07/2028, 17/08/2028, 18/09/2028, 17/10/2028, 17/11/2028, 18/12/2028, 17/01/2029, 19/02/2029, 19/03/2029, 17/04/2029, 17/05/2029, 18/06/2029, 17/07/2029, 17/08/2029, 17/09/2029, 17/10/2029, 19/11/2029, 17/12/2029, 17/01/2030, 18/02/2030, 18/03/2030, 17/04/2030, 17/05/2030, 17/06/2030, 17/07/2030, 19/08/2030, 17/09/2030, 17/10/2030, 18/11/2030, 17/12/2030, 17/01/2031, 17/02/2031, 17/03/2031, 17/04/2031, 19/05/2031, 17/06/2031, 17/07/2031, 18/08/2031, 17/09/2031, 17/10/2031, 17/11/2031, 17/12/2031, 19/01/2032, 17/02/2032, 17/03/2032, 19/04/2032, 17/05/2032, 17/06/2032, 19/07/2032, 17/08/2032, 17/09/2032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24/11/2022, 27/12/2022, 24/01/2023, 24/02/2023, 24/03/2023, 24/04/2023, 24/05/2023, 26/06/2023, 24/07/2023, 24/08/2023, 25/09/2023, 24/10/2023, 24/11/2023, 27/12/2023, 24/01/2024, 26/02/2024, 25/03/2024, 24/04/2024, 24/05/2024, 24/06/2024, 24/07/2024, 26/08/2024, 24/09/2024, 24/10/2024, 25/11/2024, 24/12/2024, 24/01/2025, 24/02/2025, 24/03/2025, 28/04/2025, 26/05/2025, 24/06/2025, 24/07/2025, 25/08/2025, 24/09/2025, 24/10/2025, 24/11/2025, 24/12/2025, 26/01/2026, 24/02/2026, 24/03/2026, 24/04/2026, 25/05/2026, 24/06/2026, 24/07/2026, 24/08/2026, 24/09/2026, 26/10/2026, 24/11/2026, 24/12/2026, 25/01/2027, 24/02/2027, 24/03/2027, 26/04/2027, 24/05/2027, 24/06/2027, 26/07/2027, 24/08/2027, 24/09/2027, 25/10/2027, 24/11/2027, 24/12/2027, 24/01/2028, 24/02/2028, 24/03/2028, 25/04/2028, 24/05/2028, 26/06/2028, 24/07/2028, 24/08/2028, 25/09/2028, 24/10/2028, 24/11/2028, 27/12/2028, 24/01/2029, 26/02/2029, 26/03/2029, 24/04/2029, 24/05/2029, 25/06/2029, 24/07/2029, 24/08/2029, 24/09/2029, 24/10/2029, 26/11/2029, 24/12/2029, 24/01/2030, 25/02/2030, 25/03/2030, 26/04/2030, 24/05/2030, 24/06/2030, 24/07/2030, 26/08/2030, 24/09/2030, 24/10/2030, 25/11/2030, 24/12/2030, 24/01/2031, 24/02/2031, 24/03/2031, 24/04/2031, 26/05/2031, 24/06/2031, 24/07/2031, 25/08/2031, 24/09/2031, 24/10/2031, 24/11/2031, 24/12/2031, 26/01/2032, 24/02/2032, 24/03/2032, 26/04/2032, 24/05/2032, 24/06/2032, 26/07/2032, 24/08/2032, 24/09/2032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24/11/2023, 27/12/2023, 24/01/2024, 26/02/2024, 25/03/2024, 24/04/2024, 24/05/2024, 24/06/2024, 24/07/2024, 26/08/2024, 24/09/2024, 24/10/2024, 25/11/2024, 24/12/2024, 24/01/2025, 24/02/2025, 24/03/2025, 28/04/2025, 26/05/2025, 24/06/2025, 24/07/2025, 25/08/2025, 24/09/2025, 24/10/2025, 24/11/2025, 24/12/2025, 26/01/2026, 24/02/2026, 24/03/2026, 24/04/2026, 25/05/2026, 24/06/2026, 24/07/2026, 24/08/2026, 24/09/2026, 26/10/2026, 24/11/2026, 24/12/2026, 25/01/2027, 24/02/2027, 24/03/2027, 26/04/2027, 24/05/2027, 24/06/2027, 26/07/2027, 24/08/2027, 24/09/2027, 25/10/2027, 24/11/2027, 24/12/2027, 24/01/2028, 24/02/2028, 24/03/2028, 25/04/2028, 24/05/2028, 26/06/2028, 24/07/2028, 24/08/2028, 25/09/2028, 24/10/2028, 24/11/2028, 27/12/2028, 24/01/2029, 26/02/2029, 26/03/2029, 24/04/2029, 24/05/2029, 25/06/2029, 24/07/2029, 24/08/2029, 24/09/2029, 24/10/2029, 26/11/2029, 24/12/2029, 24/01/2030, 25/02/2030, 25/03/2030, 26/04/2030, 24/05/2030, 24/06/2030, 24/07/2030, 26/08/2030, 24/09/2030, 24/10/2030, 25/11/2030, 24/12/2030, 24/01/2031, 24/02/2031, 24/03/2031, 24/04/2031, 26/05/2031, 24/06/2031, 24/07/2031, 25/08/2031, 24/09/2031, 24/10/2031, 24/11/2031, 24/12/2031, 26/01/2032, 24/02/2032, 24/03/2032, 26/04/2032, 24/05/2032, 24/06/2032, 26/07/2032, 24/08/2032, 24/09/2032, 25/10/2032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xs247247880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 octobre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à un niveau dépendant de l’évolution des paramètres de marché au moment de la sortie (niveau de l'indice,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Niveau Initial</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Banque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a:t>
            </a:r>
            <a:r>
              <a:rPr kumimoji="0" lang="fr-FR" sz="800" b="0" i="0" u="none" strike="noStrike" kern="1200" cap="none" spc="0" normalizeH="0" baseline="0" noProof="0">
                <a:ln>
                  <a:noFill/>
                </a:ln>
                <a:solidFill>
                  <a:schemeClr val="tx1"/>
                </a:solidFill>
                <a:effectLst/>
                <a:uLnTx/>
                <a:uFillTx/>
                <a:latin typeface="Proxima Nova Rg"/>
                <a:ea typeface="+mn-ea"/>
                <a:cs typeface="+mn-cs"/>
              </a:rPr>
              <a:t>un investissement entre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17/10/2022)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Banque », vous êtes exposé pour une durée de 12 à 120 mois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mensuelle dès la fin du mois 12 jusqu'à la fin du mois 119</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0,667% par mois écoulé depuis le 17/10/2022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l'indice clôture à un niveau supérieur ou égal à 50%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0,667% par mois écoulé (soit un Taux de Rendement Annuel net maximum de 6,79%%),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degressif Banque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degressif Banque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Niveau Initial</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Banque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17/10/2022)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Banque », vous êtes exposé pour une durée de 12 à 120 mois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119</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0,667% par mois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7,09%</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degressif Banque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degressif Banque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0,667% par mois écoulé depuis le 17/10/2022</a:t>
            </a:r>
          </a:p>
          <a:p>
            <a:pPr marL="0" indent="0" algn="ctr">
              <a:lnSpc>
                <a:spcPct val="100000"/>
              </a:lnSpc>
              <a:spcBef>
                <a:spcPts val="0"/>
              </a:spcBef>
              <a:buNone/>
            </a:pPr>
            <a:r>
              <a:rPr lang="fr-FR" sz="800" dirty="0"/>
              <a:t>(soit un gain de 80,04% et un Taux de Rendement Annuel net de </a:t>
            </a:r>
            <a:r>
              <a:rPr lang="fr-FR" sz="800" dirty="0">
                <a:highlight>
                  <a:srgbClr val="FFFF00"/>
                </a:highlight>
              </a:rPr>
              <a:t>4,98%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0,667% par mois écoulé depuis le 17/10/2022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4,99%</a:t>
            </a:r>
            <a:r>
              <a:rPr lang="fr-FR" sz="800" baseline="30000" dirty="0"/>
              <a:t>⁽²⁾ </a:t>
            </a:r>
            <a:r>
              <a:rPr lang="fr-FR" sz="800" dirty="0"/>
              <a:t>et </a:t>
            </a:r>
            <a:r>
              <a:rPr lang="fr-FR" sz="800" dirty="0">
                <a:highlight>
                  <a:srgbClr val="FFFF00"/>
                </a:highlight>
              </a:rPr>
              <a:t>6,79%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119,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18/10/2032,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25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25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17/10/2022 et le 18/10/2032</a:t>
            </a:r>
          </a:p>
          <a:p>
            <a:pPr marL="0" indent="0" algn="ctr">
              <a:lnSpc>
                <a:spcPct val="100000"/>
              </a:lnSpc>
              <a:spcBef>
                <a:spcPts val="0"/>
              </a:spcBef>
              <a:buNone/>
            </a:pPr>
            <a:r>
              <a:rPr lang="fr-FR" sz="800" dirty="0"/>
              <a:t>(Soit un Taux de Rendement Annuel net inférieur ou égal </a:t>
            </a:r>
            <a:r>
              <a:rPr lang="fr-FR" sz="800"/>
              <a:t>à -7,61%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le 17/10/2022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La barrière de remboursement anticipé automatique est dégressive au fil du temps. Elle est fixée à 100% du Niveau Initial  en fin de mois 12, puis décroît de0.75% chaque mois, pour atteindre 50,5% du Niveau Initial à la fin du mois 119.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17/10/2022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 le 17/10/2022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0,667%</a:t>
            </a:r>
          </a:p>
          <a:p>
            <a:pPr defTabSz="1042988" fontAlgn="base">
              <a:spcBef>
                <a:spcPct val="0"/>
              </a:spcBef>
              <a:spcAft>
                <a:spcPct val="0"/>
              </a:spcAft>
            </a:pPr>
            <a:endParaRPr lang="fr-FR" dirty="0">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Niveau Initial en fin du mois 1, puis décroît de 0,75% chaque mois à partir de la fin du mois  (inclus), pour atteindre 50% du Niveau Initial à la fin du mois 120.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17/10/2022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4,98%</a:t>
            </a:r>
            <a:r>
              <a:rPr lang="fr-FR" sz="800" baseline="30000" dirty="0"/>
              <a:t>⁽²⁾</a:t>
            </a:r>
            <a:r>
              <a:rPr lang="fr-FR" sz="800" dirty="0"/>
              <a:t> et </a:t>
            </a:r>
            <a:r>
              <a:rPr lang="fr-FR" sz="800" dirty="0">
                <a:highlight>
                  <a:srgbClr val="00FFFF"/>
                </a:highlight>
              </a:rPr>
              <a:t>7,09%</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18/10/2032,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Initial, l’investisseur reçoit, le 25/10/2032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25/10/2032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18/10/2032</a:t>
            </a:r>
          </a:p>
          <a:p>
            <a:pPr marL="0" indent="0" algn="ctr">
              <a:lnSpc>
                <a:spcPct val="100000"/>
              </a:lnSpc>
              <a:spcBef>
                <a:spcPts val="0"/>
              </a:spcBef>
              <a:buNone/>
            </a:pPr>
            <a:r>
              <a:rPr lang="fr-FR" sz="800" dirty="0"/>
              <a:t>(Soit un Taux de Rendement Annuel net inférieur ou égal à 2,69%</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7,04%</a:t>
            </a:r>
            <a:r>
              <a:rPr lang="fr-FR" sz="800" baseline="30000" dirty="0">
                <a:latin typeface="+mn-lt"/>
              </a:rPr>
              <a:t>⁽²⁾</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4,99%</a:t>
            </a:r>
            <a:r>
              <a:rPr lang="fr-FR" sz="800" baseline="30000" dirty="0"/>
              <a:t>2) </a:t>
            </a:r>
            <a:r>
              <a:rPr lang="fr-FR" sz="800" dirty="0"/>
              <a:t>et 7,09%</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mois 12 et jusqu’à la fin du mois 119),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mois 12, puis décroît de0.75% chaque mois, pour atteindre 50,5% du Niveau Initial à la fin du mois 119.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119, si à l’une des dates de constatation</a:t>
            </a:r>
            <a:r>
              <a:rPr lang="fr-FR" sz="800" baseline="30000" dirty="0">
                <a:solidFill>
                  <a:srgbClr val="000000"/>
                </a:solidFill>
              </a:rPr>
              <a:t>⁽¹⁾</a:t>
            </a:r>
            <a:r>
              <a:rPr lang="fr-FR" sz="800" dirty="0">
                <a:solidFill>
                  <a:srgbClr val="000000"/>
                </a:solidFill>
              </a:rPr>
              <a:t> mensuelle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0,667% par mois écoulé depuis le 17/10/2022 (soit 8,00%</a:t>
            </a:r>
            <a:r>
              <a:rPr lang="fr-FR" sz="800" i="1" dirty="0">
                <a:solidFill>
                  <a:srgbClr val="000000"/>
                </a:solidFill>
              </a:rPr>
              <a:t> </a:t>
            </a:r>
            <a:r>
              <a:rPr lang="fr-FR" sz="800" dirty="0">
                <a:solidFill>
                  <a:srgbClr val="000000"/>
                </a:solidFill>
              </a:rPr>
              <a:t>par année écoulée et un Taux de Rendement Annuel net maximum de 6,79%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50% de son Niveau Initial, l’investisseur récupère alors l’intégralité de son capital initial, majorée d’un gain de 0,667% par mois écoulé depuis le 17/10/2022  (soit un gain de 80,04% et un Taux de Rendement Annuel net de 4,98%</a:t>
            </a:r>
            <a:r>
              <a:rPr lang="fr-FR" sz="800" baseline="30000" dirty="0">
                <a:solidFill>
                  <a:srgbClr val="000000"/>
                </a:solidFill>
              </a:rPr>
              <a:t>⁽²⁾</a:t>
            </a:r>
            <a:r>
              <a:rPr lang="fr-FR" sz="800" dirty="0">
                <a:solidFill>
                  <a:srgbClr val="000000"/>
                </a:solidFill>
              </a:rPr>
              <a:t>). Le capital n’est donc exposé à un risque de perte à l’échéance(¹) que si l'indice clôture à un niveau strictement inférieur à 50% de son Niveau Initial à la date de constatation finale⁽¹⁾.</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Banque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0,667% par mois écoulé depuis le 17/10/2022 </a:t>
            </a:r>
            <a:r>
              <a:rPr lang="fr-FR" sz="800" dirty="0">
                <a:solidFill>
                  <a:srgbClr val="000000"/>
                </a:solidFill>
              </a:rPr>
              <a:t>(soit un Taux de Rendement Annuel net maximum de 6,79%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degressif Banque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50%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0,667% dès lors que l'indice clôture à un niveau supérieur ou égal à la barrière dégressive de versement du coupon</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mois 12 </a:t>
            </a:r>
            <a:r>
              <a:rPr lang="fr-FR" sz="800">
                <a:solidFill>
                  <a:srgbClr val="000000"/>
                </a:solidFill>
              </a:rPr>
              <a:t>à</a:t>
            </a:r>
            <a:r>
              <a:rPr lang="fr-FR" sz="800" dirty="0">
                <a:solidFill>
                  <a:srgbClr val="000000"/>
                </a:solidFill>
              </a:rPr>
              <a:t> 119, si à l’une des dates de constatation mensuelle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0,667%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l'indice clôture à un niveau supérieur ou égal à 50% de son Niveau Initial,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7,09%</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Banque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120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0,667% par mois </a:t>
            </a:r>
            <a:r>
              <a:rPr lang="fr-FR" sz="800" dirty="0">
                <a:solidFill>
                  <a:srgbClr val="000000"/>
                </a:solidFill>
              </a:rPr>
              <a:t>(soit un Taux de Rendement Annuel net maximum de de de </a:t>
            </a:r>
            <a:r>
              <a:rPr lang="fr-FR" sz="800" dirty="0">
                <a:solidFill>
                  <a:srgbClr val="000000"/>
                </a:solidFill>
                <a:highlight>
                  <a:srgbClr val="00FFFF"/>
                </a:highlight>
              </a:rPr>
              <a:t>7,09%</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Athena degressif Banque » est très sensible à une faible variation du niveau de clôture de l'indice autour du seuil de </a:t>
            </a:r>
            <a:r>
              <a:rPr lang="fr-FR" sz="800" dirty="0">
                <a:solidFill>
                  <a:srgbClr val="000000"/>
                </a:solidFill>
                <a:effectLst/>
                <a:ea typeface="Calibri" panose="020F0502020204030204" pitchFamily="34" charset="0"/>
              </a:rPr>
              <a:t>la barrière dégressive de versement du coupon   </a:t>
            </a:r>
            <a:r>
              <a:rPr lang="fr-FR" sz="800" dirty="0">
                <a:effectLst/>
                <a:ea typeface="Calibri" panose="020F0502020204030204" pitchFamily="34" charset="0"/>
              </a:rPr>
              <a:t>en cours de vie, et des seuils de 50%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17/10/2022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supérieur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degressif Banque » EST TRÈS SENSIBLE À UNE FAIBLE VARIATION DU niveau DE CLÔTURE de l'indice AUTOUR DES SEUILS DE 50%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du mois 12 à 119</a:t>
            </a:r>
            <a:r>
              <a:rPr lang="fr-FR" sz="800" dirty="0"/>
              <a:t>, l'indice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-12,20%</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12 à 119, l'indice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supérieur à 50% de son Niveau Initial (60% dans cet exemple). L’investisseur récupère alors l’intégralité de son capital initialement investi majorée d’un gain de 0,667% par mois écoulé depuis le 2022-10-17 (soit un gain total de 80,04% total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-5,92%</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Athena degressif Banque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0,667% par mois écoulé depuis le 17/10/2022, soit un gain de 8,00% dans notre exemple.</a:t>
            </a:r>
          </a:p>
          <a:p>
            <a:pPr algn="just">
              <a:spcAft>
                <a:spcPts val="600"/>
              </a:spcAft>
            </a:pPr>
            <a:r>
              <a:rPr lang="fr-FR" sz="800" dirty="0"/>
              <a:t>Ce qui correspond à un Taux de Rendement Annuel net de 6,79%</a:t>
            </a:r>
            <a:r>
              <a:rPr lang="fr-FR" sz="800" baseline="30000" dirty="0"/>
              <a:t>⁽²⁾</a:t>
            </a:r>
            <a:r>
              <a:rPr lang="fr-FR" sz="800" dirty="0"/>
              <a:t>, contre un Taux de Rendement Annuel net de 18,45%</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0,667% par mois écoulé depuis le 17/10/2022.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endParaRPr/>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20260</TotalTime>
  <Words>10735</Words>
  <Application>Microsoft Office PowerPoint</Application>
  <PresentationFormat>Personnalisé</PresentationFormat>
  <Paragraphs>366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886</cp:revision>
  <cp:lastPrinted>2022-05-04T09:56:42Z</cp:lastPrinted>
  <dcterms:created xsi:type="dcterms:W3CDTF">2017-02-21T09:03:05Z</dcterms:created>
  <dcterms:modified xsi:type="dcterms:W3CDTF">2022-05-30T15:35:29Z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