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3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02T13:02:37.273" v="1251" actId="255"/>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02T12:40:11.639" v="1124" actId="20577"/>
        <pc:sldMkLst>
          <pc:docMk/>
          <pc:sldMk cId="4283008219" sldId="284"/>
        </pc:sldMkLst>
        <pc:spChg chg="mod">
          <ac:chgData name="Wally PILLER" userId="e1c1cba4-6299-482b-91e7-ffd34a654594" providerId="ADAL" clId="{A5289BD9-B288-479C-9C53-1CB8B081C19E}" dt="2022-06-02T12:40:11.639" v="1124"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02T12:23:29.937" v="1107" actId="478"/>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02T12:39:54.902" v="1121" actId="107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02T12:39:24.750" v="1117"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anglais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05 mai 2022 au 12 mai 2022 (inclus). </a:t>
            </a:r>
            <a:r>
              <a:rPr lang="fr-FR" sz="800" cap="none" dirty="0"/>
              <a:t>Une fois le montant de l’enveloppe initiale atteint (30 000 000 EUR), la commercialisation de « Athena degressif wof cac sx5e » peut cesser à tout moment sans préavis avant le 12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DEGRESSIF WOF CAC SX5E</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02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 le moins performant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le moins performant clôture à un niveau strictement inférieur à 65%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le moins performant clôture à un niveau strictement supérieur à 65%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le moins performant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Athena degressif wof cac sx5e » EST TRÈS SENSIBLE À UNE FAIBLE </a:t>
            </a:r>
            <a:r>
              <a:rPr lang="fr-FR" sz="800">
                <a:solidFill>
                  <a:srgbClr val="B9A049"/>
                </a:solidFill>
                <a:latin typeface="+mn-lt"/>
              </a:rPr>
              <a:t>VARIATION DU niveau </a:t>
            </a:r>
            <a:r>
              <a:rPr lang="fr-FR" sz="800" dirty="0">
                <a:solidFill>
                  <a:srgbClr val="B9A049"/>
                </a:solidFill>
                <a:latin typeface="+mn-lt"/>
              </a:rPr>
              <a:t>DE l'indice le moins performant AUTOUR DES SEUILS DE 65% ET DE 65%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semestre 1, à la date de constatation correspondante</a:t>
            </a:r>
            <a:r>
              <a:rPr lang="fr-FR" sz="800" baseline="30000" dirty="0">
                <a:solidFill>
                  <a:schemeClr val="tx2"/>
                </a:solidFill>
                <a:latin typeface="Proxima Nova Rg" panose="02000506030000020004" pitchFamily="2" charset="0"/>
              </a:rPr>
              <a:t>⁽¹⁾</a:t>
            </a:r>
            <a:r>
              <a:rPr lang="fr-FR" sz="800" dirty="0"/>
              <a:t>, l'indice le moins performant clôture à un niveau strictement supérieur à la barrière dégressive de versement du coupon. Le produit verse donc un coupon de 2,73% au titre du semestre.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semestres 2 à 19, aux dates de constatation correspondantes</a:t>
            </a:r>
            <a:r>
              <a:rPr lang="fr-FR" sz="800" baseline="30000" dirty="0"/>
              <a:t>⁽¹⁾</a:t>
            </a:r>
            <a:r>
              <a:rPr lang="fr-FR" sz="800" dirty="0"/>
              <a:t>, l'indice le moins performant clôture à un niveau strictement inférieur à </a:t>
            </a:r>
            <a:r>
              <a:rPr lang="fr-FR" sz="800" dirty="0">
                <a:highlight>
                  <a:srgbClr val="FF00FF"/>
                </a:highlight>
              </a:rPr>
              <a:t>la barrière dégressive de versement du coupon.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le moins performant clôture à un niveau strictement inférieur à 65% de son Cours Initial (40% dans cet exemple). L’investisseur récupère alors le capital initialement investi diminué de l’intégralité de la baisse enregistrée par l'indice le moins performant,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-9,39%</a:t>
            </a:r>
            <a:r>
              <a:rPr lang="fr-FR" sz="800" baseline="30000" dirty="0"/>
              <a:t>⁽²⁾</a:t>
            </a:r>
            <a:r>
              <a:rPr lang="fr-FR" sz="800" dirty="0"/>
              <a:t>, contre un Taux de Rendement Annuel net négatif de </a:t>
            </a:r>
            <a:r>
              <a:rPr lang="fr-FR" sz="800" dirty="0">
                <a:solidFill>
                  <a:srgbClr val="000000"/>
                </a:solidFill>
                <a:highlight>
                  <a:srgbClr val="00FFFF"/>
                </a:highlight>
              </a:rPr>
              <a:t>-9,66%</a:t>
            </a:r>
            <a:r>
              <a:rPr lang="fr-FR" sz="800" baseline="30000" dirty="0"/>
              <a:t>⁽²⁾</a:t>
            </a:r>
            <a:r>
              <a:rPr lang="fr-FR" sz="800" dirty="0"/>
              <a:t>, pour un investissement direct dans l'indice le moins performant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semestre 2, à la date de constatation correspondante</a:t>
            </a:r>
            <a:r>
              <a:rPr lang="fr-FR" sz="800" baseline="30000" dirty="0">
                <a:latin typeface="+mn-lt"/>
              </a:rPr>
              <a:t>⁽¹⁾</a:t>
            </a:r>
            <a:r>
              <a:rPr lang="fr-FR" sz="800" dirty="0">
                <a:latin typeface="+mn-lt"/>
              </a:rPr>
              <a:t>, l'indice le moins performant clôture à un niveau strictement inférieur à la barrière dégressive de remboursement anticipé automatique mais supérieur au seuil de versement du coupon. Le mécanisme de remboursement anticipé automatique n’est donc pas activé mais le produit verse un coupon de 2,73% au titre du semestre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le moins performant clôture à un niveau strictement supérieur à 65% de son Cours Initial (65% dans cet exemple). L’investisseur récupère alors l’intégralité de son capital initialement investi majorée du coupon de 2,73% .</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-0,46%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 le moins performant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degressif wof cac sx5e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semestre 1 au semestre 3, aux dates de constatation correspondantes</a:t>
            </a:r>
            <a:r>
              <a:rPr lang="fr-FR" sz="800" baseline="30000" dirty="0">
                <a:solidFill>
                  <a:schemeClr val="tx2"/>
                </a:solidFill>
              </a:rPr>
              <a:t>⁽¹⁾</a:t>
            </a:r>
            <a:r>
              <a:rPr lang="fr-FR" sz="800" dirty="0">
                <a:solidFill>
                  <a:schemeClr val="tx2"/>
                </a:solidFill>
              </a:rPr>
              <a:t>, l'indice le moins performant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2,73% au titre de chaque semestre.</a:t>
            </a:r>
          </a:p>
          <a:p>
            <a:pPr algn="just">
              <a:spcAft>
                <a:spcPts val="600"/>
              </a:spcAft>
            </a:pPr>
            <a:r>
              <a:rPr lang="fr-FR" sz="800" dirty="0">
                <a:solidFill>
                  <a:schemeClr val="tx2"/>
                </a:solidFill>
              </a:rPr>
              <a:t>Dès la fin du semestre 4, à la date de constatation correspondante</a:t>
            </a:r>
            <a:r>
              <a:rPr lang="fr-FR" sz="800" baseline="30000" dirty="0">
                <a:solidFill>
                  <a:schemeClr val="tx2"/>
                </a:solidFill>
              </a:rPr>
              <a:t>⁽¹⁾</a:t>
            </a:r>
            <a:r>
              <a:rPr lang="fr-FR" sz="800" dirty="0">
                <a:solidFill>
                  <a:schemeClr val="tx2"/>
                </a:solidFill>
              </a:rPr>
              <a:t>, l'indice le moins performant clôture à un niveau supérieur à la barrière dégressive de remboursement anticipé automatique (120% dans cet exemple). Le produit est alors automatiquement remboursé par anticipation. L’investisseur récupère l’intégralité du capital initial majoré d’un coupon de 2,73%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3,04%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8,42%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 le moins performant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2,73% par semestre.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02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01/06/2022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35,44%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7,54%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195,77%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87,35%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INDICES  BNP PARIBAS ENTRE LE </a:t>
            </a:r>
            <a:r>
              <a:rPr lang="en-US" sz="1200" b="0" dirty="0">
                <a:effectLst/>
                <a:latin typeface="+mj-lt"/>
              </a:rPr>
              <a:t>01 JUIN 2010</a:t>
            </a:r>
            <a:r>
              <a:rPr lang="en-US" sz="1200" dirty="0">
                <a:latin typeface="+mj-lt"/>
              </a:rPr>
              <a:t> </a:t>
            </a:r>
            <a:r>
              <a:rPr lang="fr-FR" sz="1200" cap="none" dirty="0">
                <a:latin typeface="Futura PT" panose="020B0902020204020203" pitchFamily="34" charset="0"/>
              </a:rPr>
              <a:t>ET LE 01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01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01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pic>
        <p:nvPicPr>
          <p:cNvPr id="21" name="Picture 20"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le moins performant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05/05/2022 au 12/05/2022 (inclus). Une fois le montant de l’enveloppe initiale atteint (30 000 000 EUR), la commercialisation de « Athena degressif wof cac sx5e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l'indice le moins performant le 05/05/2022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06/05/2024, 05/11/2024, 05/05/2025, 05/11/2025, 05/05/2026, 05/11/2026, 05/05/2027, 05/11/2027, 05/05/2028, 06/11/2028, 07/05/2029, 05/11/2029, 06/05/2030, 05/11/2030, 05/05/2031, 05/11/2031, 05/05/2032, 05/05/2032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13/05/2024, 12/11/2024, 12/05/2025, 12/11/2025, 12/05/2026, 12/11/2026, 12/05/2027, 12/11/2027, 12/05/2028, 13/11/2028, 14/05/2029, 12/11/2029, 13/05/2030, 12/11/2030, 12/05/2031, 12/11/2031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l'indice le moins performant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65% du Cours Initial de l'indice le moins performant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65% du Cours Initial de l'indice le moins performant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68415409"/>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le moins performant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05/05/2022 au 12/05/2022 (inclus). Une fois le montant de l’enveloppe initiale atteint (30 000 000 EUR), la commercialisation de « Athena degressif wof cac sx5e » peut cesser à tout moment sans préavis avant le 12/05/2022,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niveau de clôture de l'indice le moins performant le 05/05/2022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12/05/2032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05/05/2023, 06/11/2023, 06/05/2024, 05/11/2024, 05/05/2025, 05/11/2025, 05/05/2026, 05/11/2026, 05/05/2027, 05/11/2027, 05/05/2028, 06/11/2028, 07/05/2029, 05/11/2029, 06/05/2030, 05/11/2030, 05/05/2031, 05/11/2031, 05/05/2032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14/11/2022, 12/05/2023, 13/11/2023, 13/05/2024, 12/11/2024, 12/05/2025, 12/11/2025, 12/05/2026, 12/11/2026, 12/05/2027, 12/11/2027, 12/05/2028, 13/11/2028, 14/05/2029, 12/11/2029, 13/05/2030, 12/11/2030, 12/05/2031, 12/11/2031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13/05/2024, 12/11/2024, 12/05/2025, 12/11/2025, 12/05/2026, 12/11/2026, 12/05/2027, 12/11/2027, 12/05/2028, 13/11/2028, 14/05/2029, 12/11/2029, 13/05/2030, 12/11/2030, 12/05/2031, 12/11/2031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l'indice le moins performant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l'indice le moins performant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65% du Cours Initial de l'indice le moins performant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degressif wof cac sx5e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12/05/2022)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degressif wof cac sx5e », vous êtes exposé pour une durée de 4 à 20 semestres à la performance positive ou négative des indices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le moins performant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65%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semestre 4 jusqu'à la fin du semestre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le moins performant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2,73% par semestre écoulé depuis le 05/05/2022 (soit 5,46%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le moins performant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ou si à la date de constatation finale(¹), l'indice le moins performant clôture à un niveau supérieur ou égal à 65%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le moins performant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2,73% par semestre écoulé (soit un Taux de Rendement Annuel net maximum de 4,25%%), les investisseurs recevront en contrepartie l’intégralité du capital initial si l'indice le moins performant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Athena degressif wof cac sx5e » ne peut constituer l’intégralité d’un portefeuille d’investissement. L’investisseur est exposé pour une durée de 4 à 20 semestres à l'indice le moins performant,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8162" y="9732474"/>
            <a:ext cx="6483350" cy="866904"/>
          </a:xfrm>
          <a:prstGeom prst="rect">
            <a:avLst/>
          </a:prstGeom>
          <a:noFill/>
          <a:ln w="9525">
            <a:noFill/>
            <a:miter lim="800000"/>
            <a:headEnd/>
            <a:tailEnd/>
          </a:ln>
        </p:spPr>
        <p:txBody>
          <a:bodyPr wrap="square" lIns="0" tIns="0" rIns="0" bIns="0">
            <a:spAutoFit/>
          </a:bodyPr>
          <a:lstStyle/>
          <a:p>
            <a:pPr algn="just"/>
            <a:endParaRPr lang="fr-FR" sz="650" baseline="30000" dirty="0">
              <a:solidFill>
                <a:srgbClr val="000000"/>
              </a:solidFill>
              <a:latin typeface="Proxima Nova Rg" panose="02000506030000020004" pitchFamily="2" charset="0"/>
            </a:endParaRPr>
          </a:p>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degressif wof cac sx5e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12/05/2022)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degressif wof cac sx5e », vous êtes exposé pour une durée de 4 à 20 semestres à l’évolution des indices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le moins performant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semestre 4 jusqu'à la fin du semestre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le moins performant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2,73% par semestre (soit 5,46%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le moins performant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le moins performant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 le moins performant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35%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4,11%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Athena degressif wof cac sx5e » ne peut constituer l’intégralité d’un portefeuille d’investissement. L’investisseur est exposé pour une durée de 4 à 20 semestres à l'indice le moins performant,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2,73% par semestre écoulé depuis le 05/05/2022</a:t>
            </a:r>
          </a:p>
          <a:p>
            <a:pPr marL="0" indent="0" algn="ctr">
              <a:lnSpc>
                <a:spcPct val="100000"/>
              </a:lnSpc>
              <a:spcBef>
                <a:spcPts val="0"/>
              </a:spcBef>
              <a:buNone/>
            </a:pPr>
            <a:r>
              <a:rPr lang="fr-FR" sz="800" dirty="0"/>
              <a:t>(soit un gain de 54,60% et un Taux de Rendement Annuel net de </a:t>
            </a:r>
            <a:r>
              <a:rPr lang="fr-FR" sz="800" dirty="0">
                <a:highlight>
                  <a:srgbClr val="FFFF00"/>
                </a:highlight>
              </a:rPr>
              <a:t>3,40%</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2,73% par semestre écoulé depuis le 05/05/2022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3,41%</a:t>
            </a:r>
            <a:r>
              <a:rPr lang="fr-FR" sz="800" baseline="30000" dirty="0"/>
              <a:t>⁽²⁾ </a:t>
            </a:r>
            <a:r>
              <a:rPr lang="fr-FR" sz="800" dirty="0"/>
              <a:t>et </a:t>
            </a:r>
            <a:r>
              <a:rPr lang="fr-FR" sz="800" dirty="0">
                <a:highlight>
                  <a:srgbClr val="FFFF00"/>
                </a:highlight>
              </a:rPr>
              <a:t>4,25%</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 </a:t>
            </a:r>
            <a:r>
              <a:rPr lang="fr-FR" sz="800" dirty="0">
                <a:solidFill>
                  <a:schemeClr val="tx2"/>
                </a:solidFill>
              </a:rPr>
              <a:t>à partir de la fin du semestre 4 et jusqu’à la fin du semestre 19, on observe le niveau de clôture de l'indice le moins performant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le moins performant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05/05/2032, en l’absence de remboursement anticipé automatique préalable, on compare le niveau de clôture de l'indice le moins performant</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le moins performant </a:t>
            </a:r>
            <a:r>
              <a:rPr lang="fr-FR" sz="800" b="1" dirty="0">
                <a:solidFill>
                  <a:schemeClr val="tx2"/>
                </a:solidFill>
              </a:rPr>
              <a:t>clôture à un niveau supérieur ou égal à 65% de son Cours Initial, l’investisseur reçoit, le 12 mai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le moins performant </a:t>
            </a:r>
            <a:r>
              <a:rPr lang="fr-FR" sz="800" b="1" dirty="0">
                <a:solidFill>
                  <a:schemeClr val="tx2"/>
                </a:solidFill>
              </a:rPr>
              <a:t>clôture à un niveau strictement inférieur à 65% de son niveau de Référence, l’investisseur reçoit, le 12 mai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le moins performant entre le 05/05/2022 et le 05/05/2032</a:t>
            </a:r>
          </a:p>
          <a:p>
            <a:pPr marL="0" indent="0" algn="ctr">
              <a:lnSpc>
                <a:spcPct val="100000"/>
              </a:lnSpc>
              <a:spcBef>
                <a:spcPts val="0"/>
              </a:spcBef>
              <a:buNone/>
            </a:pPr>
            <a:r>
              <a:rPr lang="fr-FR" sz="800" dirty="0"/>
              <a:t>(Soit un Taux de Rendement Annuel net inférieur ou égal </a:t>
            </a:r>
            <a:r>
              <a:rPr lang="fr-FR" sz="800"/>
              <a:t>à -5,17%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 de clôture de l'indice le moins performant le 05/05/2022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Initial  en fin de semestre 4, puis décroît de30.00% chaque semestre, pour atteindre 70% du Cours Initial à la fin du semestre 19.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12/05/2022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a:t>
            </a:r>
            <a:r>
              <a:rPr lang="fr-FR" sz="800" dirty="0">
                <a:solidFill>
                  <a:schemeClr val="tx2"/>
                </a:solidFill>
              </a:rPr>
              <a:t>, on compare le niveau de l'indice le moins performant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niveau de clôture de l'indice le moins performant le 05/05/2022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le moins performant </a:t>
            </a:r>
            <a:r>
              <a:rPr lang="fr-FR" sz="800" b="1" dirty="0">
                <a:solidFill>
                  <a:schemeClr val="tx2"/>
                </a:solidFill>
              </a:rPr>
              <a:t>clôture à un niveau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2,73%</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 le moins performant</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100% du Cours Initial en fin du semestre 1, puis décroît de 30% chaque semestre à partir de la fin du semestre  (inclus), pour atteindre 65% du Cours Initial à la fin du semestre 20.</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12/05/2022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3,40%</a:t>
            </a:r>
            <a:r>
              <a:rPr lang="fr-FR" sz="800" baseline="30000" dirty="0"/>
              <a:t>⁽²⁾</a:t>
            </a:r>
            <a:r>
              <a:rPr lang="fr-FR" sz="800" dirty="0"/>
              <a:t> et </a:t>
            </a:r>
            <a:r>
              <a:rPr lang="fr-FR" sz="800" dirty="0">
                <a:highlight>
                  <a:srgbClr val="00FFFF"/>
                </a:highlight>
              </a:rPr>
              <a:t>4,11%</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05/05/2032, en l’absence de remboursement anticipé automatique préalable, on compare le niveau de clôture de l'indice le moins performant</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le moins performant </a:t>
            </a:r>
            <a:r>
              <a:rPr lang="fr-FR" sz="800" b="1" dirty="0">
                <a:solidFill>
                  <a:schemeClr val="tx2"/>
                </a:solidFill>
              </a:rPr>
              <a:t>clôture à un niveau supérieur ou égal à 65% de son Cours Initial, l’investisseur reçoit, le 12/05/2032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le moins performant </a:t>
            </a:r>
            <a:r>
              <a:rPr lang="fr-FR" sz="800" b="1" dirty="0">
                <a:solidFill>
                  <a:schemeClr val="tx2"/>
                </a:solidFill>
              </a:rPr>
              <a:t>clôture à un niveau strictement inférieur à 65% de son niveau de Référence, l’investisseur reçoit, le 12/05/2032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le moins performant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05/05/2032</a:t>
            </a:r>
          </a:p>
          <a:p>
            <a:pPr marL="0" indent="0" algn="ctr">
              <a:lnSpc>
                <a:spcPct val="100000"/>
              </a:lnSpc>
              <a:spcBef>
                <a:spcPts val="0"/>
              </a:spcBef>
              <a:buNone/>
            </a:pPr>
            <a:r>
              <a:rPr lang="fr-FR" sz="800" dirty="0"/>
              <a:t>(Soit un Taux de Rendement Annuel net inférieur ou égal à 0,42%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3,88%</a:t>
            </a:r>
            <a:r>
              <a:rPr lang="fr-FR" sz="800" baseline="30000" dirty="0">
                <a:latin typeface="+mn-lt"/>
              </a:rPr>
              <a:t>⁽²⁾</a:t>
            </a:r>
            <a:r>
              <a:rPr lang="fr-FR" sz="800" dirty="0">
                <a:latin typeface="+mn-lt"/>
              </a:rPr>
              <a:t>)</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3,41%</a:t>
            </a:r>
            <a:r>
              <a:rPr lang="fr-FR" sz="800" baseline="30000" dirty="0"/>
              <a:t>2) </a:t>
            </a:r>
            <a:r>
              <a:rPr lang="fr-FR" sz="800" dirty="0"/>
              <a:t>et 4,11%</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semestre 4 et jusqu’à la fin du semestre 19), on compare le niveau de clôture de l'indice le moins performant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le moins performant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Initial  en fin de semestre 4, puis décroît de30.00% chaque semestre, pour atteindre 70% du Cours Initial à la fin du semestre 19.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semestre 4 jusqu'à la fin du semestre 19, si à l’une des dates de constatation</a:t>
            </a:r>
            <a:r>
              <a:rPr lang="fr-FR" sz="800" baseline="30000" dirty="0">
                <a:solidFill>
                  <a:srgbClr val="000000"/>
                </a:solidFill>
              </a:rPr>
              <a:t>⁽¹⁾</a:t>
            </a:r>
            <a:r>
              <a:rPr lang="fr-FR" sz="800" dirty="0">
                <a:solidFill>
                  <a:srgbClr val="000000"/>
                </a:solidFill>
              </a:rPr>
              <a:t> semestrielle l'indice le moins performant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2,73% par semestre écoulé depuis le 05/05/2022 (soit 5,46%</a:t>
            </a:r>
            <a:r>
              <a:rPr lang="fr-FR" sz="800" i="1" dirty="0">
                <a:solidFill>
                  <a:srgbClr val="000000"/>
                </a:solidFill>
              </a:rPr>
              <a:t> </a:t>
            </a:r>
            <a:r>
              <a:rPr lang="fr-FR" sz="800" dirty="0">
                <a:solidFill>
                  <a:srgbClr val="000000"/>
                </a:solidFill>
              </a:rPr>
              <a:t>par année écoulée et un Taux de Rendement Annuel net maximum de 4,25%</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le moins performant clôture à un niveau supérieur ou égal à 65% de son Cours Initial, l’investisseur récupère alors l’intégralité de son capital initial, majorée d’un gain de 2,73% par semestre écoulé depuis le 05/05/2022  (soit un gain de 54,60% et un Taux de Rendement Annuel net de 3,40%</a:t>
            </a:r>
            <a:r>
              <a:rPr lang="fr-FR" sz="800" baseline="30000" dirty="0">
                <a:solidFill>
                  <a:srgbClr val="000000"/>
                </a:solidFill>
              </a:rPr>
              <a:t>⁽²⁾</a:t>
            </a:r>
            <a:r>
              <a:rPr lang="fr-FR" sz="800" dirty="0">
                <a:solidFill>
                  <a:srgbClr val="000000"/>
                </a:solidFill>
              </a:rPr>
              <a:t>). Le capital n’est donc exposé à un risque de perte à l’échéance(¹) que si l'indice le moins performant clôture à un niveau strictement inférieur à 65% de son Cours Initial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degressif wof cac sx5e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le moins performant enregistre une baisse supérieure à 35%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semestres.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le moins performant, du fait du </a:t>
            </a:r>
            <a:r>
              <a:rPr lang="fr-FR" sz="800" b="1" dirty="0">
                <a:solidFill>
                  <a:srgbClr val="000000"/>
                </a:solidFill>
              </a:rPr>
              <a:t>mécanisme de plafonnement des gains à 2,73% par semestre écoulé depuis le 05/05/2022 </a:t>
            </a:r>
            <a:r>
              <a:rPr lang="fr-FR" sz="800" dirty="0">
                <a:solidFill>
                  <a:srgbClr val="000000"/>
                </a:solidFill>
              </a:rPr>
              <a:t>(soit un Taux de Rendement Annuel net maximum de 4,25%</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degressif wof cac sx5e » est très sensible à une faible variation du niveau de clôture de l'indice le moins performant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65% et 65%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le moins performant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semestrielle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2,73% dès lors que l'indice le moins performant clôture à un niveau supérieur ou égal à la barrière dégressive de versement du coupon</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du semestre 4 </a:t>
            </a:r>
            <a:r>
              <a:rPr lang="fr-FR" sz="800">
                <a:solidFill>
                  <a:srgbClr val="000000"/>
                </a:solidFill>
              </a:rPr>
              <a:t>à</a:t>
            </a:r>
            <a:r>
              <a:rPr lang="fr-FR" sz="800" dirty="0">
                <a:solidFill>
                  <a:srgbClr val="000000"/>
                </a:solidFill>
              </a:rPr>
              <a:t> 19, si à l’une des dates de constatation semestrielle correspondantes</a:t>
            </a:r>
            <a:r>
              <a:rPr lang="fr-FR" sz="800" baseline="30000" dirty="0">
                <a:solidFill>
                  <a:srgbClr val="000000"/>
                </a:solidFill>
              </a:rPr>
              <a:t>⁽¹⁾</a:t>
            </a:r>
            <a:r>
              <a:rPr lang="fr-FR" sz="800" dirty="0">
                <a:solidFill>
                  <a:srgbClr val="000000"/>
                </a:solidFill>
              </a:rPr>
              <a:t> </a:t>
            </a:r>
            <a:r>
              <a:rPr lang="fr-FR" sz="800">
                <a:solidFill>
                  <a:srgbClr val="000000"/>
                </a:solidFill>
              </a:rPr>
              <a:t>,&lt;</a:t>
            </a:r>
            <a:r>
              <a:rPr lang="fr-FR" sz="800" dirty="0">
                <a:solidFill>
                  <a:srgbClr val="000000"/>
                </a:solidFill>
              </a:rPr>
              <a:t>SJR1&gt;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2,73%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l'indice le moins performant clôture à un niveau supérieur ou égal à 65% de son Cours Initial,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4,11%</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degressif wof cac sx5e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le moins performant enregistre une baisse supérieure à 35%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semestres.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le moins performant, du fait du </a:t>
            </a:r>
            <a:r>
              <a:rPr lang="fr-FR" sz="800" b="1" dirty="0">
                <a:solidFill>
                  <a:srgbClr val="000000"/>
                </a:solidFill>
              </a:rPr>
              <a:t>mécanisme de plafonnement des gains à 2,73% par semestre </a:t>
            </a:r>
            <a:r>
              <a:rPr lang="fr-FR" sz="800" dirty="0">
                <a:solidFill>
                  <a:srgbClr val="000000"/>
                </a:solidFill>
              </a:rPr>
              <a:t>(soit un Taux de Rendement Annuel net maximum de de de </a:t>
            </a:r>
            <a:r>
              <a:rPr lang="fr-FR" sz="800" dirty="0">
                <a:solidFill>
                  <a:srgbClr val="000000"/>
                </a:solidFill>
                <a:highlight>
                  <a:srgbClr val="00FFFF"/>
                </a:highlight>
              </a:rPr>
              <a:t>4,11%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Athena degressif wof cac sx5e » est très sensible à une faible variation du niveau de clôture de l'indice le moins performant autour du seuil de </a:t>
            </a:r>
            <a:r>
              <a:rPr lang="fr-FR" sz="800" dirty="0">
                <a:solidFill>
                  <a:srgbClr val="000000"/>
                </a:solidFill>
                <a:effectLst/>
                <a:ea typeface="Calibri" panose="020F0502020204030204" pitchFamily="34" charset="0"/>
              </a:rPr>
              <a:t>la barrière dégressive de versement du coupon   </a:t>
            </a:r>
            <a:r>
              <a:rPr lang="fr-FR" sz="800" dirty="0">
                <a:effectLst/>
                <a:ea typeface="Calibri" panose="020F0502020204030204" pitchFamily="34" charset="0"/>
              </a:rPr>
              <a:t>en cours de vie, et des seuils de 65% et 65%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12/05/2022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le moins performant,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 le moins performant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le moins performant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le moins performant clôture à un niveau strictement inférieur à 65%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le moins performant clôture à un niveau strictement supérieur à 65%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le moins performant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degressif wof cac sx5e » EST TRÈS SENSIBLE À UNE FAIBLE VARIATION DU niveau DE CLÔTURE de l'indice le moins performant AUTOUR DES SEUILS DE 65% ET DE 65%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semestrielle</a:t>
            </a:r>
            <a:r>
              <a:rPr lang="fr-FR" sz="800" baseline="30000" dirty="0"/>
              <a:t>⁽¹⁾ </a:t>
            </a:r>
            <a:r>
              <a:rPr lang="fr-FR" sz="800" dirty="0">
                <a:latin typeface="+mn-lt"/>
              </a:rPr>
              <a:t>du semestres 4 à 19</a:t>
            </a:r>
            <a:r>
              <a:rPr lang="fr-FR" sz="800" dirty="0"/>
              <a:t>, l'indice le moins performant clôture à un niveau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le moins performant clôture à un niveau strictement inférieur à 65% de son Cours Initial (40% dans cet exemple). L’investisseur récupère alors le capital initialement investi diminué de l’intégralité de la baisse enregistrée par l'indice le moins performant,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 le moins performant</a:t>
            </a:r>
            <a:r>
              <a:rPr lang="fr-FR" sz="800" baseline="30000" dirty="0"/>
              <a:t>(3)</a:t>
            </a:r>
            <a:r>
              <a:rPr lang="fr-FR" sz="800" dirty="0"/>
              <a:t>, soit -9,66%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semestrielle</a:t>
            </a:r>
            <a:r>
              <a:rPr lang="fr-FR" sz="800" baseline="30000" dirty="0">
                <a:solidFill>
                  <a:srgbClr val="04202E"/>
                </a:solidFill>
                <a:latin typeface="+mn-lt"/>
              </a:rPr>
              <a:t>⁽¹⁾</a:t>
            </a:r>
            <a:r>
              <a:rPr lang="fr-FR" sz="800" dirty="0">
                <a:latin typeface="+mn-lt"/>
              </a:rPr>
              <a:t> des semestres 4 à 19, l'indice le moins performant clôture à </a:t>
            </a:r>
            <a:r>
              <a:rPr lang="fr-FR" sz="800" dirty="0">
                <a:solidFill>
                  <a:schemeClr val="tx2"/>
                </a:solidFill>
                <a:latin typeface="+mn-lt"/>
              </a:rPr>
              <a:t>un niveau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le moins performant clôture à un niveau strictement supérieur à 65% de son Cours Initial (65% dans cet exemple). L’investisseur récupère alors l’intégralité de son capital initialement investi majorée d’un gain de 2,73% par semestre écoulé depuis le 2022-05-05 (soit un gain total de 54,60% total).</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-5,17%</a:t>
            </a:r>
            <a:r>
              <a:rPr lang="fr-FR" sz="800" baseline="30000" dirty="0">
                <a:solidFill>
                  <a:schemeClr val="tx1"/>
                </a:solidFill>
                <a:latin typeface="+mn-lt"/>
              </a:rPr>
              <a:t>⁽²⁾</a:t>
            </a:r>
            <a:r>
              <a:rPr lang="fr-FR" sz="800" dirty="0">
                <a:solidFill>
                  <a:schemeClr val="tx1"/>
                </a:solidFill>
                <a:latin typeface="+mn-lt"/>
              </a:rPr>
              <a:t>, pour un investissement direct dans l'indice le moins performant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Athena degressif wof cac sx5e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semestrielle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le moins performant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2,73% par semestre écoulé depuis le 05/05/2022, soit un gain de 5,46% dans notre exemple.</a:t>
            </a:r>
          </a:p>
          <a:p>
            <a:pPr algn="just">
              <a:spcAft>
                <a:spcPts val="600"/>
              </a:spcAft>
            </a:pPr>
            <a:r>
              <a:rPr lang="fr-FR" sz="800" dirty="0"/>
              <a:t>Ce qui correspond à un Taux de Rendement Annuel net de 4,25%</a:t>
            </a:r>
            <a:r>
              <a:rPr lang="fr-FR" sz="800" baseline="30000" dirty="0"/>
              <a:t>⁽²⁾</a:t>
            </a:r>
            <a:r>
              <a:rPr lang="fr-FR" sz="800" dirty="0"/>
              <a:t>, contre un Taux de Rendement Annuel net de 8,42%</a:t>
            </a:r>
            <a:r>
              <a:rPr lang="fr-FR" sz="800" baseline="30000" dirty="0"/>
              <a:t>⁽²⁾</a:t>
            </a:r>
            <a:r>
              <a:rPr lang="fr-FR" sz="800" dirty="0"/>
              <a:t> pour un investissement direct dans </a:t>
            </a:r>
            <a:r>
              <a:rPr lang="it-IT" sz="800" dirty="0"/>
              <a:t>l'indice le moins performant</a:t>
            </a:r>
            <a:r>
              <a:rPr lang="fr-FR" sz="800" baseline="30000" dirty="0"/>
              <a:t>(3)</a:t>
            </a:r>
            <a:r>
              <a:rPr lang="fr-FR" sz="800" dirty="0"/>
              <a:t>, du fait du </a:t>
            </a:r>
            <a:r>
              <a:rPr lang="fr-FR" sz="800" b="1" dirty="0">
                <a:solidFill>
                  <a:schemeClr val="tx2"/>
                </a:solidFill>
              </a:rPr>
              <a:t>mécanisme de plafonnement des gains à 2,73% par semestre écoulé depuis le 05/05/2022.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E6CBD22-185E-404D-8887-B434F41BA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20360</TotalTime>
  <Words>9777</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888</cp:revision>
  <cp:lastPrinted>2022-05-04T09:56:42Z</cp:lastPrinted>
  <dcterms:created xsi:type="dcterms:W3CDTF">2017-02-21T09:03:05Z</dcterms:created>
  <dcterms:modified xsi:type="dcterms:W3CDTF">2022-06-02T13:03:03Z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